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46"/>
  </p:notesMasterIdLst>
  <p:sldIdLst>
    <p:sldId id="256" r:id="rId2"/>
    <p:sldId id="312" r:id="rId3"/>
    <p:sldId id="336" r:id="rId4"/>
    <p:sldId id="331" r:id="rId5"/>
    <p:sldId id="333" r:id="rId6"/>
    <p:sldId id="455" r:id="rId7"/>
    <p:sldId id="409" r:id="rId8"/>
    <p:sldId id="334" r:id="rId9"/>
    <p:sldId id="412" r:id="rId10"/>
    <p:sldId id="382" r:id="rId11"/>
    <p:sldId id="413" r:id="rId12"/>
    <p:sldId id="441" r:id="rId13"/>
    <p:sldId id="440" r:id="rId14"/>
    <p:sldId id="404" r:id="rId15"/>
    <p:sldId id="457" r:id="rId16"/>
    <p:sldId id="420" r:id="rId17"/>
    <p:sldId id="403" r:id="rId18"/>
    <p:sldId id="377" r:id="rId19"/>
    <p:sldId id="443" r:id="rId20"/>
    <p:sldId id="415" r:id="rId21"/>
    <p:sldId id="456" r:id="rId22"/>
    <p:sldId id="380" r:id="rId23"/>
    <p:sldId id="384" r:id="rId24"/>
    <p:sldId id="343" r:id="rId25"/>
    <p:sldId id="387" r:id="rId26"/>
    <p:sldId id="421" r:id="rId27"/>
    <p:sldId id="392" r:id="rId28"/>
    <p:sldId id="433" r:id="rId29"/>
    <p:sldId id="438" r:id="rId30"/>
    <p:sldId id="439" r:id="rId31"/>
    <p:sldId id="436" r:id="rId32"/>
    <p:sldId id="432" r:id="rId33"/>
    <p:sldId id="424" r:id="rId34"/>
    <p:sldId id="430" r:id="rId35"/>
    <p:sldId id="454" r:id="rId36"/>
    <p:sldId id="452" r:id="rId37"/>
    <p:sldId id="448" r:id="rId38"/>
    <p:sldId id="459" r:id="rId39"/>
    <p:sldId id="460" r:id="rId40"/>
    <p:sldId id="461" r:id="rId41"/>
    <p:sldId id="451" r:id="rId42"/>
    <p:sldId id="445" r:id="rId43"/>
    <p:sldId id="327" r:id="rId44"/>
    <p:sldId id="32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00"/>
    <a:srgbClr val="FF0000"/>
    <a:srgbClr val="2DB707"/>
    <a:srgbClr val="00CC00"/>
    <a:srgbClr val="FF3300"/>
    <a:srgbClr val="3399FF"/>
    <a:srgbClr val="FF6600"/>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1" autoAdjust="0"/>
    <p:restoredTop sz="80399" autoAdjust="0"/>
  </p:normalViewPr>
  <p:slideViewPr>
    <p:cSldViewPr snapToGrid="0">
      <p:cViewPr varScale="1">
        <p:scale>
          <a:sx n="60" d="100"/>
          <a:sy n="60" d="100"/>
        </p:scale>
        <p:origin x="660" y="60"/>
      </p:cViewPr>
      <p:guideLst>
        <p:guide orient="horz" pos="2160"/>
        <p:guide pos="3840"/>
      </p:guideLst>
    </p:cSldViewPr>
  </p:slideViewPr>
  <p:outlineViewPr>
    <p:cViewPr>
      <p:scale>
        <a:sx n="33" d="100"/>
        <a:sy n="33" d="100"/>
      </p:scale>
      <p:origin x="0" y="3210"/>
    </p:cViewPr>
  </p:outlineViewPr>
  <p:notesTextViewPr>
    <p:cViewPr>
      <p:scale>
        <a:sx n="1" d="1"/>
        <a:sy n="1" d="1"/>
      </p:scale>
      <p:origin x="0" y="0"/>
    </p:cViewPr>
  </p:notesTextViewPr>
  <p:sorterViewPr>
    <p:cViewPr>
      <p:scale>
        <a:sx n="100" d="100"/>
        <a:sy n="100" d="100"/>
      </p:scale>
      <p:origin x="0" y="1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omas:Google%20Drive:CPU%20Cache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A1\Documents\Spin%20Locks%20and%20Latches.od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A1\Documents\cstore%20join%20scalability.od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760407941029"/>
          <c:y val="2.89532293986637E-2"/>
          <c:w val="0.86167364717708195"/>
          <c:h val="0.87199916947501199"/>
        </c:manualLayout>
      </c:layout>
      <c:scatterChart>
        <c:scatterStyle val="lineMarker"/>
        <c:varyColors val="0"/>
        <c:ser>
          <c:idx val="0"/>
          <c:order val="0"/>
          <c:tx>
            <c:strRef>
              <c:f>Data!$H$1</c:f>
              <c:strCache>
                <c:ptCount val="1"/>
                <c:pt idx="0">
                  <c:v>Random Pages</c:v>
                </c:pt>
              </c:strCache>
            </c:strRef>
          </c:tx>
          <c:spPr>
            <a:ln w="47625">
              <a:noFill/>
            </a:ln>
          </c:spPr>
          <c:marker>
            <c:symbol val="diamond"/>
            <c:size val="6"/>
          </c:marker>
          <c:xVal>
            <c:numRef>
              <c:f>Data!$G$2:$G$501</c:f>
              <c:numCache>
                <c:formatCode>General</c:formatCode>
                <c:ptCount val="500"/>
                <c:pt idx="0">
                  <c:v>64</c:v>
                </c:pt>
                <c:pt idx="1">
                  <c:v>128</c:v>
                </c:pt>
                <c:pt idx="2">
                  <c:v>192</c:v>
                </c:pt>
                <c:pt idx="3">
                  <c:v>256</c:v>
                </c:pt>
                <c:pt idx="4">
                  <c:v>320</c:v>
                </c:pt>
                <c:pt idx="5">
                  <c:v>384</c:v>
                </c:pt>
                <c:pt idx="6">
                  <c:v>448</c:v>
                </c:pt>
                <c:pt idx="7">
                  <c:v>512</c:v>
                </c:pt>
                <c:pt idx="8">
                  <c:v>576</c:v>
                </c:pt>
                <c:pt idx="9">
                  <c:v>640</c:v>
                </c:pt>
                <c:pt idx="10">
                  <c:v>704</c:v>
                </c:pt>
                <c:pt idx="11">
                  <c:v>768</c:v>
                </c:pt>
                <c:pt idx="12">
                  <c:v>832</c:v>
                </c:pt>
                <c:pt idx="13">
                  <c:v>896</c:v>
                </c:pt>
                <c:pt idx="14">
                  <c:v>960</c:v>
                </c:pt>
                <c:pt idx="15">
                  <c:v>1024</c:v>
                </c:pt>
                <c:pt idx="16">
                  <c:v>1088</c:v>
                </c:pt>
                <c:pt idx="17">
                  <c:v>1152</c:v>
                </c:pt>
                <c:pt idx="18">
                  <c:v>1216</c:v>
                </c:pt>
                <c:pt idx="19">
                  <c:v>1280</c:v>
                </c:pt>
                <c:pt idx="20">
                  <c:v>1344</c:v>
                </c:pt>
                <c:pt idx="21">
                  <c:v>1408</c:v>
                </c:pt>
                <c:pt idx="22">
                  <c:v>1472</c:v>
                </c:pt>
                <c:pt idx="23">
                  <c:v>1536</c:v>
                </c:pt>
                <c:pt idx="24">
                  <c:v>1600</c:v>
                </c:pt>
                <c:pt idx="25">
                  <c:v>1664</c:v>
                </c:pt>
                <c:pt idx="26">
                  <c:v>1728</c:v>
                </c:pt>
                <c:pt idx="27">
                  <c:v>1792</c:v>
                </c:pt>
                <c:pt idx="28">
                  <c:v>1856</c:v>
                </c:pt>
                <c:pt idx="29">
                  <c:v>1920</c:v>
                </c:pt>
                <c:pt idx="30">
                  <c:v>1984</c:v>
                </c:pt>
                <c:pt idx="31">
                  <c:v>2048</c:v>
                </c:pt>
                <c:pt idx="32">
                  <c:v>2112</c:v>
                </c:pt>
                <c:pt idx="33">
                  <c:v>2176</c:v>
                </c:pt>
                <c:pt idx="34">
                  <c:v>2240</c:v>
                </c:pt>
                <c:pt idx="35">
                  <c:v>2304</c:v>
                </c:pt>
                <c:pt idx="36">
                  <c:v>2368</c:v>
                </c:pt>
                <c:pt idx="37">
                  <c:v>2432</c:v>
                </c:pt>
                <c:pt idx="38">
                  <c:v>2496</c:v>
                </c:pt>
                <c:pt idx="39">
                  <c:v>2560</c:v>
                </c:pt>
                <c:pt idx="40">
                  <c:v>2624</c:v>
                </c:pt>
                <c:pt idx="41">
                  <c:v>2688</c:v>
                </c:pt>
                <c:pt idx="42">
                  <c:v>2752</c:v>
                </c:pt>
                <c:pt idx="43">
                  <c:v>2816</c:v>
                </c:pt>
                <c:pt idx="44">
                  <c:v>2880</c:v>
                </c:pt>
                <c:pt idx="45">
                  <c:v>2944</c:v>
                </c:pt>
                <c:pt idx="46">
                  <c:v>3008</c:v>
                </c:pt>
                <c:pt idx="47">
                  <c:v>3072</c:v>
                </c:pt>
                <c:pt idx="48">
                  <c:v>3136</c:v>
                </c:pt>
                <c:pt idx="49">
                  <c:v>3200</c:v>
                </c:pt>
                <c:pt idx="50">
                  <c:v>3264</c:v>
                </c:pt>
                <c:pt idx="51">
                  <c:v>3328</c:v>
                </c:pt>
                <c:pt idx="52">
                  <c:v>3392</c:v>
                </c:pt>
                <c:pt idx="53">
                  <c:v>3456</c:v>
                </c:pt>
                <c:pt idx="54">
                  <c:v>3520</c:v>
                </c:pt>
                <c:pt idx="55">
                  <c:v>3584</c:v>
                </c:pt>
                <c:pt idx="56">
                  <c:v>3648</c:v>
                </c:pt>
                <c:pt idx="57">
                  <c:v>3712</c:v>
                </c:pt>
                <c:pt idx="58">
                  <c:v>3776</c:v>
                </c:pt>
                <c:pt idx="59">
                  <c:v>3840</c:v>
                </c:pt>
                <c:pt idx="60">
                  <c:v>3904</c:v>
                </c:pt>
                <c:pt idx="61">
                  <c:v>3968</c:v>
                </c:pt>
                <c:pt idx="62">
                  <c:v>4032</c:v>
                </c:pt>
                <c:pt idx="63">
                  <c:v>4096</c:v>
                </c:pt>
                <c:pt idx="64">
                  <c:v>4160</c:v>
                </c:pt>
                <c:pt idx="65">
                  <c:v>4224</c:v>
                </c:pt>
                <c:pt idx="66">
                  <c:v>4288</c:v>
                </c:pt>
                <c:pt idx="67">
                  <c:v>4352</c:v>
                </c:pt>
                <c:pt idx="68">
                  <c:v>4416</c:v>
                </c:pt>
                <c:pt idx="69">
                  <c:v>4480</c:v>
                </c:pt>
                <c:pt idx="70">
                  <c:v>4544</c:v>
                </c:pt>
                <c:pt idx="71">
                  <c:v>4608</c:v>
                </c:pt>
                <c:pt idx="72">
                  <c:v>4672</c:v>
                </c:pt>
                <c:pt idx="73">
                  <c:v>4736</c:v>
                </c:pt>
                <c:pt idx="74">
                  <c:v>4800</c:v>
                </c:pt>
                <c:pt idx="75">
                  <c:v>4864</c:v>
                </c:pt>
                <c:pt idx="76">
                  <c:v>4928</c:v>
                </c:pt>
                <c:pt idx="77">
                  <c:v>4992</c:v>
                </c:pt>
                <c:pt idx="78">
                  <c:v>5056</c:v>
                </c:pt>
                <c:pt idx="79">
                  <c:v>5120</c:v>
                </c:pt>
                <c:pt idx="80">
                  <c:v>5184</c:v>
                </c:pt>
                <c:pt idx="81">
                  <c:v>5248</c:v>
                </c:pt>
                <c:pt idx="82">
                  <c:v>5312</c:v>
                </c:pt>
                <c:pt idx="83">
                  <c:v>5376</c:v>
                </c:pt>
                <c:pt idx="84">
                  <c:v>5440</c:v>
                </c:pt>
                <c:pt idx="85">
                  <c:v>5504</c:v>
                </c:pt>
                <c:pt idx="86">
                  <c:v>5568</c:v>
                </c:pt>
                <c:pt idx="87">
                  <c:v>5632</c:v>
                </c:pt>
                <c:pt idx="88">
                  <c:v>5696</c:v>
                </c:pt>
                <c:pt idx="89">
                  <c:v>5760</c:v>
                </c:pt>
                <c:pt idx="90">
                  <c:v>5824</c:v>
                </c:pt>
                <c:pt idx="91">
                  <c:v>5888</c:v>
                </c:pt>
                <c:pt idx="92">
                  <c:v>5952</c:v>
                </c:pt>
                <c:pt idx="93">
                  <c:v>6016</c:v>
                </c:pt>
                <c:pt idx="94">
                  <c:v>6080</c:v>
                </c:pt>
                <c:pt idx="95">
                  <c:v>6144</c:v>
                </c:pt>
                <c:pt idx="96">
                  <c:v>6208</c:v>
                </c:pt>
                <c:pt idx="97">
                  <c:v>6272</c:v>
                </c:pt>
                <c:pt idx="98">
                  <c:v>6336</c:v>
                </c:pt>
                <c:pt idx="99">
                  <c:v>6400</c:v>
                </c:pt>
                <c:pt idx="100">
                  <c:v>6464</c:v>
                </c:pt>
                <c:pt idx="101">
                  <c:v>6528</c:v>
                </c:pt>
                <c:pt idx="102">
                  <c:v>6592</c:v>
                </c:pt>
                <c:pt idx="103">
                  <c:v>6656</c:v>
                </c:pt>
                <c:pt idx="104">
                  <c:v>6720</c:v>
                </c:pt>
                <c:pt idx="105">
                  <c:v>6784</c:v>
                </c:pt>
                <c:pt idx="106">
                  <c:v>6848</c:v>
                </c:pt>
                <c:pt idx="107">
                  <c:v>6912</c:v>
                </c:pt>
                <c:pt idx="108">
                  <c:v>6976</c:v>
                </c:pt>
                <c:pt idx="109">
                  <c:v>7040</c:v>
                </c:pt>
                <c:pt idx="110">
                  <c:v>7104</c:v>
                </c:pt>
                <c:pt idx="111">
                  <c:v>7168</c:v>
                </c:pt>
                <c:pt idx="112">
                  <c:v>7232</c:v>
                </c:pt>
                <c:pt idx="113">
                  <c:v>7296</c:v>
                </c:pt>
                <c:pt idx="114">
                  <c:v>7360</c:v>
                </c:pt>
                <c:pt idx="115">
                  <c:v>7424</c:v>
                </c:pt>
                <c:pt idx="116">
                  <c:v>7488</c:v>
                </c:pt>
                <c:pt idx="117">
                  <c:v>7552</c:v>
                </c:pt>
                <c:pt idx="118">
                  <c:v>7616</c:v>
                </c:pt>
                <c:pt idx="119">
                  <c:v>7680</c:v>
                </c:pt>
                <c:pt idx="120">
                  <c:v>7744</c:v>
                </c:pt>
                <c:pt idx="121">
                  <c:v>7808</c:v>
                </c:pt>
                <c:pt idx="122">
                  <c:v>7872</c:v>
                </c:pt>
                <c:pt idx="123">
                  <c:v>7936</c:v>
                </c:pt>
                <c:pt idx="124">
                  <c:v>8000</c:v>
                </c:pt>
                <c:pt idx="125">
                  <c:v>8064</c:v>
                </c:pt>
                <c:pt idx="126">
                  <c:v>8128</c:v>
                </c:pt>
                <c:pt idx="127">
                  <c:v>8192</c:v>
                </c:pt>
                <c:pt idx="128">
                  <c:v>8256</c:v>
                </c:pt>
                <c:pt idx="129">
                  <c:v>8320</c:v>
                </c:pt>
                <c:pt idx="130">
                  <c:v>8384</c:v>
                </c:pt>
                <c:pt idx="131">
                  <c:v>8448</c:v>
                </c:pt>
                <c:pt idx="132">
                  <c:v>8512</c:v>
                </c:pt>
                <c:pt idx="133">
                  <c:v>8576</c:v>
                </c:pt>
                <c:pt idx="134">
                  <c:v>8640</c:v>
                </c:pt>
                <c:pt idx="135">
                  <c:v>8704</c:v>
                </c:pt>
                <c:pt idx="136">
                  <c:v>8768</c:v>
                </c:pt>
                <c:pt idx="137">
                  <c:v>8832</c:v>
                </c:pt>
                <c:pt idx="138">
                  <c:v>8896</c:v>
                </c:pt>
                <c:pt idx="139">
                  <c:v>8960</c:v>
                </c:pt>
                <c:pt idx="140">
                  <c:v>9024</c:v>
                </c:pt>
                <c:pt idx="141">
                  <c:v>9088</c:v>
                </c:pt>
                <c:pt idx="142">
                  <c:v>9152</c:v>
                </c:pt>
                <c:pt idx="143">
                  <c:v>9216</c:v>
                </c:pt>
                <c:pt idx="144">
                  <c:v>9280</c:v>
                </c:pt>
                <c:pt idx="145">
                  <c:v>9344</c:v>
                </c:pt>
                <c:pt idx="146">
                  <c:v>9408</c:v>
                </c:pt>
                <c:pt idx="147">
                  <c:v>9472</c:v>
                </c:pt>
                <c:pt idx="148">
                  <c:v>9536</c:v>
                </c:pt>
                <c:pt idx="149">
                  <c:v>9600</c:v>
                </c:pt>
                <c:pt idx="150">
                  <c:v>9664</c:v>
                </c:pt>
                <c:pt idx="151">
                  <c:v>9728</c:v>
                </c:pt>
                <c:pt idx="152">
                  <c:v>9792</c:v>
                </c:pt>
                <c:pt idx="153">
                  <c:v>9856</c:v>
                </c:pt>
                <c:pt idx="154">
                  <c:v>9920</c:v>
                </c:pt>
                <c:pt idx="155">
                  <c:v>9984</c:v>
                </c:pt>
                <c:pt idx="156">
                  <c:v>10048</c:v>
                </c:pt>
                <c:pt idx="157">
                  <c:v>10112</c:v>
                </c:pt>
                <c:pt idx="158">
                  <c:v>10176</c:v>
                </c:pt>
                <c:pt idx="159">
                  <c:v>10240</c:v>
                </c:pt>
                <c:pt idx="160">
                  <c:v>10304</c:v>
                </c:pt>
                <c:pt idx="161">
                  <c:v>10368</c:v>
                </c:pt>
                <c:pt idx="162">
                  <c:v>10432</c:v>
                </c:pt>
                <c:pt idx="163">
                  <c:v>10496</c:v>
                </c:pt>
                <c:pt idx="164">
                  <c:v>10560</c:v>
                </c:pt>
                <c:pt idx="165">
                  <c:v>10624</c:v>
                </c:pt>
                <c:pt idx="166">
                  <c:v>10688</c:v>
                </c:pt>
                <c:pt idx="167">
                  <c:v>10752</c:v>
                </c:pt>
                <c:pt idx="168">
                  <c:v>10816</c:v>
                </c:pt>
                <c:pt idx="169">
                  <c:v>10880</c:v>
                </c:pt>
                <c:pt idx="170">
                  <c:v>10944</c:v>
                </c:pt>
                <c:pt idx="171">
                  <c:v>11008</c:v>
                </c:pt>
                <c:pt idx="172">
                  <c:v>11072</c:v>
                </c:pt>
                <c:pt idx="173">
                  <c:v>11136</c:v>
                </c:pt>
                <c:pt idx="174">
                  <c:v>11200</c:v>
                </c:pt>
                <c:pt idx="175">
                  <c:v>11264</c:v>
                </c:pt>
                <c:pt idx="176">
                  <c:v>11328</c:v>
                </c:pt>
                <c:pt idx="177">
                  <c:v>11392</c:v>
                </c:pt>
                <c:pt idx="178">
                  <c:v>11456</c:v>
                </c:pt>
                <c:pt idx="179">
                  <c:v>11520</c:v>
                </c:pt>
                <c:pt idx="180">
                  <c:v>11584</c:v>
                </c:pt>
                <c:pt idx="181">
                  <c:v>11648</c:v>
                </c:pt>
                <c:pt idx="182">
                  <c:v>11712</c:v>
                </c:pt>
                <c:pt idx="183">
                  <c:v>11776</c:v>
                </c:pt>
                <c:pt idx="184">
                  <c:v>11840</c:v>
                </c:pt>
                <c:pt idx="185">
                  <c:v>11904</c:v>
                </c:pt>
                <c:pt idx="186">
                  <c:v>11968</c:v>
                </c:pt>
                <c:pt idx="187">
                  <c:v>12032</c:v>
                </c:pt>
                <c:pt idx="188">
                  <c:v>12096</c:v>
                </c:pt>
                <c:pt idx="189">
                  <c:v>12160</c:v>
                </c:pt>
                <c:pt idx="190">
                  <c:v>12224</c:v>
                </c:pt>
                <c:pt idx="191">
                  <c:v>12288</c:v>
                </c:pt>
                <c:pt idx="192">
                  <c:v>12352</c:v>
                </c:pt>
                <c:pt idx="193">
                  <c:v>12416</c:v>
                </c:pt>
                <c:pt idx="194">
                  <c:v>12480</c:v>
                </c:pt>
                <c:pt idx="195">
                  <c:v>12544</c:v>
                </c:pt>
                <c:pt idx="196">
                  <c:v>12608</c:v>
                </c:pt>
                <c:pt idx="197">
                  <c:v>12672</c:v>
                </c:pt>
                <c:pt idx="198">
                  <c:v>12736</c:v>
                </c:pt>
                <c:pt idx="199">
                  <c:v>12800</c:v>
                </c:pt>
                <c:pt idx="200">
                  <c:v>12864</c:v>
                </c:pt>
                <c:pt idx="201">
                  <c:v>12928</c:v>
                </c:pt>
                <c:pt idx="202">
                  <c:v>12992</c:v>
                </c:pt>
                <c:pt idx="203">
                  <c:v>13056</c:v>
                </c:pt>
                <c:pt idx="204">
                  <c:v>13120</c:v>
                </c:pt>
                <c:pt idx="205">
                  <c:v>13184</c:v>
                </c:pt>
                <c:pt idx="206">
                  <c:v>13248</c:v>
                </c:pt>
                <c:pt idx="207">
                  <c:v>13312</c:v>
                </c:pt>
                <c:pt idx="208">
                  <c:v>13376</c:v>
                </c:pt>
                <c:pt idx="209">
                  <c:v>13440</c:v>
                </c:pt>
                <c:pt idx="210">
                  <c:v>13504</c:v>
                </c:pt>
                <c:pt idx="211">
                  <c:v>13568</c:v>
                </c:pt>
                <c:pt idx="212">
                  <c:v>13632</c:v>
                </c:pt>
                <c:pt idx="213">
                  <c:v>13696</c:v>
                </c:pt>
                <c:pt idx="214">
                  <c:v>13760</c:v>
                </c:pt>
                <c:pt idx="215">
                  <c:v>13824</c:v>
                </c:pt>
                <c:pt idx="216">
                  <c:v>13888</c:v>
                </c:pt>
                <c:pt idx="217">
                  <c:v>13952</c:v>
                </c:pt>
                <c:pt idx="218">
                  <c:v>14016</c:v>
                </c:pt>
                <c:pt idx="219">
                  <c:v>14080</c:v>
                </c:pt>
                <c:pt idx="220">
                  <c:v>14144</c:v>
                </c:pt>
                <c:pt idx="221">
                  <c:v>14208</c:v>
                </c:pt>
                <c:pt idx="222">
                  <c:v>14272</c:v>
                </c:pt>
                <c:pt idx="223">
                  <c:v>14336</c:v>
                </c:pt>
                <c:pt idx="224">
                  <c:v>14400</c:v>
                </c:pt>
                <c:pt idx="225">
                  <c:v>14464</c:v>
                </c:pt>
                <c:pt idx="226">
                  <c:v>14528</c:v>
                </c:pt>
                <c:pt idx="227">
                  <c:v>14592</c:v>
                </c:pt>
                <c:pt idx="228">
                  <c:v>14656</c:v>
                </c:pt>
                <c:pt idx="229">
                  <c:v>14720</c:v>
                </c:pt>
                <c:pt idx="230">
                  <c:v>14784</c:v>
                </c:pt>
                <c:pt idx="231">
                  <c:v>14848</c:v>
                </c:pt>
                <c:pt idx="232">
                  <c:v>14912</c:v>
                </c:pt>
                <c:pt idx="233">
                  <c:v>14976</c:v>
                </c:pt>
                <c:pt idx="234">
                  <c:v>15040</c:v>
                </c:pt>
                <c:pt idx="235">
                  <c:v>15104</c:v>
                </c:pt>
                <c:pt idx="236">
                  <c:v>15168</c:v>
                </c:pt>
                <c:pt idx="237">
                  <c:v>15232</c:v>
                </c:pt>
                <c:pt idx="238">
                  <c:v>15296</c:v>
                </c:pt>
                <c:pt idx="239">
                  <c:v>15360</c:v>
                </c:pt>
                <c:pt idx="240">
                  <c:v>15424</c:v>
                </c:pt>
                <c:pt idx="241">
                  <c:v>15488</c:v>
                </c:pt>
                <c:pt idx="242">
                  <c:v>15552</c:v>
                </c:pt>
                <c:pt idx="243">
                  <c:v>15616</c:v>
                </c:pt>
                <c:pt idx="244">
                  <c:v>15680</c:v>
                </c:pt>
                <c:pt idx="245">
                  <c:v>15744</c:v>
                </c:pt>
                <c:pt idx="246">
                  <c:v>15808</c:v>
                </c:pt>
                <c:pt idx="247">
                  <c:v>15872</c:v>
                </c:pt>
                <c:pt idx="248">
                  <c:v>15936</c:v>
                </c:pt>
                <c:pt idx="249">
                  <c:v>16000</c:v>
                </c:pt>
                <c:pt idx="250">
                  <c:v>16064</c:v>
                </c:pt>
                <c:pt idx="251">
                  <c:v>16128</c:v>
                </c:pt>
                <c:pt idx="252">
                  <c:v>16192</c:v>
                </c:pt>
                <c:pt idx="253">
                  <c:v>16256</c:v>
                </c:pt>
                <c:pt idx="254">
                  <c:v>16320</c:v>
                </c:pt>
                <c:pt idx="255">
                  <c:v>16384</c:v>
                </c:pt>
                <c:pt idx="256">
                  <c:v>16448</c:v>
                </c:pt>
                <c:pt idx="257">
                  <c:v>16512</c:v>
                </c:pt>
                <c:pt idx="258">
                  <c:v>16576</c:v>
                </c:pt>
                <c:pt idx="259">
                  <c:v>16640</c:v>
                </c:pt>
                <c:pt idx="260">
                  <c:v>16704</c:v>
                </c:pt>
                <c:pt idx="261">
                  <c:v>16768</c:v>
                </c:pt>
                <c:pt idx="262">
                  <c:v>16832</c:v>
                </c:pt>
                <c:pt idx="263">
                  <c:v>16896</c:v>
                </c:pt>
                <c:pt idx="264">
                  <c:v>16960</c:v>
                </c:pt>
                <c:pt idx="265">
                  <c:v>17024</c:v>
                </c:pt>
                <c:pt idx="266">
                  <c:v>17088</c:v>
                </c:pt>
                <c:pt idx="267">
                  <c:v>17152</c:v>
                </c:pt>
                <c:pt idx="268">
                  <c:v>17216</c:v>
                </c:pt>
                <c:pt idx="269">
                  <c:v>17280</c:v>
                </c:pt>
                <c:pt idx="270">
                  <c:v>17344</c:v>
                </c:pt>
                <c:pt idx="271">
                  <c:v>17408</c:v>
                </c:pt>
                <c:pt idx="272">
                  <c:v>17472</c:v>
                </c:pt>
                <c:pt idx="273">
                  <c:v>17536</c:v>
                </c:pt>
                <c:pt idx="274">
                  <c:v>17600</c:v>
                </c:pt>
                <c:pt idx="275">
                  <c:v>17664</c:v>
                </c:pt>
                <c:pt idx="276">
                  <c:v>17728</c:v>
                </c:pt>
                <c:pt idx="277">
                  <c:v>17792</c:v>
                </c:pt>
                <c:pt idx="278">
                  <c:v>17856</c:v>
                </c:pt>
                <c:pt idx="279">
                  <c:v>17920</c:v>
                </c:pt>
                <c:pt idx="280">
                  <c:v>17984</c:v>
                </c:pt>
                <c:pt idx="281">
                  <c:v>18048</c:v>
                </c:pt>
                <c:pt idx="282">
                  <c:v>18112</c:v>
                </c:pt>
                <c:pt idx="283">
                  <c:v>18176</c:v>
                </c:pt>
                <c:pt idx="284">
                  <c:v>18240</c:v>
                </c:pt>
                <c:pt idx="285">
                  <c:v>18304</c:v>
                </c:pt>
                <c:pt idx="286">
                  <c:v>18368</c:v>
                </c:pt>
                <c:pt idx="287">
                  <c:v>18432</c:v>
                </c:pt>
                <c:pt idx="288">
                  <c:v>18496</c:v>
                </c:pt>
                <c:pt idx="289">
                  <c:v>18560</c:v>
                </c:pt>
                <c:pt idx="290">
                  <c:v>18624</c:v>
                </c:pt>
                <c:pt idx="291">
                  <c:v>18688</c:v>
                </c:pt>
                <c:pt idx="292">
                  <c:v>18752</c:v>
                </c:pt>
                <c:pt idx="293">
                  <c:v>18816</c:v>
                </c:pt>
                <c:pt idx="294">
                  <c:v>18880</c:v>
                </c:pt>
                <c:pt idx="295">
                  <c:v>18944</c:v>
                </c:pt>
                <c:pt idx="296">
                  <c:v>19008</c:v>
                </c:pt>
                <c:pt idx="297">
                  <c:v>19072</c:v>
                </c:pt>
                <c:pt idx="298">
                  <c:v>19136</c:v>
                </c:pt>
                <c:pt idx="299">
                  <c:v>19200</c:v>
                </c:pt>
                <c:pt idx="300">
                  <c:v>19264</c:v>
                </c:pt>
                <c:pt idx="301">
                  <c:v>19328</c:v>
                </c:pt>
                <c:pt idx="302">
                  <c:v>19392</c:v>
                </c:pt>
                <c:pt idx="303">
                  <c:v>19456</c:v>
                </c:pt>
                <c:pt idx="304">
                  <c:v>19520</c:v>
                </c:pt>
                <c:pt idx="305">
                  <c:v>19584</c:v>
                </c:pt>
                <c:pt idx="306">
                  <c:v>19648</c:v>
                </c:pt>
                <c:pt idx="307">
                  <c:v>19712</c:v>
                </c:pt>
                <c:pt idx="308">
                  <c:v>19776</c:v>
                </c:pt>
                <c:pt idx="309">
                  <c:v>19840</c:v>
                </c:pt>
                <c:pt idx="310">
                  <c:v>19904</c:v>
                </c:pt>
                <c:pt idx="311">
                  <c:v>19968</c:v>
                </c:pt>
                <c:pt idx="312">
                  <c:v>20032</c:v>
                </c:pt>
                <c:pt idx="313">
                  <c:v>20096</c:v>
                </c:pt>
                <c:pt idx="314">
                  <c:v>20160</c:v>
                </c:pt>
                <c:pt idx="315">
                  <c:v>20224</c:v>
                </c:pt>
                <c:pt idx="316">
                  <c:v>20288</c:v>
                </c:pt>
                <c:pt idx="317">
                  <c:v>20352</c:v>
                </c:pt>
                <c:pt idx="318">
                  <c:v>20416</c:v>
                </c:pt>
                <c:pt idx="319">
                  <c:v>20480</c:v>
                </c:pt>
                <c:pt idx="320">
                  <c:v>20544</c:v>
                </c:pt>
                <c:pt idx="321">
                  <c:v>20608</c:v>
                </c:pt>
                <c:pt idx="322">
                  <c:v>20672</c:v>
                </c:pt>
                <c:pt idx="323">
                  <c:v>20736</c:v>
                </c:pt>
                <c:pt idx="324">
                  <c:v>20800</c:v>
                </c:pt>
                <c:pt idx="325">
                  <c:v>20864</c:v>
                </c:pt>
                <c:pt idx="326">
                  <c:v>20928</c:v>
                </c:pt>
                <c:pt idx="327">
                  <c:v>20992</c:v>
                </c:pt>
                <c:pt idx="328">
                  <c:v>21056</c:v>
                </c:pt>
                <c:pt idx="329">
                  <c:v>21120</c:v>
                </c:pt>
                <c:pt idx="330">
                  <c:v>21184</c:v>
                </c:pt>
                <c:pt idx="331">
                  <c:v>21248</c:v>
                </c:pt>
                <c:pt idx="332">
                  <c:v>21312</c:v>
                </c:pt>
                <c:pt idx="333">
                  <c:v>21376</c:v>
                </c:pt>
                <c:pt idx="334">
                  <c:v>21440</c:v>
                </c:pt>
                <c:pt idx="335">
                  <c:v>21504</c:v>
                </c:pt>
                <c:pt idx="336">
                  <c:v>21568</c:v>
                </c:pt>
                <c:pt idx="337">
                  <c:v>21632</c:v>
                </c:pt>
                <c:pt idx="338">
                  <c:v>21696</c:v>
                </c:pt>
                <c:pt idx="339">
                  <c:v>21760</c:v>
                </c:pt>
                <c:pt idx="340">
                  <c:v>21824</c:v>
                </c:pt>
                <c:pt idx="341">
                  <c:v>21888</c:v>
                </c:pt>
                <c:pt idx="342">
                  <c:v>21952</c:v>
                </c:pt>
                <c:pt idx="343">
                  <c:v>22016</c:v>
                </c:pt>
                <c:pt idx="344">
                  <c:v>22080</c:v>
                </c:pt>
                <c:pt idx="345">
                  <c:v>22144</c:v>
                </c:pt>
                <c:pt idx="346">
                  <c:v>22208</c:v>
                </c:pt>
                <c:pt idx="347">
                  <c:v>22272</c:v>
                </c:pt>
                <c:pt idx="348">
                  <c:v>22336</c:v>
                </c:pt>
                <c:pt idx="349">
                  <c:v>22400</c:v>
                </c:pt>
                <c:pt idx="350">
                  <c:v>22464</c:v>
                </c:pt>
                <c:pt idx="351">
                  <c:v>22528</c:v>
                </c:pt>
                <c:pt idx="352">
                  <c:v>22592</c:v>
                </c:pt>
                <c:pt idx="353">
                  <c:v>22656</c:v>
                </c:pt>
                <c:pt idx="354">
                  <c:v>22720</c:v>
                </c:pt>
                <c:pt idx="355">
                  <c:v>22784</c:v>
                </c:pt>
                <c:pt idx="356">
                  <c:v>22848</c:v>
                </c:pt>
                <c:pt idx="357">
                  <c:v>22912</c:v>
                </c:pt>
                <c:pt idx="358">
                  <c:v>22976</c:v>
                </c:pt>
                <c:pt idx="359">
                  <c:v>23040</c:v>
                </c:pt>
                <c:pt idx="360">
                  <c:v>23104</c:v>
                </c:pt>
                <c:pt idx="361">
                  <c:v>23168</c:v>
                </c:pt>
                <c:pt idx="362">
                  <c:v>23232</c:v>
                </c:pt>
                <c:pt idx="363">
                  <c:v>23296</c:v>
                </c:pt>
                <c:pt idx="364">
                  <c:v>23360</c:v>
                </c:pt>
                <c:pt idx="365">
                  <c:v>23424</c:v>
                </c:pt>
                <c:pt idx="366">
                  <c:v>23488</c:v>
                </c:pt>
                <c:pt idx="367">
                  <c:v>23552</c:v>
                </c:pt>
                <c:pt idx="368">
                  <c:v>23616</c:v>
                </c:pt>
                <c:pt idx="369">
                  <c:v>23680</c:v>
                </c:pt>
                <c:pt idx="370">
                  <c:v>23744</c:v>
                </c:pt>
                <c:pt idx="371">
                  <c:v>23808</c:v>
                </c:pt>
                <c:pt idx="372">
                  <c:v>23872</c:v>
                </c:pt>
                <c:pt idx="373">
                  <c:v>23936</c:v>
                </c:pt>
                <c:pt idx="374">
                  <c:v>24000</c:v>
                </c:pt>
                <c:pt idx="375">
                  <c:v>24064</c:v>
                </c:pt>
                <c:pt idx="376">
                  <c:v>24128</c:v>
                </c:pt>
                <c:pt idx="377">
                  <c:v>24192</c:v>
                </c:pt>
                <c:pt idx="378">
                  <c:v>24256</c:v>
                </c:pt>
                <c:pt idx="379">
                  <c:v>24320</c:v>
                </c:pt>
                <c:pt idx="380">
                  <c:v>24384</c:v>
                </c:pt>
                <c:pt idx="381">
                  <c:v>24448</c:v>
                </c:pt>
                <c:pt idx="382">
                  <c:v>24512</c:v>
                </c:pt>
                <c:pt idx="383">
                  <c:v>24576</c:v>
                </c:pt>
                <c:pt idx="384">
                  <c:v>24640</c:v>
                </c:pt>
                <c:pt idx="385">
                  <c:v>24704</c:v>
                </c:pt>
                <c:pt idx="386">
                  <c:v>24768</c:v>
                </c:pt>
                <c:pt idx="387">
                  <c:v>24832</c:v>
                </c:pt>
                <c:pt idx="388">
                  <c:v>24896</c:v>
                </c:pt>
                <c:pt idx="389">
                  <c:v>24960</c:v>
                </c:pt>
                <c:pt idx="390">
                  <c:v>25024</c:v>
                </c:pt>
                <c:pt idx="391">
                  <c:v>25088</c:v>
                </c:pt>
                <c:pt idx="392">
                  <c:v>25152</c:v>
                </c:pt>
                <c:pt idx="393">
                  <c:v>25216</c:v>
                </c:pt>
                <c:pt idx="394">
                  <c:v>25280</c:v>
                </c:pt>
                <c:pt idx="395">
                  <c:v>25344</c:v>
                </c:pt>
                <c:pt idx="396">
                  <c:v>25408</c:v>
                </c:pt>
                <c:pt idx="397">
                  <c:v>25472</c:v>
                </c:pt>
                <c:pt idx="398">
                  <c:v>25536</c:v>
                </c:pt>
                <c:pt idx="399">
                  <c:v>25600</c:v>
                </c:pt>
                <c:pt idx="400">
                  <c:v>25664</c:v>
                </c:pt>
                <c:pt idx="401">
                  <c:v>25728</c:v>
                </c:pt>
                <c:pt idx="402">
                  <c:v>25792</c:v>
                </c:pt>
                <c:pt idx="403">
                  <c:v>25856</c:v>
                </c:pt>
                <c:pt idx="404">
                  <c:v>25920</c:v>
                </c:pt>
                <c:pt idx="405">
                  <c:v>25984</c:v>
                </c:pt>
                <c:pt idx="406">
                  <c:v>26048</c:v>
                </c:pt>
                <c:pt idx="407">
                  <c:v>26112</c:v>
                </c:pt>
                <c:pt idx="408">
                  <c:v>26176</c:v>
                </c:pt>
                <c:pt idx="409">
                  <c:v>26240</c:v>
                </c:pt>
                <c:pt idx="410">
                  <c:v>26304</c:v>
                </c:pt>
                <c:pt idx="411">
                  <c:v>26368</c:v>
                </c:pt>
                <c:pt idx="412">
                  <c:v>26432</c:v>
                </c:pt>
                <c:pt idx="413">
                  <c:v>26496</c:v>
                </c:pt>
                <c:pt idx="414">
                  <c:v>26560</c:v>
                </c:pt>
                <c:pt idx="415">
                  <c:v>26624</c:v>
                </c:pt>
                <c:pt idx="416">
                  <c:v>26688</c:v>
                </c:pt>
                <c:pt idx="417">
                  <c:v>26752</c:v>
                </c:pt>
                <c:pt idx="418">
                  <c:v>26816</c:v>
                </c:pt>
                <c:pt idx="419">
                  <c:v>26880</c:v>
                </c:pt>
                <c:pt idx="420">
                  <c:v>26944</c:v>
                </c:pt>
                <c:pt idx="421">
                  <c:v>27008</c:v>
                </c:pt>
                <c:pt idx="422">
                  <c:v>27072</c:v>
                </c:pt>
                <c:pt idx="423">
                  <c:v>27136</c:v>
                </c:pt>
                <c:pt idx="424">
                  <c:v>27200</c:v>
                </c:pt>
                <c:pt idx="425">
                  <c:v>27264</c:v>
                </c:pt>
                <c:pt idx="426">
                  <c:v>27328</c:v>
                </c:pt>
                <c:pt idx="427">
                  <c:v>27392</c:v>
                </c:pt>
                <c:pt idx="428">
                  <c:v>27456</c:v>
                </c:pt>
                <c:pt idx="429">
                  <c:v>27520</c:v>
                </c:pt>
                <c:pt idx="430">
                  <c:v>27584</c:v>
                </c:pt>
                <c:pt idx="431">
                  <c:v>27648</c:v>
                </c:pt>
                <c:pt idx="432">
                  <c:v>27712</c:v>
                </c:pt>
                <c:pt idx="433">
                  <c:v>27776</c:v>
                </c:pt>
                <c:pt idx="434">
                  <c:v>27840</c:v>
                </c:pt>
                <c:pt idx="435">
                  <c:v>27904</c:v>
                </c:pt>
                <c:pt idx="436">
                  <c:v>27968</c:v>
                </c:pt>
                <c:pt idx="437">
                  <c:v>28032</c:v>
                </c:pt>
                <c:pt idx="438">
                  <c:v>28096</c:v>
                </c:pt>
                <c:pt idx="439">
                  <c:v>28160</c:v>
                </c:pt>
                <c:pt idx="440">
                  <c:v>28224</c:v>
                </c:pt>
                <c:pt idx="441">
                  <c:v>28288</c:v>
                </c:pt>
                <c:pt idx="442">
                  <c:v>28352</c:v>
                </c:pt>
                <c:pt idx="443">
                  <c:v>28416</c:v>
                </c:pt>
                <c:pt idx="444">
                  <c:v>28480</c:v>
                </c:pt>
                <c:pt idx="445">
                  <c:v>28544</c:v>
                </c:pt>
                <c:pt idx="446">
                  <c:v>28608</c:v>
                </c:pt>
                <c:pt idx="447">
                  <c:v>28672</c:v>
                </c:pt>
                <c:pt idx="448">
                  <c:v>28736</c:v>
                </c:pt>
                <c:pt idx="449">
                  <c:v>28800</c:v>
                </c:pt>
                <c:pt idx="450">
                  <c:v>28864</c:v>
                </c:pt>
                <c:pt idx="451">
                  <c:v>28928</c:v>
                </c:pt>
                <c:pt idx="452">
                  <c:v>28992</c:v>
                </c:pt>
                <c:pt idx="453">
                  <c:v>29056</c:v>
                </c:pt>
                <c:pt idx="454">
                  <c:v>29120</c:v>
                </c:pt>
                <c:pt idx="455">
                  <c:v>29184</c:v>
                </c:pt>
                <c:pt idx="456">
                  <c:v>29248</c:v>
                </c:pt>
                <c:pt idx="457">
                  <c:v>29312</c:v>
                </c:pt>
                <c:pt idx="458">
                  <c:v>29376</c:v>
                </c:pt>
                <c:pt idx="459">
                  <c:v>29440</c:v>
                </c:pt>
                <c:pt idx="460">
                  <c:v>29504</c:v>
                </c:pt>
                <c:pt idx="461">
                  <c:v>29568</c:v>
                </c:pt>
                <c:pt idx="462">
                  <c:v>29632</c:v>
                </c:pt>
                <c:pt idx="463">
                  <c:v>29696</c:v>
                </c:pt>
                <c:pt idx="464">
                  <c:v>29760</c:v>
                </c:pt>
                <c:pt idx="465">
                  <c:v>29824</c:v>
                </c:pt>
                <c:pt idx="466">
                  <c:v>29888</c:v>
                </c:pt>
                <c:pt idx="467">
                  <c:v>29952</c:v>
                </c:pt>
                <c:pt idx="468">
                  <c:v>30016</c:v>
                </c:pt>
                <c:pt idx="469">
                  <c:v>30080</c:v>
                </c:pt>
                <c:pt idx="470">
                  <c:v>30144</c:v>
                </c:pt>
                <c:pt idx="471">
                  <c:v>30208</c:v>
                </c:pt>
                <c:pt idx="472">
                  <c:v>30272</c:v>
                </c:pt>
                <c:pt idx="473">
                  <c:v>30336</c:v>
                </c:pt>
                <c:pt idx="474">
                  <c:v>30400</c:v>
                </c:pt>
                <c:pt idx="475">
                  <c:v>30464</c:v>
                </c:pt>
                <c:pt idx="476">
                  <c:v>30528</c:v>
                </c:pt>
                <c:pt idx="477">
                  <c:v>30592</c:v>
                </c:pt>
                <c:pt idx="478">
                  <c:v>30656</c:v>
                </c:pt>
                <c:pt idx="479">
                  <c:v>30720</c:v>
                </c:pt>
                <c:pt idx="480">
                  <c:v>30784</c:v>
                </c:pt>
                <c:pt idx="481">
                  <c:v>30848</c:v>
                </c:pt>
                <c:pt idx="482">
                  <c:v>30912</c:v>
                </c:pt>
                <c:pt idx="483">
                  <c:v>30976</c:v>
                </c:pt>
                <c:pt idx="484">
                  <c:v>31040</c:v>
                </c:pt>
                <c:pt idx="485">
                  <c:v>31104</c:v>
                </c:pt>
                <c:pt idx="486">
                  <c:v>31168</c:v>
                </c:pt>
                <c:pt idx="487">
                  <c:v>31232</c:v>
                </c:pt>
                <c:pt idx="488">
                  <c:v>31296</c:v>
                </c:pt>
                <c:pt idx="489">
                  <c:v>31360</c:v>
                </c:pt>
                <c:pt idx="490">
                  <c:v>31424</c:v>
                </c:pt>
                <c:pt idx="491">
                  <c:v>31488</c:v>
                </c:pt>
                <c:pt idx="492">
                  <c:v>31552</c:v>
                </c:pt>
                <c:pt idx="493">
                  <c:v>31616</c:v>
                </c:pt>
                <c:pt idx="494">
                  <c:v>31680</c:v>
                </c:pt>
                <c:pt idx="495">
                  <c:v>31744</c:v>
                </c:pt>
                <c:pt idx="496">
                  <c:v>31808</c:v>
                </c:pt>
                <c:pt idx="497">
                  <c:v>31872</c:v>
                </c:pt>
                <c:pt idx="498">
                  <c:v>31936</c:v>
                </c:pt>
                <c:pt idx="499">
                  <c:v>32000</c:v>
                </c:pt>
              </c:numCache>
            </c:numRef>
          </c:xVal>
          <c:yVal>
            <c:numRef>
              <c:f>Data!$H$2:$H$501</c:f>
              <c:numCache>
                <c:formatCode>#,##0</c:formatCode>
                <c:ptCount val="500"/>
                <c:pt idx="0">
                  <c:v>138889000</c:v>
                </c:pt>
                <c:pt idx="1">
                  <c:v>135135000</c:v>
                </c:pt>
                <c:pt idx="2">
                  <c:v>136364000</c:v>
                </c:pt>
                <c:pt idx="3">
                  <c:v>135135000</c:v>
                </c:pt>
                <c:pt idx="4">
                  <c:v>138122000</c:v>
                </c:pt>
                <c:pt idx="5">
                  <c:v>136364000</c:v>
                </c:pt>
                <c:pt idx="6">
                  <c:v>137255000</c:v>
                </c:pt>
                <c:pt idx="7">
                  <c:v>136054000</c:v>
                </c:pt>
                <c:pt idx="8">
                  <c:v>135542000</c:v>
                </c:pt>
                <c:pt idx="9">
                  <c:v>136612000</c:v>
                </c:pt>
                <c:pt idx="10">
                  <c:v>136476000</c:v>
                </c:pt>
                <c:pt idx="11">
                  <c:v>135440000</c:v>
                </c:pt>
                <c:pt idx="12">
                  <c:v>132924000</c:v>
                </c:pt>
                <c:pt idx="13">
                  <c:v>134100000</c:v>
                </c:pt>
                <c:pt idx="14">
                  <c:v>133690000</c:v>
                </c:pt>
                <c:pt idx="15">
                  <c:v>119403000</c:v>
                </c:pt>
                <c:pt idx="16">
                  <c:v>131783000</c:v>
                </c:pt>
                <c:pt idx="17">
                  <c:v>124309000</c:v>
                </c:pt>
                <c:pt idx="18">
                  <c:v>126162000</c:v>
                </c:pt>
                <c:pt idx="19">
                  <c:v>120048000</c:v>
                </c:pt>
                <c:pt idx="20">
                  <c:v>101449000</c:v>
                </c:pt>
                <c:pt idx="21">
                  <c:v>51740400</c:v>
                </c:pt>
                <c:pt idx="22">
                  <c:v>38320600</c:v>
                </c:pt>
                <c:pt idx="23">
                  <c:v>90090100</c:v>
                </c:pt>
                <c:pt idx="24">
                  <c:v>89798900</c:v>
                </c:pt>
                <c:pt idx="25">
                  <c:v>89779000</c:v>
                </c:pt>
                <c:pt idx="26">
                  <c:v>96774200</c:v>
                </c:pt>
                <c:pt idx="27">
                  <c:v>95432900</c:v>
                </c:pt>
                <c:pt idx="28">
                  <c:v>92592600</c:v>
                </c:pt>
                <c:pt idx="29">
                  <c:v>87057500</c:v>
                </c:pt>
                <c:pt idx="30">
                  <c:v>78282800</c:v>
                </c:pt>
                <c:pt idx="31">
                  <c:v>84077800</c:v>
                </c:pt>
                <c:pt idx="32">
                  <c:v>66855800</c:v>
                </c:pt>
                <c:pt idx="33">
                  <c:v>79513600</c:v>
                </c:pt>
                <c:pt idx="34">
                  <c:v>80794100</c:v>
                </c:pt>
                <c:pt idx="35">
                  <c:v>65407000</c:v>
                </c:pt>
                <c:pt idx="36">
                  <c:v>51966300</c:v>
                </c:pt>
                <c:pt idx="37">
                  <c:v>78936400</c:v>
                </c:pt>
                <c:pt idx="38">
                  <c:v>76590700</c:v>
                </c:pt>
                <c:pt idx="39">
                  <c:v>71199700</c:v>
                </c:pt>
                <c:pt idx="40">
                  <c:v>68516000</c:v>
                </c:pt>
                <c:pt idx="41">
                  <c:v>71599000</c:v>
                </c:pt>
                <c:pt idx="42">
                  <c:v>65468900</c:v>
                </c:pt>
                <c:pt idx="43">
                  <c:v>64233600</c:v>
                </c:pt>
                <c:pt idx="44">
                  <c:v>64580900</c:v>
                </c:pt>
                <c:pt idx="45">
                  <c:v>64916700</c:v>
                </c:pt>
                <c:pt idx="46">
                  <c:v>63945600</c:v>
                </c:pt>
                <c:pt idx="47">
                  <c:v>63694300</c:v>
                </c:pt>
                <c:pt idx="48">
                  <c:v>60478900</c:v>
                </c:pt>
                <c:pt idx="49">
                  <c:v>59880200</c:v>
                </c:pt>
                <c:pt idx="50">
                  <c:v>59261000</c:v>
                </c:pt>
                <c:pt idx="51">
                  <c:v>59935500</c:v>
                </c:pt>
                <c:pt idx="52">
                  <c:v>58190600</c:v>
                </c:pt>
                <c:pt idx="53">
                  <c:v>58064500</c:v>
                </c:pt>
                <c:pt idx="54">
                  <c:v>51652900</c:v>
                </c:pt>
                <c:pt idx="55">
                  <c:v>34640600</c:v>
                </c:pt>
                <c:pt idx="56">
                  <c:v>39105400</c:v>
                </c:pt>
                <c:pt idx="57">
                  <c:v>34597900</c:v>
                </c:pt>
                <c:pt idx="58">
                  <c:v>45086400</c:v>
                </c:pt>
                <c:pt idx="59">
                  <c:v>47103200</c:v>
                </c:pt>
                <c:pt idx="60">
                  <c:v>38039400</c:v>
                </c:pt>
                <c:pt idx="61">
                  <c:v>35656800</c:v>
                </c:pt>
                <c:pt idx="62">
                  <c:v>45141900</c:v>
                </c:pt>
                <c:pt idx="63">
                  <c:v>40978400</c:v>
                </c:pt>
                <c:pt idx="64">
                  <c:v>50805100</c:v>
                </c:pt>
                <c:pt idx="65">
                  <c:v>40660400</c:v>
                </c:pt>
                <c:pt idx="66">
                  <c:v>48333600</c:v>
                </c:pt>
                <c:pt idx="67">
                  <c:v>51135500</c:v>
                </c:pt>
                <c:pt idx="68">
                  <c:v>52288600</c:v>
                </c:pt>
                <c:pt idx="69">
                  <c:v>51713900</c:v>
                </c:pt>
                <c:pt idx="70">
                  <c:v>47207400</c:v>
                </c:pt>
                <c:pt idx="71">
                  <c:v>47720000</c:v>
                </c:pt>
                <c:pt idx="72">
                  <c:v>48595400</c:v>
                </c:pt>
                <c:pt idx="73">
                  <c:v>48754800</c:v>
                </c:pt>
                <c:pt idx="74">
                  <c:v>46665000</c:v>
                </c:pt>
                <c:pt idx="75">
                  <c:v>48070800</c:v>
                </c:pt>
                <c:pt idx="76">
                  <c:v>47501500</c:v>
                </c:pt>
                <c:pt idx="77">
                  <c:v>48195700</c:v>
                </c:pt>
                <c:pt idx="78">
                  <c:v>43373200</c:v>
                </c:pt>
                <c:pt idx="79">
                  <c:v>31936100</c:v>
                </c:pt>
                <c:pt idx="80">
                  <c:v>38124800</c:v>
                </c:pt>
                <c:pt idx="81">
                  <c:v>40541900</c:v>
                </c:pt>
                <c:pt idx="82">
                  <c:v>33991300</c:v>
                </c:pt>
                <c:pt idx="83">
                  <c:v>34883700</c:v>
                </c:pt>
                <c:pt idx="84">
                  <c:v>36253500</c:v>
                </c:pt>
                <c:pt idx="85">
                  <c:v>46729000</c:v>
                </c:pt>
                <c:pt idx="86">
                  <c:v>47057600</c:v>
                </c:pt>
                <c:pt idx="87">
                  <c:v>47909400</c:v>
                </c:pt>
                <c:pt idx="88">
                  <c:v>46562700</c:v>
                </c:pt>
                <c:pt idx="89">
                  <c:v>47755500</c:v>
                </c:pt>
                <c:pt idx="90">
                  <c:v>48301500</c:v>
                </c:pt>
                <c:pt idx="91">
                  <c:v>48723700</c:v>
                </c:pt>
                <c:pt idx="92">
                  <c:v>47933200</c:v>
                </c:pt>
                <c:pt idx="93">
                  <c:v>45529400</c:v>
                </c:pt>
                <c:pt idx="94">
                  <c:v>47011100</c:v>
                </c:pt>
                <c:pt idx="95">
                  <c:v>32798100</c:v>
                </c:pt>
                <c:pt idx="96">
                  <c:v>37849200</c:v>
                </c:pt>
                <c:pt idx="97">
                  <c:v>47453000</c:v>
                </c:pt>
                <c:pt idx="98">
                  <c:v>30362500</c:v>
                </c:pt>
                <c:pt idx="99">
                  <c:v>40231700</c:v>
                </c:pt>
                <c:pt idx="100">
                  <c:v>42044800</c:v>
                </c:pt>
                <c:pt idx="101">
                  <c:v>45037100</c:v>
                </c:pt>
                <c:pt idx="102">
                  <c:v>48153300</c:v>
                </c:pt>
                <c:pt idx="103">
                  <c:v>46482500</c:v>
                </c:pt>
                <c:pt idx="104">
                  <c:v>47722900</c:v>
                </c:pt>
                <c:pt idx="105">
                  <c:v>48199300</c:v>
                </c:pt>
                <c:pt idx="106">
                  <c:v>41967400</c:v>
                </c:pt>
                <c:pt idx="107">
                  <c:v>45427800</c:v>
                </c:pt>
                <c:pt idx="108">
                  <c:v>47511100</c:v>
                </c:pt>
                <c:pt idx="109">
                  <c:v>45875400</c:v>
                </c:pt>
                <c:pt idx="110">
                  <c:v>33942900</c:v>
                </c:pt>
                <c:pt idx="111">
                  <c:v>38445700</c:v>
                </c:pt>
                <c:pt idx="112">
                  <c:v>29637000</c:v>
                </c:pt>
                <c:pt idx="113">
                  <c:v>28574300</c:v>
                </c:pt>
                <c:pt idx="114">
                  <c:v>35634600</c:v>
                </c:pt>
                <c:pt idx="115">
                  <c:v>34801400</c:v>
                </c:pt>
                <c:pt idx="116">
                  <c:v>39018200</c:v>
                </c:pt>
                <c:pt idx="117">
                  <c:v>36824400</c:v>
                </c:pt>
                <c:pt idx="118">
                  <c:v>44881900</c:v>
                </c:pt>
                <c:pt idx="119">
                  <c:v>47603900</c:v>
                </c:pt>
                <c:pt idx="120">
                  <c:v>29600300</c:v>
                </c:pt>
                <c:pt idx="121">
                  <c:v>38256500</c:v>
                </c:pt>
                <c:pt idx="122">
                  <c:v>39687700</c:v>
                </c:pt>
                <c:pt idx="123">
                  <c:v>31681100</c:v>
                </c:pt>
                <c:pt idx="124">
                  <c:v>42447700</c:v>
                </c:pt>
                <c:pt idx="125">
                  <c:v>46990400</c:v>
                </c:pt>
                <c:pt idx="126">
                  <c:v>47030100</c:v>
                </c:pt>
                <c:pt idx="127">
                  <c:v>47668700</c:v>
                </c:pt>
                <c:pt idx="128">
                  <c:v>47587400</c:v>
                </c:pt>
                <c:pt idx="129">
                  <c:v>46001400</c:v>
                </c:pt>
                <c:pt idx="130">
                  <c:v>48378800</c:v>
                </c:pt>
                <c:pt idx="131">
                  <c:v>46626600</c:v>
                </c:pt>
                <c:pt idx="132">
                  <c:v>33845700</c:v>
                </c:pt>
                <c:pt idx="133">
                  <c:v>32548000</c:v>
                </c:pt>
                <c:pt idx="134">
                  <c:v>27145500</c:v>
                </c:pt>
                <c:pt idx="135">
                  <c:v>31558900</c:v>
                </c:pt>
                <c:pt idx="136">
                  <c:v>34120300</c:v>
                </c:pt>
                <c:pt idx="137">
                  <c:v>9233490</c:v>
                </c:pt>
                <c:pt idx="138">
                  <c:v>19437300</c:v>
                </c:pt>
                <c:pt idx="139">
                  <c:v>21155100</c:v>
                </c:pt>
                <c:pt idx="140">
                  <c:v>26603800</c:v>
                </c:pt>
                <c:pt idx="141">
                  <c:v>21686000</c:v>
                </c:pt>
                <c:pt idx="142">
                  <c:v>28827200</c:v>
                </c:pt>
                <c:pt idx="143">
                  <c:v>38774300</c:v>
                </c:pt>
                <c:pt idx="144">
                  <c:v>47911700</c:v>
                </c:pt>
                <c:pt idx="145">
                  <c:v>31329100</c:v>
                </c:pt>
                <c:pt idx="146">
                  <c:v>33867800</c:v>
                </c:pt>
                <c:pt idx="147">
                  <c:v>46915600</c:v>
                </c:pt>
                <c:pt idx="148">
                  <c:v>40403500</c:v>
                </c:pt>
                <c:pt idx="149">
                  <c:v>46995400</c:v>
                </c:pt>
                <c:pt idx="150">
                  <c:v>48341700</c:v>
                </c:pt>
                <c:pt idx="151">
                  <c:v>46074600</c:v>
                </c:pt>
                <c:pt idx="152">
                  <c:v>47702200</c:v>
                </c:pt>
                <c:pt idx="153">
                  <c:v>46916900</c:v>
                </c:pt>
                <c:pt idx="154">
                  <c:v>43113000</c:v>
                </c:pt>
                <c:pt idx="155">
                  <c:v>33289200</c:v>
                </c:pt>
                <c:pt idx="156">
                  <c:v>41392000</c:v>
                </c:pt>
                <c:pt idx="157">
                  <c:v>37501200</c:v>
                </c:pt>
                <c:pt idx="158">
                  <c:v>47262400</c:v>
                </c:pt>
                <c:pt idx="159">
                  <c:v>33510700</c:v>
                </c:pt>
                <c:pt idx="160">
                  <c:v>48145900</c:v>
                </c:pt>
                <c:pt idx="161">
                  <c:v>48754100</c:v>
                </c:pt>
                <c:pt idx="162">
                  <c:v>49498900</c:v>
                </c:pt>
                <c:pt idx="163">
                  <c:v>48946500</c:v>
                </c:pt>
                <c:pt idx="164">
                  <c:v>32914400</c:v>
                </c:pt>
                <c:pt idx="165">
                  <c:v>38296500</c:v>
                </c:pt>
                <c:pt idx="166">
                  <c:v>38169700</c:v>
                </c:pt>
                <c:pt idx="167">
                  <c:v>45317200</c:v>
                </c:pt>
                <c:pt idx="168">
                  <c:v>48321600</c:v>
                </c:pt>
                <c:pt idx="169">
                  <c:v>46667400</c:v>
                </c:pt>
                <c:pt idx="170">
                  <c:v>46693200</c:v>
                </c:pt>
                <c:pt idx="171">
                  <c:v>45089900</c:v>
                </c:pt>
                <c:pt idx="172">
                  <c:v>36953200</c:v>
                </c:pt>
                <c:pt idx="173">
                  <c:v>42509500</c:v>
                </c:pt>
                <c:pt idx="174">
                  <c:v>33803400</c:v>
                </c:pt>
                <c:pt idx="175">
                  <c:v>36943700</c:v>
                </c:pt>
                <c:pt idx="176">
                  <c:v>46899800</c:v>
                </c:pt>
                <c:pt idx="177">
                  <c:v>47174800</c:v>
                </c:pt>
                <c:pt idx="178">
                  <c:v>47414700</c:v>
                </c:pt>
                <c:pt idx="179">
                  <c:v>47236700</c:v>
                </c:pt>
                <c:pt idx="180">
                  <c:v>47130500</c:v>
                </c:pt>
                <c:pt idx="181">
                  <c:v>37423900</c:v>
                </c:pt>
                <c:pt idx="182">
                  <c:v>34602700</c:v>
                </c:pt>
                <c:pt idx="183">
                  <c:v>37266600</c:v>
                </c:pt>
                <c:pt idx="184">
                  <c:v>45670000</c:v>
                </c:pt>
                <c:pt idx="185">
                  <c:v>47940600</c:v>
                </c:pt>
                <c:pt idx="186">
                  <c:v>47616600</c:v>
                </c:pt>
                <c:pt idx="187">
                  <c:v>46601600</c:v>
                </c:pt>
                <c:pt idx="188">
                  <c:v>39831400</c:v>
                </c:pt>
                <c:pt idx="189">
                  <c:v>43007800</c:v>
                </c:pt>
                <c:pt idx="190">
                  <c:v>33075900</c:v>
                </c:pt>
                <c:pt idx="191">
                  <c:v>44368400</c:v>
                </c:pt>
                <c:pt idx="192">
                  <c:v>46899300</c:v>
                </c:pt>
                <c:pt idx="193">
                  <c:v>46695200</c:v>
                </c:pt>
                <c:pt idx="194">
                  <c:v>47459100</c:v>
                </c:pt>
                <c:pt idx="195">
                  <c:v>46132800</c:v>
                </c:pt>
                <c:pt idx="196">
                  <c:v>41148000</c:v>
                </c:pt>
                <c:pt idx="197">
                  <c:v>36511200</c:v>
                </c:pt>
                <c:pt idx="198">
                  <c:v>39028800</c:v>
                </c:pt>
                <c:pt idx="199">
                  <c:v>44111200</c:v>
                </c:pt>
                <c:pt idx="200">
                  <c:v>46942900</c:v>
                </c:pt>
                <c:pt idx="201">
                  <c:v>47899100</c:v>
                </c:pt>
                <c:pt idx="202">
                  <c:v>48737200</c:v>
                </c:pt>
                <c:pt idx="203">
                  <c:v>42697500</c:v>
                </c:pt>
                <c:pt idx="204">
                  <c:v>38708500</c:v>
                </c:pt>
                <c:pt idx="205">
                  <c:v>34316200</c:v>
                </c:pt>
                <c:pt idx="206">
                  <c:v>41256400</c:v>
                </c:pt>
                <c:pt idx="207">
                  <c:v>44530100</c:v>
                </c:pt>
                <c:pt idx="208">
                  <c:v>45972500</c:v>
                </c:pt>
                <c:pt idx="209">
                  <c:v>38417900</c:v>
                </c:pt>
                <c:pt idx="210">
                  <c:v>36976000</c:v>
                </c:pt>
                <c:pt idx="211">
                  <c:v>34077000</c:v>
                </c:pt>
                <c:pt idx="212">
                  <c:v>41388200</c:v>
                </c:pt>
                <c:pt idx="213">
                  <c:v>46909300</c:v>
                </c:pt>
                <c:pt idx="214">
                  <c:v>47116100</c:v>
                </c:pt>
                <c:pt idx="215">
                  <c:v>47472500</c:v>
                </c:pt>
                <c:pt idx="216">
                  <c:v>45509800</c:v>
                </c:pt>
                <c:pt idx="217">
                  <c:v>34959400</c:v>
                </c:pt>
                <c:pt idx="218">
                  <c:v>35779600</c:v>
                </c:pt>
                <c:pt idx="219">
                  <c:v>43402800</c:v>
                </c:pt>
                <c:pt idx="220">
                  <c:v>47541200</c:v>
                </c:pt>
                <c:pt idx="221">
                  <c:v>46882900</c:v>
                </c:pt>
                <c:pt idx="222">
                  <c:v>46499000</c:v>
                </c:pt>
                <c:pt idx="223">
                  <c:v>47804000</c:v>
                </c:pt>
                <c:pt idx="224">
                  <c:v>35036900</c:v>
                </c:pt>
                <c:pt idx="225">
                  <c:v>34418700</c:v>
                </c:pt>
                <c:pt idx="226">
                  <c:v>46604300</c:v>
                </c:pt>
                <c:pt idx="227">
                  <c:v>46940600</c:v>
                </c:pt>
                <c:pt idx="228">
                  <c:v>44745800</c:v>
                </c:pt>
                <c:pt idx="229">
                  <c:v>46658800</c:v>
                </c:pt>
                <c:pt idx="230">
                  <c:v>35001100</c:v>
                </c:pt>
                <c:pt idx="231">
                  <c:v>26235400</c:v>
                </c:pt>
                <c:pt idx="232">
                  <c:v>40038500</c:v>
                </c:pt>
                <c:pt idx="233">
                  <c:v>48493400</c:v>
                </c:pt>
                <c:pt idx="234">
                  <c:v>45963100</c:v>
                </c:pt>
                <c:pt idx="235">
                  <c:v>48734200</c:v>
                </c:pt>
                <c:pt idx="236">
                  <c:v>38492800</c:v>
                </c:pt>
                <c:pt idx="237">
                  <c:v>36297100</c:v>
                </c:pt>
                <c:pt idx="238">
                  <c:v>41687000</c:v>
                </c:pt>
                <c:pt idx="239">
                  <c:v>48254800</c:v>
                </c:pt>
                <c:pt idx="240">
                  <c:v>46807000</c:v>
                </c:pt>
                <c:pt idx="241">
                  <c:v>47156900</c:v>
                </c:pt>
                <c:pt idx="242">
                  <c:v>37541700</c:v>
                </c:pt>
                <c:pt idx="243">
                  <c:v>39707100</c:v>
                </c:pt>
                <c:pt idx="244">
                  <c:v>40220600</c:v>
                </c:pt>
                <c:pt idx="245">
                  <c:v>47598800</c:v>
                </c:pt>
                <c:pt idx="246">
                  <c:v>46273700</c:v>
                </c:pt>
                <c:pt idx="247">
                  <c:v>46978600</c:v>
                </c:pt>
                <c:pt idx="248">
                  <c:v>43281800</c:v>
                </c:pt>
                <c:pt idx="249">
                  <c:v>39402300</c:v>
                </c:pt>
                <c:pt idx="250">
                  <c:v>37536600</c:v>
                </c:pt>
                <c:pt idx="251">
                  <c:v>47074600</c:v>
                </c:pt>
                <c:pt idx="252">
                  <c:v>46902200</c:v>
                </c:pt>
                <c:pt idx="253">
                  <c:v>43824800</c:v>
                </c:pt>
                <c:pt idx="254">
                  <c:v>34874200</c:v>
                </c:pt>
                <c:pt idx="255">
                  <c:v>35677500</c:v>
                </c:pt>
                <c:pt idx="256">
                  <c:v>44156600</c:v>
                </c:pt>
                <c:pt idx="257">
                  <c:v>43843300</c:v>
                </c:pt>
                <c:pt idx="258">
                  <c:v>47154400</c:v>
                </c:pt>
                <c:pt idx="259">
                  <c:v>47829300</c:v>
                </c:pt>
                <c:pt idx="260">
                  <c:v>24526800</c:v>
                </c:pt>
                <c:pt idx="261">
                  <c:v>20679400</c:v>
                </c:pt>
                <c:pt idx="262">
                  <c:v>47023100</c:v>
                </c:pt>
                <c:pt idx="263">
                  <c:v>44179700</c:v>
                </c:pt>
                <c:pt idx="264">
                  <c:v>37917800</c:v>
                </c:pt>
                <c:pt idx="265">
                  <c:v>30915100</c:v>
                </c:pt>
                <c:pt idx="266">
                  <c:v>39171400</c:v>
                </c:pt>
                <c:pt idx="267">
                  <c:v>48426200</c:v>
                </c:pt>
                <c:pt idx="268">
                  <c:v>45222200</c:v>
                </c:pt>
                <c:pt idx="269">
                  <c:v>32607900</c:v>
                </c:pt>
                <c:pt idx="270">
                  <c:v>38824100</c:v>
                </c:pt>
                <c:pt idx="271">
                  <c:v>45127300</c:v>
                </c:pt>
                <c:pt idx="272">
                  <c:v>47468400</c:v>
                </c:pt>
                <c:pt idx="273">
                  <c:v>45266800</c:v>
                </c:pt>
                <c:pt idx="274">
                  <c:v>46185900</c:v>
                </c:pt>
                <c:pt idx="275">
                  <c:v>37762700</c:v>
                </c:pt>
                <c:pt idx="276">
                  <c:v>37366800</c:v>
                </c:pt>
                <c:pt idx="277">
                  <c:v>41817100</c:v>
                </c:pt>
                <c:pt idx="278">
                  <c:v>46339400</c:v>
                </c:pt>
                <c:pt idx="279">
                  <c:v>45377900</c:v>
                </c:pt>
                <c:pt idx="280">
                  <c:v>38378500</c:v>
                </c:pt>
                <c:pt idx="281">
                  <c:v>38738400</c:v>
                </c:pt>
                <c:pt idx="282">
                  <c:v>42808700</c:v>
                </c:pt>
                <c:pt idx="283">
                  <c:v>46208900</c:v>
                </c:pt>
                <c:pt idx="284">
                  <c:v>46006300</c:v>
                </c:pt>
                <c:pt idx="285">
                  <c:v>47584200</c:v>
                </c:pt>
                <c:pt idx="286">
                  <c:v>35030800</c:v>
                </c:pt>
                <c:pt idx="287">
                  <c:v>37540100</c:v>
                </c:pt>
                <c:pt idx="288">
                  <c:v>47958800</c:v>
                </c:pt>
                <c:pt idx="289">
                  <c:v>47983100</c:v>
                </c:pt>
                <c:pt idx="290">
                  <c:v>45990500</c:v>
                </c:pt>
                <c:pt idx="291">
                  <c:v>40259200</c:v>
                </c:pt>
                <c:pt idx="292">
                  <c:v>37967100</c:v>
                </c:pt>
                <c:pt idx="293">
                  <c:v>47600500</c:v>
                </c:pt>
                <c:pt idx="294">
                  <c:v>44614500</c:v>
                </c:pt>
                <c:pt idx="295">
                  <c:v>47393400</c:v>
                </c:pt>
                <c:pt idx="296">
                  <c:v>34559000</c:v>
                </c:pt>
                <c:pt idx="297">
                  <c:v>41086400</c:v>
                </c:pt>
                <c:pt idx="298">
                  <c:v>46366700</c:v>
                </c:pt>
                <c:pt idx="299">
                  <c:v>46718800</c:v>
                </c:pt>
                <c:pt idx="300">
                  <c:v>47386600</c:v>
                </c:pt>
                <c:pt idx="301">
                  <c:v>46716000</c:v>
                </c:pt>
                <c:pt idx="302">
                  <c:v>36456800</c:v>
                </c:pt>
                <c:pt idx="303">
                  <c:v>39472300</c:v>
                </c:pt>
                <c:pt idx="304">
                  <c:v>47995200</c:v>
                </c:pt>
                <c:pt idx="305">
                  <c:v>45337400</c:v>
                </c:pt>
                <c:pt idx="306">
                  <c:v>41775500</c:v>
                </c:pt>
                <c:pt idx="307">
                  <c:v>42615600</c:v>
                </c:pt>
                <c:pt idx="308">
                  <c:v>40820100</c:v>
                </c:pt>
                <c:pt idx="309">
                  <c:v>47704100</c:v>
                </c:pt>
                <c:pt idx="310">
                  <c:v>41574200</c:v>
                </c:pt>
                <c:pt idx="311">
                  <c:v>30508100</c:v>
                </c:pt>
                <c:pt idx="312">
                  <c:v>31122000</c:v>
                </c:pt>
                <c:pt idx="313">
                  <c:v>37690600</c:v>
                </c:pt>
                <c:pt idx="314">
                  <c:v>45202800</c:v>
                </c:pt>
                <c:pt idx="315">
                  <c:v>38010000</c:v>
                </c:pt>
                <c:pt idx="316">
                  <c:v>36325700</c:v>
                </c:pt>
                <c:pt idx="317">
                  <c:v>45935200</c:v>
                </c:pt>
                <c:pt idx="318">
                  <c:v>47253700</c:v>
                </c:pt>
                <c:pt idx="319">
                  <c:v>48322300</c:v>
                </c:pt>
                <c:pt idx="320">
                  <c:v>28659700</c:v>
                </c:pt>
                <c:pt idx="321">
                  <c:v>39728600</c:v>
                </c:pt>
                <c:pt idx="322">
                  <c:v>44297500</c:v>
                </c:pt>
                <c:pt idx="323">
                  <c:v>48397200</c:v>
                </c:pt>
                <c:pt idx="324">
                  <c:v>48258200</c:v>
                </c:pt>
                <c:pt idx="325">
                  <c:v>39496000</c:v>
                </c:pt>
                <c:pt idx="326">
                  <c:v>35647300</c:v>
                </c:pt>
                <c:pt idx="327">
                  <c:v>47526600</c:v>
                </c:pt>
                <c:pt idx="328">
                  <c:v>49185200</c:v>
                </c:pt>
                <c:pt idx="329">
                  <c:v>47568300</c:v>
                </c:pt>
                <c:pt idx="330">
                  <c:v>40827900</c:v>
                </c:pt>
                <c:pt idx="331">
                  <c:v>38854900</c:v>
                </c:pt>
                <c:pt idx="332">
                  <c:v>48900100</c:v>
                </c:pt>
                <c:pt idx="333">
                  <c:v>27387400</c:v>
                </c:pt>
                <c:pt idx="334">
                  <c:v>23856700</c:v>
                </c:pt>
                <c:pt idx="335">
                  <c:v>38870900</c:v>
                </c:pt>
                <c:pt idx="336">
                  <c:v>36339700</c:v>
                </c:pt>
                <c:pt idx="337">
                  <c:v>46492400</c:v>
                </c:pt>
                <c:pt idx="338">
                  <c:v>30599000</c:v>
                </c:pt>
                <c:pt idx="339">
                  <c:v>41451300</c:v>
                </c:pt>
                <c:pt idx="340">
                  <c:v>44017000</c:v>
                </c:pt>
                <c:pt idx="341">
                  <c:v>40992400</c:v>
                </c:pt>
                <c:pt idx="342">
                  <c:v>35893700</c:v>
                </c:pt>
                <c:pt idx="343">
                  <c:v>41787100</c:v>
                </c:pt>
                <c:pt idx="344">
                  <c:v>45144100</c:v>
                </c:pt>
                <c:pt idx="345">
                  <c:v>44548600</c:v>
                </c:pt>
                <c:pt idx="346">
                  <c:v>36432000</c:v>
                </c:pt>
                <c:pt idx="347">
                  <c:v>42718300</c:v>
                </c:pt>
                <c:pt idx="348">
                  <c:v>48523400</c:v>
                </c:pt>
                <c:pt idx="349">
                  <c:v>47500100</c:v>
                </c:pt>
                <c:pt idx="350">
                  <c:v>37719200</c:v>
                </c:pt>
                <c:pt idx="351">
                  <c:v>41009400</c:v>
                </c:pt>
                <c:pt idx="352">
                  <c:v>48402600</c:v>
                </c:pt>
                <c:pt idx="353">
                  <c:v>39796700</c:v>
                </c:pt>
                <c:pt idx="354">
                  <c:v>36713000</c:v>
                </c:pt>
                <c:pt idx="355">
                  <c:v>38334000</c:v>
                </c:pt>
                <c:pt idx="356">
                  <c:v>41958500</c:v>
                </c:pt>
                <c:pt idx="357">
                  <c:v>37170900</c:v>
                </c:pt>
                <c:pt idx="358">
                  <c:v>31263100</c:v>
                </c:pt>
                <c:pt idx="359">
                  <c:v>33867700</c:v>
                </c:pt>
                <c:pt idx="360">
                  <c:v>41128400</c:v>
                </c:pt>
                <c:pt idx="361">
                  <c:v>37158700</c:v>
                </c:pt>
                <c:pt idx="362">
                  <c:v>38636800</c:v>
                </c:pt>
                <c:pt idx="363">
                  <c:v>47202800</c:v>
                </c:pt>
                <c:pt idx="364">
                  <c:v>45387800</c:v>
                </c:pt>
                <c:pt idx="365">
                  <c:v>38940300</c:v>
                </c:pt>
                <c:pt idx="366">
                  <c:v>40549800</c:v>
                </c:pt>
                <c:pt idx="367">
                  <c:v>46787200</c:v>
                </c:pt>
                <c:pt idx="368">
                  <c:v>47711400</c:v>
                </c:pt>
                <c:pt idx="369">
                  <c:v>35036600</c:v>
                </c:pt>
                <c:pt idx="370">
                  <c:v>42660400</c:v>
                </c:pt>
                <c:pt idx="371">
                  <c:v>46596700</c:v>
                </c:pt>
                <c:pt idx="372">
                  <c:v>47167400</c:v>
                </c:pt>
                <c:pt idx="373">
                  <c:v>37694800</c:v>
                </c:pt>
                <c:pt idx="374">
                  <c:v>41295000</c:v>
                </c:pt>
                <c:pt idx="375">
                  <c:v>46390000</c:v>
                </c:pt>
                <c:pt idx="376">
                  <c:v>47255000</c:v>
                </c:pt>
                <c:pt idx="377">
                  <c:v>38349200</c:v>
                </c:pt>
                <c:pt idx="378">
                  <c:v>39536000</c:v>
                </c:pt>
                <c:pt idx="379">
                  <c:v>46911300</c:v>
                </c:pt>
                <c:pt idx="380">
                  <c:v>42912200</c:v>
                </c:pt>
                <c:pt idx="381">
                  <c:v>36874000</c:v>
                </c:pt>
                <c:pt idx="382">
                  <c:v>44165100</c:v>
                </c:pt>
                <c:pt idx="383">
                  <c:v>47179100</c:v>
                </c:pt>
                <c:pt idx="384">
                  <c:v>41494200</c:v>
                </c:pt>
                <c:pt idx="385">
                  <c:v>36225800</c:v>
                </c:pt>
                <c:pt idx="386">
                  <c:v>43146700</c:v>
                </c:pt>
                <c:pt idx="387">
                  <c:v>48741300</c:v>
                </c:pt>
                <c:pt idx="388">
                  <c:v>39965500</c:v>
                </c:pt>
                <c:pt idx="389">
                  <c:v>35197300</c:v>
                </c:pt>
                <c:pt idx="390">
                  <c:v>45583800</c:v>
                </c:pt>
                <c:pt idx="391">
                  <c:v>44376000</c:v>
                </c:pt>
                <c:pt idx="392">
                  <c:v>33759400</c:v>
                </c:pt>
                <c:pt idx="393">
                  <c:v>46187800</c:v>
                </c:pt>
                <c:pt idx="394">
                  <c:v>48334600</c:v>
                </c:pt>
                <c:pt idx="395">
                  <c:v>39016300</c:v>
                </c:pt>
                <c:pt idx="396">
                  <c:v>38721100</c:v>
                </c:pt>
                <c:pt idx="397">
                  <c:v>47791700</c:v>
                </c:pt>
                <c:pt idx="398">
                  <c:v>47781000</c:v>
                </c:pt>
                <c:pt idx="399">
                  <c:v>36533700</c:v>
                </c:pt>
                <c:pt idx="400">
                  <c:v>40385900</c:v>
                </c:pt>
                <c:pt idx="401">
                  <c:v>47497500</c:v>
                </c:pt>
                <c:pt idx="402">
                  <c:v>46240000</c:v>
                </c:pt>
                <c:pt idx="403">
                  <c:v>38470300</c:v>
                </c:pt>
                <c:pt idx="404">
                  <c:v>46710600</c:v>
                </c:pt>
                <c:pt idx="405">
                  <c:v>47959900</c:v>
                </c:pt>
                <c:pt idx="406">
                  <c:v>45166000</c:v>
                </c:pt>
                <c:pt idx="407">
                  <c:v>37131400</c:v>
                </c:pt>
                <c:pt idx="408">
                  <c:v>48631400</c:v>
                </c:pt>
                <c:pt idx="409">
                  <c:v>47298200</c:v>
                </c:pt>
                <c:pt idx="410">
                  <c:v>48541400</c:v>
                </c:pt>
                <c:pt idx="411">
                  <c:v>37258800</c:v>
                </c:pt>
                <c:pt idx="412">
                  <c:v>45820700</c:v>
                </c:pt>
                <c:pt idx="413">
                  <c:v>47477100</c:v>
                </c:pt>
                <c:pt idx="414">
                  <c:v>45537300</c:v>
                </c:pt>
                <c:pt idx="415">
                  <c:v>38205100</c:v>
                </c:pt>
                <c:pt idx="416">
                  <c:v>36212400</c:v>
                </c:pt>
                <c:pt idx="417">
                  <c:v>41124700</c:v>
                </c:pt>
                <c:pt idx="418">
                  <c:v>33587700</c:v>
                </c:pt>
                <c:pt idx="419">
                  <c:v>46829000</c:v>
                </c:pt>
                <c:pt idx="420">
                  <c:v>47527700</c:v>
                </c:pt>
                <c:pt idx="421">
                  <c:v>39214200</c:v>
                </c:pt>
                <c:pt idx="422">
                  <c:v>39116700</c:v>
                </c:pt>
                <c:pt idx="423">
                  <c:v>47409300</c:v>
                </c:pt>
                <c:pt idx="424">
                  <c:v>38557800</c:v>
                </c:pt>
                <c:pt idx="425">
                  <c:v>35567600</c:v>
                </c:pt>
                <c:pt idx="426">
                  <c:v>48280200</c:v>
                </c:pt>
                <c:pt idx="427">
                  <c:v>48100700</c:v>
                </c:pt>
                <c:pt idx="428">
                  <c:v>48277100</c:v>
                </c:pt>
                <c:pt idx="429">
                  <c:v>38103700</c:v>
                </c:pt>
                <c:pt idx="430">
                  <c:v>42742700</c:v>
                </c:pt>
                <c:pt idx="431">
                  <c:v>48323200</c:v>
                </c:pt>
                <c:pt idx="432">
                  <c:v>40714600</c:v>
                </c:pt>
                <c:pt idx="433">
                  <c:v>33940700</c:v>
                </c:pt>
                <c:pt idx="434">
                  <c:v>38400400</c:v>
                </c:pt>
                <c:pt idx="435">
                  <c:v>41772100</c:v>
                </c:pt>
                <c:pt idx="436">
                  <c:v>37402900</c:v>
                </c:pt>
                <c:pt idx="437">
                  <c:v>43742300</c:v>
                </c:pt>
                <c:pt idx="438">
                  <c:v>43483400</c:v>
                </c:pt>
                <c:pt idx="439">
                  <c:v>35393100</c:v>
                </c:pt>
                <c:pt idx="440">
                  <c:v>46309900</c:v>
                </c:pt>
                <c:pt idx="441">
                  <c:v>48623800</c:v>
                </c:pt>
                <c:pt idx="442">
                  <c:v>36677700</c:v>
                </c:pt>
                <c:pt idx="443">
                  <c:v>45222100</c:v>
                </c:pt>
                <c:pt idx="444">
                  <c:v>44625800</c:v>
                </c:pt>
                <c:pt idx="445">
                  <c:v>46245400</c:v>
                </c:pt>
                <c:pt idx="446">
                  <c:v>38748300</c:v>
                </c:pt>
                <c:pt idx="447">
                  <c:v>44125800</c:v>
                </c:pt>
                <c:pt idx="448">
                  <c:v>47188600</c:v>
                </c:pt>
                <c:pt idx="449">
                  <c:v>41065100</c:v>
                </c:pt>
                <c:pt idx="450">
                  <c:v>29358200</c:v>
                </c:pt>
                <c:pt idx="451">
                  <c:v>38744400</c:v>
                </c:pt>
                <c:pt idx="452">
                  <c:v>28222500</c:v>
                </c:pt>
                <c:pt idx="453">
                  <c:v>37100600</c:v>
                </c:pt>
                <c:pt idx="454">
                  <c:v>37337300</c:v>
                </c:pt>
                <c:pt idx="455">
                  <c:v>36714400</c:v>
                </c:pt>
                <c:pt idx="456">
                  <c:v>40354600</c:v>
                </c:pt>
                <c:pt idx="457">
                  <c:v>41865500</c:v>
                </c:pt>
                <c:pt idx="458">
                  <c:v>36093400</c:v>
                </c:pt>
                <c:pt idx="459">
                  <c:v>46958900</c:v>
                </c:pt>
                <c:pt idx="460">
                  <c:v>43679300</c:v>
                </c:pt>
                <c:pt idx="461">
                  <c:v>39454800</c:v>
                </c:pt>
                <c:pt idx="462">
                  <c:v>47446300</c:v>
                </c:pt>
                <c:pt idx="463">
                  <c:v>48334300</c:v>
                </c:pt>
                <c:pt idx="464">
                  <c:v>34906200</c:v>
                </c:pt>
                <c:pt idx="465">
                  <c:v>46771200</c:v>
                </c:pt>
                <c:pt idx="466">
                  <c:v>48121500</c:v>
                </c:pt>
                <c:pt idx="467">
                  <c:v>39286100</c:v>
                </c:pt>
                <c:pt idx="468">
                  <c:v>43556600</c:v>
                </c:pt>
                <c:pt idx="469">
                  <c:v>40976500</c:v>
                </c:pt>
                <c:pt idx="470">
                  <c:v>38551600</c:v>
                </c:pt>
                <c:pt idx="471">
                  <c:v>43055500</c:v>
                </c:pt>
                <c:pt idx="472">
                  <c:v>47550100</c:v>
                </c:pt>
                <c:pt idx="473">
                  <c:v>41696000</c:v>
                </c:pt>
                <c:pt idx="474">
                  <c:v>40651800</c:v>
                </c:pt>
                <c:pt idx="475">
                  <c:v>47144600</c:v>
                </c:pt>
                <c:pt idx="476">
                  <c:v>43833900</c:v>
                </c:pt>
                <c:pt idx="477">
                  <c:v>40326000</c:v>
                </c:pt>
                <c:pt idx="478">
                  <c:v>49121200</c:v>
                </c:pt>
                <c:pt idx="479">
                  <c:v>43816400</c:v>
                </c:pt>
                <c:pt idx="480">
                  <c:v>39974100</c:v>
                </c:pt>
                <c:pt idx="481">
                  <c:v>46005500</c:v>
                </c:pt>
                <c:pt idx="482">
                  <c:v>48765200</c:v>
                </c:pt>
                <c:pt idx="483">
                  <c:v>37046100</c:v>
                </c:pt>
                <c:pt idx="484">
                  <c:v>33549200</c:v>
                </c:pt>
                <c:pt idx="485">
                  <c:v>46871400</c:v>
                </c:pt>
                <c:pt idx="486">
                  <c:v>41193000</c:v>
                </c:pt>
                <c:pt idx="487">
                  <c:v>41415600</c:v>
                </c:pt>
                <c:pt idx="488">
                  <c:v>48471500</c:v>
                </c:pt>
                <c:pt idx="489">
                  <c:v>46663100</c:v>
                </c:pt>
                <c:pt idx="490">
                  <c:v>36796100</c:v>
                </c:pt>
                <c:pt idx="491">
                  <c:v>42822100</c:v>
                </c:pt>
                <c:pt idx="492">
                  <c:v>47293800</c:v>
                </c:pt>
                <c:pt idx="493">
                  <c:v>34094400</c:v>
                </c:pt>
                <c:pt idx="494">
                  <c:v>39401400</c:v>
                </c:pt>
                <c:pt idx="495">
                  <c:v>47584300</c:v>
                </c:pt>
                <c:pt idx="496">
                  <c:v>35912000</c:v>
                </c:pt>
                <c:pt idx="497">
                  <c:v>48125200</c:v>
                </c:pt>
                <c:pt idx="498">
                  <c:v>34307300</c:v>
                </c:pt>
                <c:pt idx="499">
                  <c:v>35388700</c:v>
                </c:pt>
              </c:numCache>
            </c:numRef>
          </c:yVal>
          <c:smooth val="0"/>
        </c:ser>
        <c:ser>
          <c:idx val="1"/>
          <c:order val="1"/>
          <c:tx>
            <c:strRef>
              <c:f>Data!$I$1</c:f>
              <c:strCache>
                <c:ptCount val="1"/>
                <c:pt idx="0">
                  <c:v>Sequential Pages</c:v>
                </c:pt>
              </c:strCache>
            </c:strRef>
          </c:tx>
          <c:spPr>
            <a:ln w="47625">
              <a:noFill/>
            </a:ln>
          </c:spPr>
          <c:marker>
            <c:symbol val="square"/>
            <c:size val="6"/>
          </c:marker>
          <c:xVal>
            <c:numRef>
              <c:f>Data!$G$2:$G$501</c:f>
              <c:numCache>
                <c:formatCode>General</c:formatCode>
                <c:ptCount val="500"/>
                <c:pt idx="0">
                  <c:v>64</c:v>
                </c:pt>
                <c:pt idx="1">
                  <c:v>128</c:v>
                </c:pt>
                <c:pt idx="2">
                  <c:v>192</c:v>
                </c:pt>
                <c:pt idx="3">
                  <c:v>256</c:v>
                </c:pt>
                <c:pt idx="4">
                  <c:v>320</c:v>
                </c:pt>
                <c:pt idx="5">
                  <c:v>384</c:v>
                </c:pt>
                <c:pt idx="6">
                  <c:v>448</c:v>
                </c:pt>
                <c:pt idx="7">
                  <c:v>512</c:v>
                </c:pt>
                <c:pt idx="8">
                  <c:v>576</c:v>
                </c:pt>
                <c:pt idx="9">
                  <c:v>640</c:v>
                </c:pt>
                <c:pt idx="10">
                  <c:v>704</c:v>
                </c:pt>
                <c:pt idx="11">
                  <c:v>768</c:v>
                </c:pt>
                <c:pt idx="12">
                  <c:v>832</c:v>
                </c:pt>
                <c:pt idx="13">
                  <c:v>896</c:v>
                </c:pt>
                <c:pt idx="14">
                  <c:v>960</c:v>
                </c:pt>
                <c:pt idx="15">
                  <c:v>1024</c:v>
                </c:pt>
                <c:pt idx="16">
                  <c:v>1088</c:v>
                </c:pt>
                <c:pt idx="17">
                  <c:v>1152</c:v>
                </c:pt>
                <c:pt idx="18">
                  <c:v>1216</c:v>
                </c:pt>
                <c:pt idx="19">
                  <c:v>1280</c:v>
                </c:pt>
                <c:pt idx="20">
                  <c:v>1344</c:v>
                </c:pt>
                <c:pt idx="21">
                  <c:v>1408</c:v>
                </c:pt>
                <c:pt idx="22">
                  <c:v>1472</c:v>
                </c:pt>
                <c:pt idx="23">
                  <c:v>1536</c:v>
                </c:pt>
                <c:pt idx="24">
                  <c:v>1600</c:v>
                </c:pt>
                <c:pt idx="25">
                  <c:v>1664</c:v>
                </c:pt>
                <c:pt idx="26">
                  <c:v>1728</c:v>
                </c:pt>
                <c:pt idx="27">
                  <c:v>1792</c:v>
                </c:pt>
                <c:pt idx="28">
                  <c:v>1856</c:v>
                </c:pt>
                <c:pt idx="29">
                  <c:v>1920</c:v>
                </c:pt>
                <c:pt idx="30">
                  <c:v>1984</c:v>
                </c:pt>
                <c:pt idx="31">
                  <c:v>2048</c:v>
                </c:pt>
                <c:pt idx="32">
                  <c:v>2112</c:v>
                </c:pt>
                <c:pt idx="33">
                  <c:v>2176</c:v>
                </c:pt>
                <c:pt idx="34">
                  <c:v>2240</c:v>
                </c:pt>
                <c:pt idx="35">
                  <c:v>2304</c:v>
                </c:pt>
                <c:pt idx="36">
                  <c:v>2368</c:v>
                </c:pt>
                <c:pt idx="37">
                  <c:v>2432</c:v>
                </c:pt>
                <c:pt idx="38">
                  <c:v>2496</c:v>
                </c:pt>
                <c:pt idx="39">
                  <c:v>2560</c:v>
                </c:pt>
                <c:pt idx="40">
                  <c:v>2624</c:v>
                </c:pt>
                <c:pt idx="41">
                  <c:v>2688</c:v>
                </c:pt>
                <c:pt idx="42">
                  <c:v>2752</c:v>
                </c:pt>
                <c:pt idx="43">
                  <c:v>2816</c:v>
                </c:pt>
                <c:pt idx="44">
                  <c:v>2880</c:v>
                </c:pt>
                <c:pt idx="45">
                  <c:v>2944</c:v>
                </c:pt>
                <c:pt idx="46">
                  <c:v>3008</c:v>
                </c:pt>
                <c:pt idx="47">
                  <c:v>3072</c:v>
                </c:pt>
                <c:pt idx="48">
                  <c:v>3136</c:v>
                </c:pt>
                <c:pt idx="49">
                  <c:v>3200</c:v>
                </c:pt>
                <c:pt idx="50">
                  <c:v>3264</c:v>
                </c:pt>
                <c:pt idx="51">
                  <c:v>3328</c:v>
                </c:pt>
                <c:pt idx="52">
                  <c:v>3392</c:v>
                </c:pt>
                <c:pt idx="53">
                  <c:v>3456</c:v>
                </c:pt>
                <c:pt idx="54">
                  <c:v>3520</c:v>
                </c:pt>
                <c:pt idx="55">
                  <c:v>3584</c:v>
                </c:pt>
                <c:pt idx="56">
                  <c:v>3648</c:v>
                </c:pt>
                <c:pt idx="57">
                  <c:v>3712</c:v>
                </c:pt>
                <c:pt idx="58">
                  <c:v>3776</c:v>
                </c:pt>
                <c:pt idx="59">
                  <c:v>3840</c:v>
                </c:pt>
                <c:pt idx="60">
                  <c:v>3904</c:v>
                </c:pt>
                <c:pt idx="61">
                  <c:v>3968</c:v>
                </c:pt>
                <c:pt idx="62">
                  <c:v>4032</c:v>
                </c:pt>
                <c:pt idx="63">
                  <c:v>4096</c:v>
                </c:pt>
                <c:pt idx="64">
                  <c:v>4160</c:v>
                </c:pt>
                <c:pt idx="65">
                  <c:v>4224</c:v>
                </c:pt>
                <c:pt idx="66">
                  <c:v>4288</c:v>
                </c:pt>
                <c:pt idx="67">
                  <c:v>4352</c:v>
                </c:pt>
                <c:pt idx="68">
                  <c:v>4416</c:v>
                </c:pt>
                <c:pt idx="69">
                  <c:v>4480</c:v>
                </c:pt>
                <c:pt idx="70">
                  <c:v>4544</c:v>
                </c:pt>
                <c:pt idx="71">
                  <c:v>4608</c:v>
                </c:pt>
                <c:pt idx="72">
                  <c:v>4672</c:v>
                </c:pt>
                <c:pt idx="73">
                  <c:v>4736</c:v>
                </c:pt>
                <c:pt idx="74">
                  <c:v>4800</c:v>
                </c:pt>
                <c:pt idx="75">
                  <c:v>4864</c:v>
                </c:pt>
                <c:pt idx="76">
                  <c:v>4928</c:v>
                </c:pt>
                <c:pt idx="77">
                  <c:v>4992</c:v>
                </c:pt>
                <c:pt idx="78">
                  <c:v>5056</c:v>
                </c:pt>
                <c:pt idx="79">
                  <c:v>5120</c:v>
                </c:pt>
                <c:pt idx="80">
                  <c:v>5184</c:v>
                </c:pt>
                <c:pt idx="81">
                  <c:v>5248</c:v>
                </c:pt>
                <c:pt idx="82">
                  <c:v>5312</c:v>
                </c:pt>
                <c:pt idx="83">
                  <c:v>5376</c:v>
                </c:pt>
                <c:pt idx="84">
                  <c:v>5440</c:v>
                </c:pt>
                <c:pt idx="85">
                  <c:v>5504</c:v>
                </c:pt>
                <c:pt idx="86">
                  <c:v>5568</c:v>
                </c:pt>
                <c:pt idx="87">
                  <c:v>5632</c:v>
                </c:pt>
                <c:pt idx="88">
                  <c:v>5696</c:v>
                </c:pt>
                <c:pt idx="89">
                  <c:v>5760</c:v>
                </c:pt>
                <c:pt idx="90">
                  <c:v>5824</c:v>
                </c:pt>
                <c:pt idx="91">
                  <c:v>5888</c:v>
                </c:pt>
                <c:pt idx="92">
                  <c:v>5952</c:v>
                </c:pt>
                <c:pt idx="93">
                  <c:v>6016</c:v>
                </c:pt>
                <c:pt idx="94">
                  <c:v>6080</c:v>
                </c:pt>
                <c:pt idx="95">
                  <c:v>6144</c:v>
                </c:pt>
                <c:pt idx="96">
                  <c:v>6208</c:v>
                </c:pt>
                <c:pt idx="97">
                  <c:v>6272</c:v>
                </c:pt>
                <c:pt idx="98">
                  <c:v>6336</c:v>
                </c:pt>
                <c:pt idx="99">
                  <c:v>6400</c:v>
                </c:pt>
                <c:pt idx="100">
                  <c:v>6464</c:v>
                </c:pt>
                <c:pt idx="101">
                  <c:v>6528</c:v>
                </c:pt>
                <c:pt idx="102">
                  <c:v>6592</c:v>
                </c:pt>
                <c:pt idx="103">
                  <c:v>6656</c:v>
                </c:pt>
                <c:pt idx="104">
                  <c:v>6720</c:v>
                </c:pt>
                <c:pt idx="105">
                  <c:v>6784</c:v>
                </c:pt>
                <c:pt idx="106">
                  <c:v>6848</c:v>
                </c:pt>
                <c:pt idx="107">
                  <c:v>6912</c:v>
                </c:pt>
                <c:pt idx="108">
                  <c:v>6976</c:v>
                </c:pt>
                <c:pt idx="109">
                  <c:v>7040</c:v>
                </c:pt>
                <c:pt idx="110">
                  <c:v>7104</c:v>
                </c:pt>
                <c:pt idx="111">
                  <c:v>7168</c:v>
                </c:pt>
                <c:pt idx="112">
                  <c:v>7232</c:v>
                </c:pt>
                <c:pt idx="113">
                  <c:v>7296</c:v>
                </c:pt>
                <c:pt idx="114">
                  <c:v>7360</c:v>
                </c:pt>
                <c:pt idx="115">
                  <c:v>7424</c:v>
                </c:pt>
                <c:pt idx="116">
                  <c:v>7488</c:v>
                </c:pt>
                <c:pt idx="117">
                  <c:v>7552</c:v>
                </c:pt>
                <c:pt idx="118">
                  <c:v>7616</c:v>
                </c:pt>
                <c:pt idx="119">
                  <c:v>7680</c:v>
                </c:pt>
                <c:pt idx="120">
                  <c:v>7744</c:v>
                </c:pt>
                <c:pt idx="121">
                  <c:v>7808</c:v>
                </c:pt>
                <c:pt idx="122">
                  <c:v>7872</c:v>
                </c:pt>
                <c:pt idx="123">
                  <c:v>7936</c:v>
                </c:pt>
                <c:pt idx="124">
                  <c:v>8000</c:v>
                </c:pt>
                <c:pt idx="125">
                  <c:v>8064</c:v>
                </c:pt>
                <c:pt idx="126">
                  <c:v>8128</c:v>
                </c:pt>
                <c:pt idx="127">
                  <c:v>8192</c:v>
                </c:pt>
                <c:pt idx="128">
                  <c:v>8256</c:v>
                </c:pt>
                <c:pt idx="129">
                  <c:v>8320</c:v>
                </c:pt>
                <c:pt idx="130">
                  <c:v>8384</c:v>
                </c:pt>
                <c:pt idx="131">
                  <c:v>8448</c:v>
                </c:pt>
                <c:pt idx="132">
                  <c:v>8512</c:v>
                </c:pt>
                <c:pt idx="133">
                  <c:v>8576</c:v>
                </c:pt>
                <c:pt idx="134">
                  <c:v>8640</c:v>
                </c:pt>
                <c:pt idx="135">
                  <c:v>8704</c:v>
                </c:pt>
                <c:pt idx="136">
                  <c:v>8768</c:v>
                </c:pt>
                <c:pt idx="137">
                  <c:v>8832</c:v>
                </c:pt>
                <c:pt idx="138">
                  <c:v>8896</c:v>
                </c:pt>
                <c:pt idx="139">
                  <c:v>8960</c:v>
                </c:pt>
                <c:pt idx="140">
                  <c:v>9024</c:v>
                </c:pt>
                <c:pt idx="141">
                  <c:v>9088</c:v>
                </c:pt>
                <c:pt idx="142">
                  <c:v>9152</c:v>
                </c:pt>
                <c:pt idx="143">
                  <c:v>9216</c:v>
                </c:pt>
                <c:pt idx="144">
                  <c:v>9280</c:v>
                </c:pt>
                <c:pt idx="145">
                  <c:v>9344</c:v>
                </c:pt>
                <c:pt idx="146">
                  <c:v>9408</c:v>
                </c:pt>
                <c:pt idx="147">
                  <c:v>9472</c:v>
                </c:pt>
                <c:pt idx="148">
                  <c:v>9536</c:v>
                </c:pt>
                <c:pt idx="149">
                  <c:v>9600</c:v>
                </c:pt>
                <c:pt idx="150">
                  <c:v>9664</c:v>
                </c:pt>
                <c:pt idx="151">
                  <c:v>9728</c:v>
                </c:pt>
                <c:pt idx="152">
                  <c:v>9792</c:v>
                </c:pt>
                <c:pt idx="153">
                  <c:v>9856</c:v>
                </c:pt>
                <c:pt idx="154">
                  <c:v>9920</c:v>
                </c:pt>
                <c:pt idx="155">
                  <c:v>9984</c:v>
                </c:pt>
                <c:pt idx="156">
                  <c:v>10048</c:v>
                </c:pt>
                <c:pt idx="157">
                  <c:v>10112</c:v>
                </c:pt>
                <c:pt idx="158">
                  <c:v>10176</c:v>
                </c:pt>
                <c:pt idx="159">
                  <c:v>10240</c:v>
                </c:pt>
                <c:pt idx="160">
                  <c:v>10304</c:v>
                </c:pt>
                <c:pt idx="161">
                  <c:v>10368</c:v>
                </c:pt>
                <c:pt idx="162">
                  <c:v>10432</c:v>
                </c:pt>
                <c:pt idx="163">
                  <c:v>10496</c:v>
                </c:pt>
                <c:pt idx="164">
                  <c:v>10560</c:v>
                </c:pt>
                <c:pt idx="165">
                  <c:v>10624</c:v>
                </c:pt>
                <c:pt idx="166">
                  <c:v>10688</c:v>
                </c:pt>
                <c:pt idx="167">
                  <c:v>10752</c:v>
                </c:pt>
                <c:pt idx="168">
                  <c:v>10816</c:v>
                </c:pt>
                <c:pt idx="169">
                  <c:v>10880</c:v>
                </c:pt>
                <c:pt idx="170">
                  <c:v>10944</c:v>
                </c:pt>
                <c:pt idx="171">
                  <c:v>11008</c:v>
                </c:pt>
                <c:pt idx="172">
                  <c:v>11072</c:v>
                </c:pt>
                <c:pt idx="173">
                  <c:v>11136</c:v>
                </c:pt>
                <c:pt idx="174">
                  <c:v>11200</c:v>
                </c:pt>
                <c:pt idx="175">
                  <c:v>11264</c:v>
                </c:pt>
                <c:pt idx="176">
                  <c:v>11328</c:v>
                </c:pt>
                <c:pt idx="177">
                  <c:v>11392</c:v>
                </c:pt>
                <c:pt idx="178">
                  <c:v>11456</c:v>
                </c:pt>
                <c:pt idx="179">
                  <c:v>11520</c:v>
                </c:pt>
                <c:pt idx="180">
                  <c:v>11584</c:v>
                </c:pt>
                <c:pt idx="181">
                  <c:v>11648</c:v>
                </c:pt>
                <c:pt idx="182">
                  <c:v>11712</c:v>
                </c:pt>
                <c:pt idx="183">
                  <c:v>11776</c:v>
                </c:pt>
                <c:pt idx="184">
                  <c:v>11840</c:v>
                </c:pt>
                <c:pt idx="185">
                  <c:v>11904</c:v>
                </c:pt>
                <c:pt idx="186">
                  <c:v>11968</c:v>
                </c:pt>
                <c:pt idx="187">
                  <c:v>12032</c:v>
                </c:pt>
                <c:pt idx="188">
                  <c:v>12096</c:v>
                </c:pt>
                <c:pt idx="189">
                  <c:v>12160</c:v>
                </c:pt>
                <c:pt idx="190">
                  <c:v>12224</c:v>
                </c:pt>
                <c:pt idx="191">
                  <c:v>12288</c:v>
                </c:pt>
                <c:pt idx="192">
                  <c:v>12352</c:v>
                </c:pt>
                <c:pt idx="193">
                  <c:v>12416</c:v>
                </c:pt>
                <c:pt idx="194">
                  <c:v>12480</c:v>
                </c:pt>
                <c:pt idx="195">
                  <c:v>12544</c:v>
                </c:pt>
                <c:pt idx="196">
                  <c:v>12608</c:v>
                </c:pt>
                <c:pt idx="197">
                  <c:v>12672</c:v>
                </c:pt>
                <c:pt idx="198">
                  <c:v>12736</c:v>
                </c:pt>
                <c:pt idx="199">
                  <c:v>12800</c:v>
                </c:pt>
                <c:pt idx="200">
                  <c:v>12864</c:v>
                </c:pt>
                <c:pt idx="201">
                  <c:v>12928</c:v>
                </c:pt>
                <c:pt idx="202">
                  <c:v>12992</c:v>
                </c:pt>
                <c:pt idx="203">
                  <c:v>13056</c:v>
                </c:pt>
                <c:pt idx="204">
                  <c:v>13120</c:v>
                </c:pt>
                <c:pt idx="205">
                  <c:v>13184</c:v>
                </c:pt>
                <c:pt idx="206">
                  <c:v>13248</c:v>
                </c:pt>
                <c:pt idx="207">
                  <c:v>13312</c:v>
                </c:pt>
                <c:pt idx="208">
                  <c:v>13376</c:v>
                </c:pt>
                <c:pt idx="209">
                  <c:v>13440</c:v>
                </c:pt>
                <c:pt idx="210">
                  <c:v>13504</c:v>
                </c:pt>
                <c:pt idx="211">
                  <c:v>13568</c:v>
                </c:pt>
                <c:pt idx="212">
                  <c:v>13632</c:v>
                </c:pt>
                <c:pt idx="213">
                  <c:v>13696</c:v>
                </c:pt>
                <c:pt idx="214">
                  <c:v>13760</c:v>
                </c:pt>
                <c:pt idx="215">
                  <c:v>13824</c:v>
                </c:pt>
                <c:pt idx="216">
                  <c:v>13888</c:v>
                </c:pt>
                <c:pt idx="217">
                  <c:v>13952</c:v>
                </c:pt>
                <c:pt idx="218">
                  <c:v>14016</c:v>
                </c:pt>
                <c:pt idx="219">
                  <c:v>14080</c:v>
                </c:pt>
                <c:pt idx="220">
                  <c:v>14144</c:v>
                </c:pt>
                <c:pt idx="221">
                  <c:v>14208</c:v>
                </c:pt>
                <c:pt idx="222">
                  <c:v>14272</c:v>
                </c:pt>
                <c:pt idx="223">
                  <c:v>14336</c:v>
                </c:pt>
                <c:pt idx="224">
                  <c:v>14400</c:v>
                </c:pt>
                <c:pt idx="225">
                  <c:v>14464</c:v>
                </c:pt>
                <c:pt idx="226">
                  <c:v>14528</c:v>
                </c:pt>
                <c:pt idx="227">
                  <c:v>14592</c:v>
                </c:pt>
                <c:pt idx="228">
                  <c:v>14656</c:v>
                </c:pt>
                <c:pt idx="229">
                  <c:v>14720</c:v>
                </c:pt>
                <c:pt idx="230">
                  <c:v>14784</c:v>
                </c:pt>
                <c:pt idx="231">
                  <c:v>14848</c:v>
                </c:pt>
                <c:pt idx="232">
                  <c:v>14912</c:v>
                </c:pt>
                <c:pt idx="233">
                  <c:v>14976</c:v>
                </c:pt>
                <c:pt idx="234">
                  <c:v>15040</c:v>
                </c:pt>
                <c:pt idx="235">
                  <c:v>15104</c:v>
                </c:pt>
                <c:pt idx="236">
                  <c:v>15168</c:v>
                </c:pt>
                <c:pt idx="237">
                  <c:v>15232</c:v>
                </c:pt>
                <c:pt idx="238">
                  <c:v>15296</c:v>
                </c:pt>
                <c:pt idx="239">
                  <c:v>15360</c:v>
                </c:pt>
                <c:pt idx="240">
                  <c:v>15424</c:v>
                </c:pt>
                <c:pt idx="241">
                  <c:v>15488</c:v>
                </c:pt>
                <c:pt idx="242">
                  <c:v>15552</c:v>
                </c:pt>
                <c:pt idx="243">
                  <c:v>15616</c:v>
                </c:pt>
                <c:pt idx="244">
                  <c:v>15680</c:v>
                </c:pt>
                <c:pt idx="245">
                  <c:v>15744</c:v>
                </c:pt>
                <c:pt idx="246">
                  <c:v>15808</c:v>
                </c:pt>
                <c:pt idx="247">
                  <c:v>15872</c:v>
                </c:pt>
                <c:pt idx="248">
                  <c:v>15936</c:v>
                </c:pt>
                <c:pt idx="249">
                  <c:v>16000</c:v>
                </c:pt>
                <c:pt idx="250">
                  <c:v>16064</c:v>
                </c:pt>
                <c:pt idx="251">
                  <c:v>16128</c:v>
                </c:pt>
                <c:pt idx="252">
                  <c:v>16192</c:v>
                </c:pt>
                <c:pt idx="253">
                  <c:v>16256</c:v>
                </c:pt>
                <c:pt idx="254">
                  <c:v>16320</c:v>
                </c:pt>
                <c:pt idx="255">
                  <c:v>16384</c:v>
                </c:pt>
                <c:pt idx="256">
                  <c:v>16448</c:v>
                </c:pt>
                <c:pt idx="257">
                  <c:v>16512</c:v>
                </c:pt>
                <c:pt idx="258">
                  <c:v>16576</c:v>
                </c:pt>
                <c:pt idx="259">
                  <c:v>16640</c:v>
                </c:pt>
                <c:pt idx="260">
                  <c:v>16704</c:v>
                </c:pt>
                <c:pt idx="261">
                  <c:v>16768</c:v>
                </c:pt>
                <c:pt idx="262">
                  <c:v>16832</c:v>
                </c:pt>
                <c:pt idx="263">
                  <c:v>16896</c:v>
                </c:pt>
                <c:pt idx="264">
                  <c:v>16960</c:v>
                </c:pt>
                <c:pt idx="265">
                  <c:v>17024</c:v>
                </c:pt>
                <c:pt idx="266">
                  <c:v>17088</c:v>
                </c:pt>
                <c:pt idx="267">
                  <c:v>17152</c:v>
                </c:pt>
                <c:pt idx="268">
                  <c:v>17216</c:v>
                </c:pt>
                <c:pt idx="269">
                  <c:v>17280</c:v>
                </c:pt>
                <c:pt idx="270">
                  <c:v>17344</c:v>
                </c:pt>
                <c:pt idx="271">
                  <c:v>17408</c:v>
                </c:pt>
                <c:pt idx="272">
                  <c:v>17472</c:v>
                </c:pt>
                <c:pt idx="273">
                  <c:v>17536</c:v>
                </c:pt>
                <c:pt idx="274">
                  <c:v>17600</c:v>
                </c:pt>
                <c:pt idx="275">
                  <c:v>17664</c:v>
                </c:pt>
                <c:pt idx="276">
                  <c:v>17728</c:v>
                </c:pt>
                <c:pt idx="277">
                  <c:v>17792</c:v>
                </c:pt>
                <c:pt idx="278">
                  <c:v>17856</c:v>
                </c:pt>
                <c:pt idx="279">
                  <c:v>17920</c:v>
                </c:pt>
                <c:pt idx="280">
                  <c:v>17984</c:v>
                </c:pt>
                <c:pt idx="281">
                  <c:v>18048</c:v>
                </c:pt>
                <c:pt idx="282">
                  <c:v>18112</c:v>
                </c:pt>
                <c:pt idx="283">
                  <c:v>18176</c:v>
                </c:pt>
                <c:pt idx="284">
                  <c:v>18240</c:v>
                </c:pt>
                <c:pt idx="285">
                  <c:v>18304</c:v>
                </c:pt>
                <c:pt idx="286">
                  <c:v>18368</c:v>
                </c:pt>
                <c:pt idx="287">
                  <c:v>18432</c:v>
                </c:pt>
                <c:pt idx="288">
                  <c:v>18496</c:v>
                </c:pt>
                <c:pt idx="289">
                  <c:v>18560</c:v>
                </c:pt>
                <c:pt idx="290">
                  <c:v>18624</c:v>
                </c:pt>
                <c:pt idx="291">
                  <c:v>18688</c:v>
                </c:pt>
                <c:pt idx="292">
                  <c:v>18752</c:v>
                </c:pt>
                <c:pt idx="293">
                  <c:v>18816</c:v>
                </c:pt>
                <c:pt idx="294">
                  <c:v>18880</c:v>
                </c:pt>
                <c:pt idx="295">
                  <c:v>18944</c:v>
                </c:pt>
                <c:pt idx="296">
                  <c:v>19008</c:v>
                </c:pt>
                <c:pt idx="297">
                  <c:v>19072</c:v>
                </c:pt>
                <c:pt idx="298">
                  <c:v>19136</c:v>
                </c:pt>
                <c:pt idx="299">
                  <c:v>19200</c:v>
                </c:pt>
                <c:pt idx="300">
                  <c:v>19264</c:v>
                </c:pt>
                <c:pt idx="301">
                  <c:v>19328</c:v>
                </c:pt>
                <c:pt idx="302">
                  <c:v>19392</c:v>
                </c:pt>
                <c:pt idx="303">
                  <c:v>19456</c:v>
                </c:pt>
                <c:pt idx="304">
                  <c:v>19520</c:v>
                </c:pt>
                <c:pt idx="305">
                  <c:v>19584</c:v>
                </c:pt>
                <c:pt idx="306">
                  <c:v>19648</c:v>
                </c:pt>
                <c:pt idx="307">
                  <c:v>19712</c:v>
                </c:pt>
                <c:pt idx="308">
                  <c:v>19776</c:v>
                </c:pt>
                <c:pt idx="309">
                  <c:v>19840</c:v>
                </c:pt>
                <c:pt idx="310">
                  <c:v>19904</c:v>
                </c:pt>
                <c:pt idx="311">
                  <c:v>19968</c:v>
                </c:pt>
                <c:pt idx="312">
                  <c:v>20032</c:v>
                </c:pt>
                <c:pt idx="313">
                  <c:v>20096</c:v>
                </c:pt>
                <c:pt idx="314">
                  <c:v>20160</c:v>
                </c:pt>
                <c:pt idx="315">
                  <c:v>20224</c:v>
                </c:pt>
                <c:pt idx="316">
                  <c:v>20288</c:v>
                </c:pt>
                <c:pt idx="317">
                  <c:v>20352</c:v>
                </c:pt>
                <c:pt idx="318">
                  <c:v>20416</c:v>
                </c:pt>
                <c:pt idx="319">
                  <c:v>20480</c:v>
                </c:pt>
                <c:pt idx="320">
                  <c:v>20544</c:v>
                </c:pt>
                <c:pt idx="321">
                  <c:v>20608</c:v>
                </c:pt>
                <c:pt idx="322">
                  <c:v>20672</c:v>
                </c:pt>
                <c:pt idx="323">
                  <c:v>20736</c:v>
                </c:pt>
                <c:pt idx="324">
                  <c:v>20800</c:v>
                </c:pt>
                <c:pt idx="325">
                  <c:v>20864</c:v>
                </c:pt>
                <c:pt idx="326">
                  <c:v>20928</c:v>
                </c:pt>
                <c:pt idx="327">
                  <c:v>20992</c:v>
                </c:pt>
                <c:pt idx="328">
                  <c:v>21056</c:v>
                </c:pt>
                <c:pt idx="329">
                  <c:v>21120</c:v>
                </c:pt>
                <c:pt idx="330">
                  <c:v>21184</c:v>
                </c:pt>
                <c:pt idx="331">
                  <c:v>21248</c:v>
                </c:pt>
                <c:pt idx="332">
                  <c:v>21312</c:v>
                </c:pt>
                <c:pt idx="333">
                  <c:v>21376</c:v>
                </c:pt>
                <c:pt idx="334">
                  <c:v>21440</c:v>
                </c:pt>
                <c:pt idx="335">
                  <c:v>21504</c:v>
                </c:pt>
                <c:pt idx="336">
                  <c:v>21568</c:v>
                </c:pt>
                <c:pt idx="337">
                  <c:v>21632</c:v>
                </c:pt>
                <c:pt idx="338">
                  <c:v>21696</c:v>
                </c:pt>
                <c:pt idx="339">
                  <c:v>21760</c:v>
                </c:pt>
                <c:pt idx="340">
                  <c:v>21824</c:v>
                </c:pt>
                <c:pt idx="341">
                  <c:v>21888</c:v>
                </c:pt>
                <c:pt idx="342">
                  <c:v>21952</c:v>
                </c:pt>
                <c:pt idx="343">
                  <c:v>22016</c:v>
                </c:pt>
                <c:pt idx="344">
                  <c:v>22080</c:v>
                </c:pt>
                <c:pt idx="345">
                  <c:v>22144</c:v>
                </c:pt>
                <c:pt idx="346">
                  <c:v>22208</c:v>
                </c:pt>
                <c:pt idx="347">
                  <c:v>22272</c:v>
                </c:pt>
                <c:pt idx="348">
                  <c:v>22336</c:v>
                </c:pt>
                <c:pt idx="349">
                  <c:v>22400</c:v>
                </c:pt>
                <c:pt idx="350">
                  <c:v>22464</c:v>
                </c:pt>
                <c:pt idx="351">
                  <c:v>22528</c:v>
                </c:pt>
                <c:pt idx="352">
                  <c:v>22592</c:v>
                </c:pt>
                <c:pt idx="353">
                  <c:v>22656</c:v>
                </c:pt>
                <c:pt idx="354">
                  <c:v>22720</c:v>
                </c:pt>
                <c:pt idx="355">
                  <c:v>22784</c:v>
                </c:pt>
                <c:pt idx="356">
                  <c:v>22848</c:v>
                </c:pt>
                <c:pt idx="357">
                  <c:v>22912</c:v>
                </c:pt>
                <c:pt idx="358">
                  <c:v>22976</c:v>
                </c:pt>
                <c:pt idx="359">
                  <c:v>23040</c:v>
                </c:pt>
                <c:pt idx="360">
                  <c:v>23104</c:v>
                </c:pt>
                <c:pt idx="361">
                  <c:v>23168</c:v>
                </c:pt>
                <c:pt idx="362">
                  <c:v>23232</c:v>
                </c:pt>
                <c:pt idx="363">
                  <c:v>23296</c:v>
                </c:pt>
                <c:pt idx="364">
                  <c:v>23360</c:v>
                </c:pt>
                <c:pt idx="365">
                  <c:v>23424</c:v>
                </c:pt>
                <c:pt idx="366">
                  <c:v>23488</c:v>
                </c:pt>
                <c:pt idx="367">
                  <c:v>23552</c:v>
                </c:pt>
                <c:pt idx="368">
                  <c:v>23616</c:v>
                </c:pt>
                <c:pt idx="369">
                  <c:v>23680</c:v>
                </c:pt>
                <c:pt idx="370">
                  <c:v>23744</c:v>
                </c:pt>
                <c:pt idx="371">
                  <c:v>23808</c:v>
                </c:pt>
                <c:pt idx="372">
                  <c:v>23872</c:v>
                </c:pt>
                <c:pt idx="373">
                  <c:v>23936</c:v>
                </c:pt>
                <c:pt idx="374">
                  <c:v>24000</c:v>
                </c:pt>
                <c:pt idx="375">
                  <c:v>24064</c:v>
                </c:pt>
                <c:pt idx="376">
                  <c:v>24128</c:v>
                </c:pt>
                <c:pt idx="377">
                  <c:v>24192</c:v>
                </c:pt>
                <c:pt idx="378">
                  <c:v>24256</c:v>
                </c:pt>
                <c:pt idx="379">
                  <c:v>24320</c:v>
                </c:pt>
                <c:pt idx="380">
                  <c:v>24384</c:v>
                </c:pt>
                <c:pt idx="381">
                  <c:v>24448</c:v>
                </c:pt>
                <c:pt idx="382">
                  <c:v>24512</c:v>
                </c:pt>
                <c:pt idx="383">
                  <c:v>24576</c:v>
                </c:pt>
                <c:pt idx="384">
                  <c:v>24640</c:v>
                </c:pt>
                <c:pt idx="385">
                  <c:v>24704</c:v>
                </c:pt>
                <c:pt idx="386">
                  <c:v>24768</c:v>
                </c:pt>
                <c:pt idx="387">
                  <c:v>24832</c:v>
                </c:pt>
                <c:pt idx="388">
                  <c:v>24896</c:v>
                </c:pt>
                <c:pt idx="389">
                  <c:v>24960</c:v>
                </c:pt>
                <c:pt idx="390">
                  <c:v>25024</c:v>
                </c:pt>
                <c:pt idx="391">
                  <c:v>25088</c:v>
                </c:pt>
                <c:pt idx="392">
                  <c:v>25152</c:v>
                </c:pt>
                <c:pt idx="393">
                  <c:v>25216</c:v>
                </c:pt>
                <c:pt idx="394">
                  <c:v>25280</c:v>
                </c:pt>
                <c:pt idx="395">
                  <c:v>25344</c:v>
                </c:pt>
                <c:pt idx="396">
                  <c:v>25408</c:v>
                </c:pt>
                <c:pt idx="397">
                  <c:v>25472</c:v>
                </c:pt>
                <c:pt idx="398">
                  <c:v>25536</c:v>
                </c:pt>
                <c:pt idx="399">
                  <c:v>25600</c:v>
                </c:pt>
                <c:pt idx="400">
                  <c:v>25664</c:v>
                </c:pt>
                <c:pt idx="401">
                  <c:v>25728</c:v>
                </c:pt>
                <c:pt idx="402">
                  <c:v>25792</c:v>
                </c:pt>
                <c:pt idx="403">
                  <c:v>25856</c:v>
                </c:pt>
                <c:pt idx="404">
                  <c:v>25920</c:v>
                </c:pt>
                <c:pt idx="405">
                  <c:v>25984</c:v>
                </c:pt>
                <c:pt idx="406">
                  <c:v>26048</c:v>
                </c:pt>
                <c:pt idx="407">
                  <c:v>26112</c:v>
                </c:pt>
                <c:pt idx="408">
                  <c:v>26176</c:v>
                </c:pt>
                <c:pt idx="409">
                  <c:v>26240</c:v>
                </c:pt>
                <c:pt idx="410">
                  <c:v>26304</c:v>
                </c:pt>
                <c:pt idx="411">
                  <c:v>26368</c:v>
                </c:pt>
                <c:pt idx="412">
                  <c:v>26432</c:v>
                </c:pt>
                <c:pt idx="413">
                  <c:v>26496</c:v>
                </c:pt>
                <c:pt idx="414">
                  <c:v>26560</c:v>
                </c:pt>
                <c:pt idx="415">
                  <c:v>26624</c:v>
                </c:pt>
                <c:pt idx="416">
                  <c:v>26688</c:v>
                </c:pt>
                <c:pt idx="417">
                  <c:v>26752</c:v>
                </c:pt>
                <c:pt idx="418">
                  <c:v>26816</c:v>
                </c:pt>
                <c:pt idx="419">
                  <c:v>26880</c:v>
                </c:pt>
                <c:pt idx="420">
                  <c:v>26944</c:v>
                </c:pt>
                <c:pt idx="421">
                  <c:v>27008</c:v>
                </c:pt>
                <c:pt idx="422">
                  <c:v>27072</c:v>
                </c:pt>
                <c:pt idx="423">
                  <c:v>27136</c:v>
                </c:pt>
                <c:pt idx="424">
                  <c:v>27200</c:v>
                </c:pt>
                <c:pt idx="425">
                  <c:v>27264</c:v>
                </c:pt>
                <c:pt idx="426">
                  <c:v>27328</c:v>
                </c:pt>
                <c:pt idx="427">
                  <c:v>27392</c:v>
                </c:pt>
                <c:pt idx="428">
                  <c:v>27456</c:v>
                </c:pt>
                <c:pt idx="429">
                  <c:v>27520</c:v>
                </c:pt>
                <c:pt idx="430">
                  <c:v>27584</c:v>
                </c:pt>
                <c:pt idx="431">
                  <c:v>27648</c:v>
                </c:pt>
                <c:pt idx="432">
                  <c:v>27712</c:v>
                </c:pt>
                <c:pt idx="433">
                  <c:v>27776</c:v>
                </c:pt>
                <c:pt idx="434">
                  <c:v>27840</c:v>
                </c:pt>
                <c:pt idx="435">
                  <c:v>27904</c:v>
                </c:pt>
                <c:pt idx="436">
                  <c:v>27968</c:v>
                </c:pt>
                <c:pt idx="437">
                  <c:v>28032</c:v>
                </c:pt>
                <c:pt idx="438">
                  <c:v>28096</c:v>
                </c:pt>
                <c:pt idx="439">
                  <c:v>28160</c:v>
                </c:pt>
                <c:pt idx="440">
                  <c:v>28224</c:v>
                </c:pt>
                <c:pt idx="441">
                  <c:v>28288</c:v>
                </c:pt>
                <c:pt idx="442">
                  <c:v>28352</c:v>
                </c:pt>
                <c:pt idx="443">
                  <c:v>28416</c:v>
                </c:pt>
                <c:pt idx="444">
                  <c:v>28480</c:v>
                </c:pt>
                <c:pt idx="445">
                  <c:v>28544</c:v>
                </c:pt>
                <c:pt idx="446">
                  <c:v>28608</c:v>
                </c:pt>
                <c:pt idx="447">
                  <c:v>28672</c:v>
                </c:pt>
                <c:pt idx="448">
                  <c:v>28736</c:v>
                </c:pt>
                <c:pt idx="449">
                  <c:v>28800</c:v>
                </c:pt>
                <c:pt idx="450">
                  <c:v>28864</c:v>
                </c:pt>
                <c:pt idx="451">
                  <c:v>28928</c:v>
                </c:pt>
                <c:pt idx="452">
                  <c:v>28992</c:v>
                </c:pt>
                <c:pt idx="453">
                  <c:v>29056</c:v>
                </c:pt>
                <c:pt idx="454">
                  <c:v>29120</c:v>
                </c:pt>
                <c:pt idx="455">
                  <c:v>29184</c:v>
                </c:pt>
                <c:pt idx="456">
                  <c:v>29248</c:v>
                </c:pt>
                <c:pt idx="457">
                  <c:v>29312</c:v>
                </c:pt>
                <c:pt idx="458">
                  <c:v>29376</c:v>
                </c:pt>
                <c:pt idx="459">
                  <c:v>29440</c:v>
                </c:pt>
                <c:pt idx="460">
                  <c:v>29504</c:v>
                </c:pt>
                <c:pt idx="461">
                  <c:v>29568</c:v>
                </c:pt>
                <c:pt idx="462">
                  <c:v>29632</c:v>
                </c:pt>
                <c:pt idx="463">
                  <c:v>29696</c:v>
                </c:pt>
                <c:pt idx="464">
                  <c:v>29760</c:v>
                </c:pt>
                <c:pt idx="465">
                  <c:v>29824</c:v>
                </c:pt>
                <c:pt idx="466">
                  <c:v>29888</c:v>
                </c:pt>
                <c:pt idx="467">
                  <c:v>29952</c:v>
                </c:pt>
                <c:pt idx="468">
                  <c:v>30016</c:v>
                </c:pt>
                <c:pt idx="469">
                  <c:v>30080</c:v>
                </c:pt>
                <c:pt idx="470">
                  <c:v>30144</c:v>
                </c:pt>
                <c:pt idx="471">
                  <c:v>30208</c:v>
                </c:pt>
                <c:pt idx="472">
                  <c:v>30272</c:v>
                </c:pt>
                <c:pt idx="473">
                  <c:v>30336</c:v>
                </c:pt>
                <c:pt idx="474">
                  <c:v>30400</c:v>
                </c:pt>
                <c:pt idx="475">
                  <c:v>30464</c:v>
                </c:pt>
                <c:pt idx="476">
                  <c:v>30528</c:v>
                </c:pt>
                <c:pt idx="477">
                  <c:v>30592</c:v>
                </c:pt>
                <c:pt idx="478">
                  <c:v>30656</c:v>
                </c:pt>
                <c:pt idx="479">
                  <c:v>30720</c:v>
                </c:pt>
                <c:pt idx="480">
                  <c:v>30784</c:v>
                </c:pt>
                <c:pt idx="481">
                  <c:v>30848</c:v>
                </c:pt>
                <c:pt idx="482">
                  <c:v>30912</c:v>
                </c:pt>
                <c:pt idx="483">
                  <c:v>30976</c:v>
                </c:pt>
                <c:pt idx="484">
                  <c:v>31040</c:v>
                </c:pt>
                <c:pt idx="485">
                  <c:v>31104</c:v>
                </c:pt>
                <c:pt idx="486">
                  <c:v>31168</c:v>
                </c:pt>
                <c:pt idx="487">
                  <c:v>31232</c:v>
                </c:pt>
                <c:pt idx="488">
                  <c:v>31296</c:v>
                </c:pt>
                <c:pt idx="489">
                  <c:v>31360</c:v>
                </c:pt>
                <c:pt idx="490">
                  <c:v>31424</c:v>
                </c:pt>
                <c:pt idx="491">
                  <c:v>31488</c:v>
                </c:pt>
                <c:pt idx="492">
                  <c:v>31552</c:v>
                </c:pt>
                <c:pt idx="493">
                  <c:v>31616</c:v>
                </c:pt>
                <c:pt idx="494">
                  <c:v>31680</c:v>
                </c:pt>
                <c:pt idx="495">
                  <c:v>31744</c:v>
                </c:pt>
                <c:pt idx="496">
                  <c:v>31808</c:v>
                </c:pt>
                <c:pt idx="497">
                  <c:v>31872</c:v>
                </c:pt>
                <c:pt idx="498">
                  <c:v>31936</c:v>
                </c:pt>
                <c:pt idx="499">
                  <c:v>32000</c:v>
                </c:pt>
              </c:numCache>
            </c:numRef>
          </c:xVal>
          <c:yVal>
            <c:numRef>
              <c:f>Data!$I$2:$I$501</c:f>
              <c:numCache>
                <c:formatCode>#,##0</c:formatCode>
                <c:ptCount val="500"/>
                <c:pt idx="0">
                  <c:v>416667000</c:v>
                </c:pt>
                <c:pt idx="1">
                  <c:v>416667000</c:v>
                </c:pt>
                <c:pt idx="2">
                  <c:v>454545000</c:v>
                </c:pt>
                <c:pt idx="3">
                  <c:v>454545000</c:v>
                </c:pt>
                <c:pt idx="4">
                  <c:v>446429000</c:v>
                </c:pt>
                <c:pt idx="5">
                  <c:v>441176000</c:v>
                </c:pt>
                <c:pt idx="6">
                  <c:v>437500000</c:v>
                </c:pt>
                <c:pt idx="7">
                  <c:v>425532000</c:v>
                </c:pt>
                <c:pt idx="8">
                  <c:v>436893000</c:v>
                </c:pt>
                <c:pt idx="9">
                  <c:v>454545000</c:v>
                </c:pt>
                <c:pt idx="10">
                  <c:v>450820000</c:v>
                </c:pt>
                <c:pt idx="11">
                  <c:v>454545000</c:v>
                </c:pt>
                <c:pt idx="12">
                  <c:v>451389000</c:v>
                </c:pt>
                <c:pt idx="13">
                  <c:v>454545000</c:v>
                </c:pt>
                <c:pt idx="14">
                  <c:v>449102000</c:v>
                </c:pt>
                <c:pt idx="15">
                  <c:v>449438000</c:v>
                </c:pt>
                <c:pt idx="16">
                  <c:v>442708000</c:v>
                </c:pt>
                <c:pt idx="17">
                  <c:v>441176000</c:v>
                </c:pt>
                <c:pt idx="18">
                  <c:v>446009000</c:v>
                </c:pt>
                <c:pt idx="19">
                  <c:v>442478000</c:v>
                </c:pt>
                <c:pt idx="20">
                  <c:v>326087000</c:v>
                </c:pt>
                <c:pt idx="21">
                  <c:v>294118000</c:v>
                </c:pt>
                <c:pt idx="22">
                  <c:v>416667000</c:v>
                </c:pt>
                <c:pt idx="23">
                  <c:v>437956000</c:v>
                </c:pt>
                <c:pt idx="24">
                  <c:v>443262000</c:v>
                </c:pt>
                <c:pt idx="25">
                  <c:v>440678000</c:v>
                </c:pt>
                <c:pt idx="26">
                  <c:v>434084000</c:v>
                </c:pt>
                <c:pt idx="27">
                  <c:v>428135000</c:v>
                </c:pt>
                <c:pt idx="28">
                  <c:v>438066000</c:v>
                </c:pt>
                <c:pt idx="29">
                  <c:v>436047000</c:v>
                </c:pt>
                <c:pt idx="30">
                  <c:v>389447000</c:v>
                </c:pt>
                <c:pt idx="31">
                  <c:v>427807000</c:v>
                </c:pt>
                <c:pt idx="32">
                  <c:v>427461000</c:v>
                </c:pt>
                <c:pt idx="33">
                  <c:v>421836000</c:v>
                </c:pt>
                <c:pt idx="34">
                  <c:v>416667000</c:v>
                </c:pt>
                <c:pt idx="35">
                  <c:v>418605000</c:v>
                </c:pt>
                <c:pt idx="36">
                  <c:v>360624000</c:v>
                </c:pt>
                <c:pt idx="37">
                  <c:v>356473000</c:v>
                </c:pt>
                <c:pt idx="38">
                  <c:v>231043000</c:v>
                </c:pt>
                <c:pt idx="39">
                  <c:v>357143000</c:v>
                </c:pt>
                <c:pt idx="40">
                  <c:v>249695000</c:v>
                </c:pt>
                <c:pt idx="41">
                  <c:v>272021000</c:v>
                </c:pt>
                <c:pt idx="42">
                  <c:v>229947000</c:v>
                </c:pt>
                <c:pt idx="43">
                  <c:v>230126000</c:v>
                </c:pt>
                <c:pt idx="44">
                  <c:v>191327000</c:v>
                </c:pt>
                <c:pt idx="45">
                  <c:v>131654000</c:v>
                </c:pt>
                <c:pt idx="46">
                  <c:v>164451000</c:v>
                </c:pt>
                <c:pt idx="47">
                  <c:v>135211000</c:v>
                </c:pt>
                <c:pt idx="48">
                  <c:v>127737000</c:v>
                </c:pt>
                <c:pt idx="49">
                  <c:v>101792000</c:v>
                </c:pt>
                <c:pt idx="50">
                  <c:v>105241000</c:v>
                </c:pt>
                <c:pt idx="51">
                  <c:v>79535000</c:v>
                </c:pt>
                <c:pt idx="52">
                  <c:v>102515000</c:v>
                </c:pt>
                <c:pt idx="53">
                  <c:v>99191800</c:v>
                </c:pt>
                <c:pt idx="54">
                  <c:v>91119900</c:v>
                </c:pt>
                <c:pt idx="55">
                  <c:v>91713100</c:v>
                </c:pt>
                <c:pt idx="56">
                  <c:v>88399500</c:v>
                </c:pt>
                <c:pt idx="57">
                  <c:v>79801900</c:v>
                </c:pt>
                <c:pt idx="58">
                  <c:v>81356900</c:v>
                </c:pt>
                <c:pt idx="59">
                  <c:v>83472500</c:v>
                </c:pt>
                <c:pt idx="60">
                  <c:v>81989200</c:v>
                </c:pt>
                <c:pt idx="61">
                  <c:v>84768900</c:v>
                </c:pt>
                <c:pt idx="62">
                  <c:v>84112100</c:v>
                </c:pt>
                <c:pt idx="63">
                  <c:v>78086900</c:v>
                </c:pt>
                <c:pt idx="64">
                  <c:v>82697200</c:v>
                </c:pt>
                <c:pt idx="65">
                  <c:v>63891600</c:v>
                </c:pt>
                <c:pt idx="66">
                  <c:v>48001100</c:v>
                </c:pt>
                <c:pt idx="67">
                  <c:v>64418300</c:v>
                </c:pt>
                <c:pt idx="68">
                  <c:v>74723800</c:v>
                </c:pt>
                <c:pt idx="69">
                  <c:v>78387500</c:v>
                </c:pt>
                <c:pt idx="70">
                  <c:v>69012400</c:v>
                </c:pt>
                <c:pt idx="71">
                  <c:v>48354600</c:v>
                </c:pt>
                <c:pt idx="72">
                  <c:v>76632400</c:v>
                </c:pt>
                <c:pt idx="73">
                  <c:v>57081100</c:v>
                </c:pt>
                <c:pt idx="74">
                  <c:v>64755700</c:v>
                </c:pt>
                <c:pt idx="75">
                  <c:v>69166400</c:v>
                </c:pt>
                <c:pt idx="76">
                  <c:v>73389200</c:v>
                </c:pt>
                <c:pt idx="77">
                  <c:v>72585100</c:v>
                </c:pt>
                <c:pt idx="78">
                  <c:v>79221800</c:v>
                </c:pt>
                <c:pt idx="79">
                  <c:v>78339200</c:v>
                </c:pt>
                <c:pt idx="80">
                  <c:v>71808500</c:v>
                </c:pt>
                <c:pt idx="81">
                  <c:v>73661500</c:v>
                </c:pt>
                <c:pt idx="82">
                  <c:v>78539000</c:v>
                </c:pt>
                <c:pt idx="83">
                  <c:v>78977100</c:v>
                </c:pt>
                <c:pt idx="84">
                  <c:v>76798000</c:v>
                </c:pt>
                <c:pt idx="85">
                  <c:v>77171600</c:v>
                </c:pt>
                <c:pt idx="86">
                  <c:v>72127300</c:v>
                </c:pt>
                <c:pt idx="87">
                  <c:v>79379400</c:v>
                </c:pt>
                <c:pt idx="88">
                  <c:v>77729300</c:v>
                </c:pt>
                <c:pt idx="89">
                  <c:v>76413700</c:v>
                </c:pt>
                <c:pt idx="90">
                  <c:v>77223400</c:v>
                </c:pt>
                <c:pt idx="91">
                  <c:v>70100600</c:v>
                </c:pt>
                <c:pt idx="92">
                  <c:v>76192000</c:v>
                </c:pt>
                <c:pt idx="93">
                  <c:v>75769800</c:v>
                </c:pt>
                <c:pt idx="94">
                  <c:v>72035200</c:v>
                </c:pt>
                <c:pt idx="95">
                  <c:v>55794500</c:v>
                </c:pt>
                <c:pt idx="96">
                  <c:v>72323300</c:v>
                </c:pt>
                <c:pt idx="97">
                  <c:v>61219400</c:v>
                </c:pt>
                <c:pt idx="98">
                  <c:v>75239400</c:v>
                </c:pt>
                <c:pt idx="99">
                  <c:v>72716700</c:v>
                </c:pt>
                <c:pt idx="100">
                  <c:v>56494000</c:v>
                </c:pt>
                <c:pt idx="101">
                  <c:v>61616500</c:v>
                </c:pt>
                <c:pt idx="102">
                  <c:v>68758300</c:v>
                </c:pt>
                <c:pt idx="103">
                  <c:v>68701300</c:v>
                </c:pt>
                <c:pt idx="104">
                  <c:v>71888300</c:v>
                </c:pt>
                <c:pt idx="105">
                  <c:v>71093200</c:v>
                </c:pt>
                <c:pt idx="106">
                  <c:v>73157400</c:v>
                </c:pt>
                <c:pt idx="107">
                  <c:v>77933300</c:v>
                </c:pt>
                <c:pt idx="108">
                  <c:v>76588000</c:v>
                </c:pt>
                <c:pt idx="109">
                  <c:v>76548400</c:v>
                </c:pt>
                <c:pt idx="110">
                  <c:v>72739200</c:v>
                </c:pt>
                <c:pt idx="111">
                  <c:v>76880800</c:v>
                </c:pt>
                <c:pt idx="112">
                  <c:v>75063100</c:v>
                </c:pt>
                <c:pt idx="113">
                  <c:v>76499800</c:v>
                </c:pt>
                <c:pt idx="114">
                  <c:v>77514200</c:v>
                </c:pt>
                <c:pt idx="115">
                  <c:v>78346600</c:v>
                </c:pt>
                <c:pt idx="116">
                  <c:v>72062100</c:v>
                </c:pt>
                <c:pt idx="117">
                  <c:v>73925600</c:v>
                </c:pt>
                <c:pt idx="118">
                  <c:v>67922400</c:v>
                </c:pt>
                <c:pt idx="119">
                  <c:v>50054200</c:v>
                </c:pt>
                <c:pt idx="120">
                  <c:v>63852200</c:v>
                </c:pt>
                <c:pt idx="121">
                  <c:v>57902200</c:v>
                </c:pt>
                <c:pt idx="122">
                  <c:v>72438200</c:v>
                </c:pt>
                <c:pt idx="123">
                  <c:v>61313300</c:v>
                </c:pt>
                <c:pt idx="124">
                  <c:v>70958200</c:v>
                </c:pt>
                <c:pt idx="125">
                  <c:v>63726500</c:v>
                </c:pt>
                <c:pt idx="126">
                  <c:v>72963300</c:v>
                </c:pt>
                <c:pt idx="127">
                  <c:v>73911500</c:v>
                </c:pt>
                <c:pt idx="128">
                  <c:v>75359300</c:v>
                </c:pt>
                <c:pt idx="129">
                  <c:v>71248500</c:v>
                </c:pt>
                <c:pt idx="130">
                  <c:v>74643900</c:v>
                </c:pt>
                <c:pt idx="131">
                  <c:v>73365900</c:v>
                </c:pt>
                <c:pt idx="132">
                  <c:v>75328500</c:v>
                </c:pt>
                <c:pt idx="133">
                  <c:v>75851900</c:v>
                </c:pt>
                <c:pt idx="134">
                  <c:v>72362800</c:v>
                </c:pt>
                <c:pt idx="135">
                  <c:v>73000500</c:v>
                </c:pt>
                <c:pt idx="136">
                  <c:v>74708300</c:v>
                </c:pt>
                <c:pt idx="137">
                  <c:v>74050200</c:v>
                </c:pt>
                <c:pt idx="138">
                  <c:v>71238200</c:v>
                </c:pt>
                <c:pt idx="139">
                  <c:v>76569700</c:v>
                </c:pt>
                <c:pt idx="140">
                  <c:v>71668200</c:v>
                </c:pt>
                <c:pt idx="141">
                  <c:v>56362600</c:v>
                </c:pt>
                <c:pt idx="142">
                  <c:v>72574100</c:v>
                </c:pt>
                <c:pt idx="143">
                  <c:v>51450600</c:v>
                </c:pt>
                <c:pt idx="144">
                  <c:v>71316200</c:v>
                </c:pt>
                <c:pt idx="145">
                  <c:v>69783000</c:v>
                </c:pt>
                <c:pt idx="146">
                  <c:v>69562700</c:v>
                </c:pt>
                <c:pt idx="147">
                  <c:v>73231100</c:v>
                </c:pt>
                <c:pt idx="148">
                  <c:v>71828000</c:v>
                </c:pt>
                <c:pt idx="149">
                  <c:v>65059000</c:v>
                </c:pt>
                <c:pt idx="150">
                  <c:v>37426300</c:v>
                </c:pt>
                <c:pt idx="151">
                  <c:v>35727700</c:v>
                </c:pt>
                <c:pt idx="152">
                  <c:v>58290200</c:v>
                </c:pt>
                <c:pt idx="153">
                  <c:v>57570100</c:v>
                </c:pt>
                <c:pt idx="154">
                  <c:v>34037500</c:v>
                </c:pt>
                <c:pt idx="155">
                  <c:v>58100600</c:v>
                </c:pt>
                <c:pt idx="156">
                  <c:v>48576700</c:v>
                </c:pt>
                <c:pt idx="157">
                  <c:v>63566100</c:v>
                </c:pt>
                <c:pt idx="158">
                  <c:v>76076600</c:v>
                </c:pt>
                <c:pt idx="159">
                  <c:v>69102500</c:v>
                </c:pt>
                <c:pt idx="160">
                  <c:v>77403800</c:v>
                </c:pt>
                <c:pt idx="161">
                  <c:v>72587100</c:v>
                </c:pt>
                <c:pt idx="162">
                  <c:v>71447400</c:v>
                </c:pt>
                <c:pt idx="163">
                  <c:v>76414100</c:v>
                </c:pt>
                <c:pt idx="164">
                  <c:v>71188200</c:v>
                </c:pt>
                <c:pt idx="165">
                  <c:v>72508100</c:v>
                </c:pt>
                <c:pt idx="166">
                  <c:v>76290500</c:v>
                </c:pt>
                <c:pt idx="167">
                  <c:v>70880100</c:v>
                </c:pt>
                <c:pt idx="168">
                  <c:v>55264900</c:v>
                </c:pt>
                <c:pt idx="169">
                  <c:v>59241700</c:v>
                </c:pt>
                <c:pt idx="170">
                  <c:v>65632900</c:v>
                </c:pt>
                <c:pt idx="171">
                  <c:v>62591000</c:v>
                </c:pt>
                <c:pt idx="172">
                  <c:v>70319500</c:v>
                </c:pt>
                <c:pt idx="173">
                  <c:v>73967000</c:v>
                </c:pt>
                <c:pt idx="174">
                  <c:v>76153200</c:v>
                </c:pt>
                <c:pt idx="175">
                  <c:v>75894800</c:v>
                </c:pt>
                <c:pt idx="176">
                  <c:v>54078800</c:v>
                </c:pt>
                <c:pt idx="177">
                  <c:v>59128400</c:v>
                </c:pt>
                <c:pt idx="178">
                  <c:v>77402100</c:v>
                </c:pt>
                <c:pt idx="179">
                  <c:v>74349400</c:v>
                </c:pt>
                <c:pt idx="180">
                  <c:v>56629700</c:v>
                </c:pt>
                <c:pt idx="181">
                  <c:v>68057700</c:v>
                </c:pt>
                <c:pt idx="182">
                  <c:v>71322800</c:v>
                </c:pt>
                <c:pt idx="183">
                  <c:v>48137300</c:v>
                </c:pt>
                <c:pt idx="184">
                  <c:v>72685800</c:v>
                </c:pt>
                <c:pt idx="185">
                  <c:v>75751400</c:v>
                </c:pt>
                <c:pt idx="186">
                  <c:v>73529400</c:v>
                </c:pt>
                <c:pt idx="187">
                  <c:v>74185100</c:v>
                </c:pt>
                <c:pt idx="188">
                  <c:v>73759000</c:v>
                </c:pt>
                <c:pt idx="189">
                  <c:v>68076000</c:v>
                </c:pt>
                <c:pt idx="190">
                  <c:v>74860900</c:v>
                </c:pt>
                <c:pt idx="191">
                  <c:v>73687400</c:v>
                </c:pt>
                <c:pt idx="192">
                  <c:v>75179200</c:v>
                </c:pt>
                <c:pt idx="193">
                  <c:v>57648900</c:v>
                </c:pt>
                <c:pt idx="194">
                  <c:v>64788400</c:v>
                </c:pt>
                <c:pt idx="195">
                  <c:v>52294600</c:v>
                </c:pt>
                <c:pt idx="196">
                  <c:v>68123700</c:v>
                </c:pt>
                <c:pt idx="197">
                  <c:v>75394100</c:v>
                </c:pt>
                <c:pt idx="198">
                  <c:v>72728600</c:v>
                </c:pt>
                <c:pt idx="199">
                  <c:v>72886300</c:v>
                </c:pt>
                <c:pt idx="200">
                  <c:v>74284900</c:v>
                </c:pt>
                <c:pt idx="201">
                  <c:v>74204700</c:v>
                </c:pt>
                <c:pt idx="202">
                  <c:v>75588300</c:v>
                </c:pt>
                <c:pt idx="203">
                  <c:v>76068300</c:v>
                </c:pt>
                <c:pt idx="204">
                  <c:v>71383800</c:v>
                </c:pt>
                <c:pt idx="205">
                  <c:v>58958200</c:v>
                </c:pt>
                <c:pt idx="206">
                  <c:v>64241800</c:v>
                </c:pt>
                <c:pt idx="207">
                  <c:v>62695900</c:v>
                </c:pt>
                <c:pt idx="208">
                  <c:v>68331900</c:v>
                </c:pt>
                <c:pt idx="209">
                  <c:v>71765400</c:v>
                </c:pt>
                <c:pt idx="210">
                  <c:v>74637400</c:v>
                </c:pt>
                <c:pt idx="211">
                  <c:v>75007100</c:v>
                </c:pt>
                <c:pt idx="212">
                  <c:v>72272000</c:v>
                </c:pt>
                <c:pt idx="213">
                  <c:v>75299100</c:v>
                </c:pt>
                <c:pt idx="214">
                  <c:v>74767000</c:v>
                </c:pt>
                <c:pt idx="215">
                  <c:v>74683600</c:v>
                </c:pt>
                <c:pt idx="216">
                  <c:v>63169500</c:v>
                </c:pt>
                <c:pt idx="217">
                  <c:v>37331300</c:v>
                </c:pt>
                <c:pt idx="218">
                  <c:v>62261900</c:v>
                </c:pt>
                <c:pt idx="219">
                  <c:v>73756200</c:v>
                </c:pt>
                <c:pt idx="220">
                  <c:v>67283700</c:v>
                </c:pt>
                <c:pt idx="221">
                  <c:v>74722300</c:v>
                </c:pt>
                <c:pt idx="222">
                  <c:v>73057300</c:v>
                </c:pt>
                <c:pt idx="223">
                  <c:v>73834800</c:v>
                </c:pt>
                <c:pt idx="224">
                  <c:v>74184000</c:v>
                </c:pt>
                <c:pt idx="225">
                  <c:v>71933300</c:v>
                </c:pt>
                <c:pt idx="226">
                  <c:v>59970400</c:v>
                </c:pt>
                <c:pt idx="227">
                  <c:v>68857200</c:v>
                </c:pt>
                <c:pt idx="228">
                  <c:v>65116000</c:v>
                </c:pt>
                <c:pt idx="229">
                  <c:v>65019500</c:v>
                </c:pt>
                <c:pt idx="230">
                  <c:v>68864800</c:v>
                </c:pt>
                <c:pt idx="231">
                  <c:v>75149000</c:v>
                </c:pt>
                <c:pt idx="232">
                  <c:v>72739800</c:v>
                </c:pt>
                <c:pt idx="233">
                  <c:v>74774700</c:v>
                </c:pt>
                <c:pt idx="234">
                  <c:v>75354300</c:v>
                </c:pt>
                <c:pt idx="235">
                  <c:v>74688300</c:v>
                </c:pt>
                <c:pt idx="236">
                  <c:v>75242900</c:v>
                </c:pt>
                <c:pt idx="237">
                  <c:v>55955200</c:v>
                </c:pt>
                <c:pt idx="238">
                  <c:v>63733300</c:v>
                </c:pt>
                <c:pt idx="239">
                  <c:v>66170400</c:v>
                </c:pt>
                <c:pt idx="240">
                  <c:v>71028600</c:v>
                </c:pt>
                <c:pt idx="241">
                  <c:v>72083900</c:v>
                </c:pt>
                <c:pt idx="242">
                  <c:v>71872200</c:v>
                </c:pt>
                <c:pt idx="243">
                  <c:v>74805300</c:v>
                </c:pt>
                <c:pt idx="244">
                  <c:v>77126500</c:v>
                </c:pt>
                <c:pt idx="245">
                  <c:v>73904900</c:v>
                </c:pt>
                <c:pt idx="246">
                  <c:v>66028700</c:v>
                </c:pt>
                <c:pt idx="247">
                  <c:v>65925900</c:v>
                </c:pt>
                <c:pt idx="248">
                  <c:v>70915900</c:v>
                </c:pt>
                <c:pt idx="249">
                  <c:v>59888800</c:v>
                </c:pt>
                <c:pt idx="250">
                  <c:v>72064300</c:v>
                </c:pt>
                <c:pt idx="251">
                  <c:v>73409500</c:v>
                </c:pt>
                <c:pt idx="252">
                  <c:v>75270700</c:v>
                </c:pt>
                <c:pt idx="253">
                  <c:v>75469500</c:v>
                </c:pt>
                <c:pt idx="254">
                  <c:v>74171000</c:v>
                </c:pt>
                <c:pt idx="255">
                  <c:v>74648600</c:v>
                </c:pt>
                <c:pt idx="256">
                  <c:v>69149200</c:v>
                </c:pt>
                <c:pt idx="257">
                  <c:v>60915100</c:v>
                </c:pt>
                <c:pt idx="258">
                  <c:v>47031100</c:v>
                </c:pt>
                <c:pt idx="259">
                  <c:v>69500100</c:v>
                </c:pt>
                <c:pt idx="260">
                  <c:v>73979600</c:v>
                </c:pt>
                <c:pt idx="261">
                  <c:v>74597100</c:v>
                </c:pt>
                <c:pt idx="262">
                  <c:v>75035700</c:v>
                </c:pt>
                <c:pt idx="263">
                  <c:v>73891600</c:v>
                </c:pt>
                <c:pt idx="264">
                  <c:v>70602700</c:v>
                </c:pt>
                <c:pt idx="265">
                  <c:v>59314100</c:v>
                </c:pt>
                <c:pt idx="266">
                  <c:v>72448000</c:v>
                </c:pt>
                <c:pt idx="267">
                  <c:v>61114700</c:v>
                </c:pt>
                <c:pt idx="268">
                  <c:v>63644500</c:v>
                </c:pt>
                <c:pt idx="269">
                  <c:v>69699000</c:v>
                </c:pt>
                <c:pt idx="270">
                  <c:v>76080900</c:v>
                </c:pt>
                <c:pt idx="271">
                  <c:v>73224600</c:v>
                </c:pt>
                <c:pt idx="272">
                  <c:v>74233200</c:v>
                </c:pt>
                <c:pt idx="273">
                  <c:v>76557700</c:v>
                </c:pt>
                <c:pt idx="274">
                  <c:v>56179800</c:v>
                </c:pt>
                <c:pt idx="275">
                  <c:v>61858400</c:v>
                </c:pt>
                <c:pt idx="276">
                  <c:v>66071900</c:v>
                </c:pt>
                <c:pt idx="277">
                  <c:v>74928600</c:v>
                </c:pt>
                <c:pt idx="278">
                  <c:v>73997500</c:v>
                </c:pt>
                <c:pt idx="279">
                  <c:v>74794300</c:v>
                </c:pt>
                <c:pt idx="280">
                  <c:v>74642700</c:v>
                </c:pt>
                <c:pt idx="281">
                  <c:v>73471900</c:v>
                </c:pt>
                <c:pt idx="282">
                  <c:v>62970100</c:v>
                </c:pt>
                <c:pt idx="283">
                  <c:v>71421400</c:v>
                </c:pt>
                <c:pt idx="284">
                  <c:v>63201300</c:v>
                </c:pt>
                <c:pt idx="285">
                  <c:v>66710200</c:v>
                </c:pt>
                <c:pt idx="286">
                  <c:v>74809700</c:v>
                </c:pt>
                <c:pt idx="287">
                  <c:v>74615300</c:v>
                </c:pt>
                <c:pt idx="288">
                  <c:v>70962000</c:v>
                </c:pt>
                <c:pt idx="289">
                  <c:v>73832700</c:v>
                </c:pt>
                <c:pt idx="290">
                  <c:v>74234700</c:v>
                </c:pt>
                <c:pt idx="291">
                  <c:v>59030400</c:v>
                </c:pt>
                <c:pt idx="292">
                  <c:v>66533400</c:v>
                </c:pt>
                <c:pt idx="293">
                  <c:v>56512400</c:v>
                </c:pt>
                <c:pt idx="294">
                  <c:v>69057500</c:v>
                </c:pt>
                <c:pt idx="295">
                  <c:v>74245000</c:v>
                </c:pt>
                <c:pt idx="296">
                  <c:v>74735800</c:v>
                </c:pt>
                <c:pt idx="297">
                  <c:v>75093200</c:v>
                </c:pt>
                <c:pt idx="298">
                  <c:v>71258300</c:v>
                </c:pt>
                <c:pt idx="299">
                  <c:v>63976800</c:v>
                </c:pt>
                <c:pt idx="300">
                  <c:v>66440000</c:v>
                </c:pt>
                <c:pt idx="301">
                  <c:v>66959300</c:v>
                </c:pt>
                <c:pt idx="302">
                  <c:v>73862800</c:v>
                </c:pt>
                <c:pt idx="303">
                  <c:v>71905000</c:v>
                </c:pt>
                <c:pt idx="304">
                  <c:v>64492900</c:v>
                </c:pt>
                <c:pt idx="305">
                  <c:v>61843200</c:v>
                </c:pt>
                <c:pt idx="306">
                  <c:v>74812400</c:v>
                </c:pt>
                <c:pt idx="307">
                  <c:v>61882200</c:v>
                </c:pt>
                <c:pt idx="308">
                  <c:v>59944100</c:v>
                </c:pt>
                <c:pt idx="309">
                  <c:v>72355500</c:v>
                </c:pt>
                <c:pt idx="310">
                  <c:v>74516000</c:v>
                </c:pt>
                <c:pt idx="311">
                  <c:v>74102200</c:v>
                </c:pt>
                <c:pt idx="312">
                  <c:v>76274500</c:v>
                </c:pt>
                <c:pt idx="313">
                  <c:v>74961800</c:v>
                </c:pt>
                <c:pt idx="314">
                  <c:v>74260900</c:v>
                </c:pt>
                <c:pt idx="315">
                  <c:v>74679800</c:v>
                </c:pt>
                <c:pt idx="316">
                  <c:v>61601200</c:v>
                </c:pt>
                <c:pt idx="317">
                  <c:v>64224300</c:v>
                </c:pt>
                <c:pt idx="318">
                  <c:v>69745100</c:v>
                </c:pt>
                <c:pt idx="319">
                  <c:v>75404100</c:v>
                </c:pt>
                <c:pt idx="320">
                  <c:v>76381300</c:v>
                </c:pt>
                <c:pt idx="321">
                  <c:v>75030300</c:v>
                </c:pt>
                <c:pt idx="322">
                  <c:v>75446100</c:v>
                </c:pt>
                <c:pt idx="323">
                  <c:v>58120800</c:v>
                </c:pt>
                <c:pt idx="324">
                  <c:v>56543400</c:v>
                </c:pt>
                <c:pt idx="325">
                  <c:v>65927800</c:v>
                </c:pt>
                <c:pt idx="326">
                  <c:v>72390000</c:v>
                </c:pt>
                <c:pt idx="327">
                  <c:v>72592100</c:v>
                </c:pt>
                <c:pt idx="328">
                  <c:v>75141600</c:v>
                </c:pt>
                <c:pt idx="329">
                  <c:v>74779100</c:v>
                </c:pt>
                <c:pt idx="330">
                  <c:v>75709100</c:v>
                </c:pt>
                <c:pt idx="331">
                  <c:v>61620700</c:v>
                </c:pt>
                <c:pt idx="332">
                  <c:v>60744300</c:v>
                </c:pt>
                <c:pt idx="333">
                  <c:v>71172900</c:v>
                </c:pt>
                <c:pt idx="334">
                  <c:v>71077000</c:v>
                </c:pt>
                <c:pt idx="335">
                  <c:v>59332500</c:v>
                </c:pt>
                <c:pt idx="336">
                  <c:v>69324400</c:v>
                </c:pt>
                <c:pt idx="337">
                  <c:v>77218300</c:v>
                </c:pt>
                <c:pt idx="338">
                  <c:v>73724500</c:v>
                </c:pt>
                <c:pt idx="339">
                  <c:v>66505000</c:v>
                </c:pt>
                <c:pt idx="340">
                  <c:v>57572200</c:v>
                </c:pt>
                <c:pt idx="341">
                  <c:v>69029500</c:v>
                </c:pt>
                <c:pt idx="342">
                  <c:v>74552300</c:v>
                </c:pt>
                <c:pt idx="343">
                  <c:v>73400800</c:v>
                </c:pt>
                <c:pt idx="344">
                  <c:v>76263300</c:v>
                </c:pt>
                <c:pt idx="345">
                  <c:v>75605300</c:v>
                </c:pt>
                <c:pt idx="346">
                  <c:v>59088000</c:v>
                </c:pt>
                <c:pt idx="347">
                  <c:v>67197000</c:v>
                </c:pt>
                <c:pt idx="348">
                  <c:v>67949100</c:v>
                </c:pt>
                <c:pt idx="349">
                  <c:v>76519500</c:v>
                </c:pt>
                <c:pt idx="350">
                  <c:v>75477400</c:v>
                </c:pt>
                <c:pt idx="351">
                  <c:v>73831700</c:v>
                </c:pt>
                <c:pt idx="352">
                  <c:v>74265800</c:v>
                </c:pt>
                <c:pt idx="353">
                  <c:v>63566200</c:v>
                </c:pt>
                <c:pt idx="354">
                  <c:v>64007800</c:v>
                </c:pt>
                <c:pt idx="355">
                  <c:v>68445700</c:v>
                </c:pt>
                <c:pt idx="356">
                  <c:v>69148500</c:v>
                </c:pt>
                <c:pt idx="357">
                  <c:v>75735100</c:v>
                </c:pt>
                <c:pt idx="358">
                  <c:v>72178200</c:v>
                </c:pt>
                <c:pt idx="359">
                  <c:v>72118300</c:v>
                </c:pt>
                <c:pt idx="360">
                  <c:v>69351100</c:v>
                </c:pt>
                <c:pt idx="361">
                  <c:v>60756600</c:v>
                </c:pt>
                <c:pt idx="362">
                  <c:v>68125500</c:v>
                </c:pt>
                <c:pt idx="363">
                  <c:v>62239200</c:v>
                </c:pt>
                <c:pt idx="364">
                  <c:v>56763400</c:v>
                </c:pt>
                <c:pt idx="365">
                  <c:v>56217700</c:v>
                </c:pt>
                <c:pt idx="366">
                  <c:v>51166900</c:v>
                </c:pt>
                <c:pt idx="367">
                  <c:v>65308400</c:v>
                </c:pt>
                <c:pt idx="368">
                  <c:v>70608500</c:v>
                </c:pt>
                <c:pt idx="369">
                  <c:v>74569700</c:v>
                </c:pt>
                <c:pt idx="370">
                  <c:v>73526500</c:v>
                </c:pt>
                <c:pt idx="371">
                  <c:v>72351000</c:v>
                </c:pt>
                <c:pt idx="372">
                  <c:v>56614700</c:v>
                </c:pt>
                <c:pt idx="373">
                  <c:v>35177500</c:v>
                </c:pt>
                <c:pt idx="374">
                  <c:v>68013600</c:v>
                </c:pt>
                <c:pt idx="375">
                  <c:v>75124900</c:v>
                </c:pt>
                <c:pt idx="376">
                  <c:v>73101700</c:v>
                </c:pt>
                <c:pt idx="377">
                  <c:v>74798200</c:v>
                </c:pt>
                <c:pt idx="378">
                  <c:v>72014900</c:v>
                </c:pt>
                <c:pt idx="379">
                  <c:v>71917900</c:v>
                </c:pt>
                <c:pt idx="380">
                  <c:v>65226300</c:v>
                </c:pt>
                <c:pt idx="381">
                  <c:v>62565500</c:v>
                </c:pt>
                <c:pt idx="382">
                  <c:v>73402600</c:v>
                </c:pt>
                <c:pt idx="383">
                  <c:v>76545900</c:v>
                </c:pt>
                <c:pt idx="384">
                  <c:v>71914200</c:v>
                </c:pt>
                <c:pt idx="385">
                  <c:v>59206100</c:v>
                </c:pt>
                <c:pt idx="386">
                  <c:v>67692800</c:v>
                </c:pt>
                <c:pt idx="387">
                  <c:v>58995300</c:v>
                </c:pt>
                <c:pt idx="388">
                  <c:v>71329000</c:v>
                </c:pt>
                <c:pt idx="389">
                  <c:v>75695800</c:v>
                </c:pt>
                <c:pt idx="390">
                  <c:v>74507400</c:v>
                </c:pt>
                <c:pt idx="391">
                  <c:v>74116100</c:v>
                </c:pt>
                <c:pt idx="392">
                  <c:v>64714800</c:v>
                </c:pt>
                <c:pt idx="393">
                  <c:v>68576600</c:v>
                </c:pt>
                <c:pt idx="394">
                  <c:v>67224900</c:v>
                </c:pt>
                <c:pt idx="395">
                  <c:v>64767300</c:v>
                </c:pt>
                <c:pt idx="396">
                  <c:v>62834400</c:v>
                </c:pt>
                <c:pt idx="397">
                  <c:v>68148400</c:v>
                </c:pt>
                <c:pt idx="398">
                  <c:v>67682200</c:v>
                </c:pt>
                <c:pt idx="399">
                  <c:v>62023200</c:v>
                </c:pt>
                <c:pt idx="400">
                  <c:v>72169000</c:v>
                </c:pt>
                <c:pt idx="401">
                  <c:v>47744600</c:v>
                </c:pt>
                <c:pt idx="402">
                  <c:v>56145300</c:v>
                </c:pt>
                <c:pt idx="403">
                  <c:v>58395000</c:v>
                </c:pt>
                <c:pt idx="404">
                  <c:v>60294800</c:v>
                </c:pt>
                <c:pt idx="405">
                  <c:v>70186400</c:v>
                </c:pt>
                <c:pt idx="406">
                  <c:v>73713200</c:v>
                </c:pt>
                <c:pt idx="407">
                  <c:v>72794700</c:v>
                </c:pt>
                <c:pt idx="408">
                  <c:v>68976000</c:v>
                </c:pt>
                <c:pt idx="409">
                  <c:v>70534000</c:v>
                </c:pt>
                <c:pt idx="410">
                  <c:v>60852800</c:v>
                </c:pt>
                <c:pt idx="411">
                  <c:v>69215800</c:v>
                </c:pt>
                <c:pt idx="412">
                  <c:v>71646700</c:v>
                </c:pt>
                <c:pt idx="413">
                  <c:v>75500600</c:v>
                </c:pt>
                <c:pt idx="414">
                  <c:v>64635700</c:v>
                </c:pt>
                <c:pt idx="415">
                  <c:v>56620200</c:v>
                </c:pt>
                <c:pt idx="416">
                  <c:v>70284800</c:v>
                </c:pt>
                <c:pt idx="417">
                  <c:v>73202300</c:v>
                </c:pt>
                <c:pt idx="418">
                  <c:v>72596900</c:v>
                </c:pt>
                <c:pt idx="419">
                  <c:v>75368800</c:v>
                </c:pt>
                <c:pt idx="420">
                  <c:v>61647000</c:v>
                </c:pt>
                <c:pt idx="421">
                  <c:v>64396000</c:v>
                </c:pt>
                <c:pt idx="422">
                  <c:v>70093500</c:v>
                </c:pt>
                <c:pt idx="423">
                  <c:v>73389400</c:v>
                </c:pt>
                <c:pt idx="424">
                  <c:v>75080400</c:v>
                </c:pt>
                <c:pt idx="425">
                  <c:v>73552300</c:v>
                </c:pt>
                <c:pt idx="426">
                  <c:v>59449200</c:v>
                </c:pt>
                <c:pt idx="427">
                  <c:v>69884400</c:v>
                </c:pt>
                <c:pt idx="428">
                  <c:v>75578700</c:v>
                </c:pt>
                <c:pt idx="429">
                  <c:v>73514300</c:v>
                </c:pt>
                <c:pt idx="430">
                  <c:v>71635100</c:v>
                </c:pt>
                <c:pt idx="431">
                  <c:v>61731900</c:v>
                </c:pt>
                <c:pt idx="432">
                  <c:v>65390100</c:v>
                </c:pt>
                <c:pt idx="433">
                  <c:v>71546300</c:v>
                </c:pt>
                <c:pt idx="434">
                  <c:v>73106800</c:v>
                </c:pt>
                <c:pt idx="435">
                  <c:v>75537100</c:v>
                </c:pt>
                <c:pt idx="436">
                  <c:v>74337400</c:v>
                </c:pt>
                <c:pt idx="437">
                  <c:v>61619000</c:v>
                </c:pt>
                <c:pt idx="438">
                  <c:v>65187700</c:v>
                </c:pt>
                <c:pt idx="439">
                  <c:v>71151400</c:v>
                </c:pt>
                <c:pt idx="440">
                  <c:v>76152700</c:v>
                </c:pt>
                <c:pt idx="441">
                  <c:v>73344000</c:v>
                </c:pt>
                <c:pt idx="442">
                  <c:v>65229600</c:v>
                </c:pt>
                <c:pt idx="443">
                  <c:v>64327300</c:v>
                </c:pt>
                <c:pt idx="444">
                  <c:v>72593800</c:v>
                </c:pt>
                <c:pt idx="445">
                  <c:v>74534600</c:v>
                </c:pt>
                <c:pt idx="446">
                  <c:v>73852600</c:v>
                </c:pt>
                <c:pt idx="447">
                  <c:v>74398800</c:v>
                </c:pt>
                <c:pt idx="448">
                  <c:v>51453100</c:v>
                </c:pt>
                <c:pt idx="449">
                  <c:v>64772400</c:v>
                </c:pt>
                <c:pt idx="450">
                  <c:v>74160600</c:v>
                </c:pt>
                <c:pt idx="451">
                  <c:v>74147000</c:v>
                </c:pt>
                <c:pt idx="452">
                  <c:v>73531800</c:v>
                </c:pt>
                <c:pt idx="453">
                  <c:v>68285100</c:v>
                </c:pt>
                <c:pt idx="454">
                  <c:v>62610100</c:v>
                </c:pt>
                <c:pt idx="455">
                  <c:v>64225400</c:v>
                </c:pt>
                <c:pt idx="456">
                  <c:v>73143400</c:v>
                </c:pt>
                <c:pt idx="457">
                  <c:v>72340200</c:v>
                </c:pt>
                <c:pt idx="458">
                  <c:v>64462700</c:v>
                </c:pt>
                <c:pt idx="459">
                  <c:v>66406800</c:v>
                </c:pt>
                <c:pt idx="460">
                  <c:v>73118900</c:v>
                </c:pt>
                <c:pt idx="461">
                  <c:v>74255000</c:v>
                </c:pt>
                <c:pt idx="462">
                  <c:v>74213000</c:v>
                </c:pt>
                <c:pt idx="463">
                  <c:v>65131900</c:v>
                </c:pt>
                <c:pt idx="464">
                  <c:v>63972000</c:v>
                </c:pt>
                <c:pt idx="465">
                  <c:v>71323600</c:v>
                </c:pt>
                <c:pt idx="466">
                  <c:v>73534000</c:v>
                </c:pt>
                <c:pt idx="467">
                  <c:v>74008500</c:v>
                </c:pt>
                <c:pt idx="468">
                  <c:v>68663600</c:v>
                </c:pt>
                <c:pt idx="469">
                  <c:v>65863200</c:v>
                </c:pt>
                <c:pt idx="470">
                  <c:v>70963700</c:v>
                </c:pt>
                <c:pt idx="471">
                  <c:v>73858500</c:v>
                </c:pt>
                <c:pt idx="472">
                  <c:v>74163500</c:v>
                </c:pt>
                <c:pt idx="473">
                  <c:v>63492900</c:v>
                </c:pt>
                <c:pt idx="474">
                  <c:v>60975600</c:v>
                </c:pt>
                <c:pt idx="475">
                  <c:v>73077900</c:v>
                </c:pt>
                <c:pt idx="476">
                  <c:v>73937400</c:v>
                </c:pt>
                <c:pt idx="477">
                  <c:v>74575600</c:v>
                </c:pt>
                <c:pt idx="478">
                  <c:v>70179000</c:v>
                </c:pt>
                <c:pt idx="479">
                  <c:v>60858100</c:v>
                </c:pt>
                <c:pt idx="480">
                  <c:v>60920000</c:v>
                </c:pt>
                <c:pt idx="481">
                  <c:v>51596100</c:v>
                </c:pt>
                <c:pt idx="482">
                  <c:v>74590000</c:v>
                </c:pt>
                <c:pt idx="483">
                  <c:v>66138300</c:v>
                </c:pt>
                <c:pt idx="484">
                  <c:v>65558300</c:v>
                </c:pt>
                <c:pt idx="485">
                  <c:v>74314200</c:v>
                </c:pt>
                <c:pt idx="486">
                  <c:v>74718500</c:v>
                </c:pt>
                <c:pt idx="487">
                  <c:v>75593300</c:v>
                </c:pt>
                <c:pt idx="488">
                  <c:v>56904100</c:v>
                </c:pt>
                <c:pt idx="489">
                  <c:v>72455200</c:v>
                </c:pt>
                <c:pt idx="490">
                  <c:v>75090200</c:v>
                </c:pt>
                <c:pt idx="491">
                  <c:v>74065200</c:v>
                </c:pt>
                <c:pt idx="492">
                  <c:v>66533500</c:v>
                </c:pt>
                <c:pt idx="493">
                  <c:v>64563300</c:v>
                </c:pt>
                <c:pt idx="494">
                  <c:v>71662300</c:v>
                </c:pt>
                <c:pt idx="495">
                  <c:v>73772200</c:v>
                </c:pt>
                <c:pt idx="496">
                  <c:v>67055200</c:v>
                </c:pt>
                <c:pt idx="497">
                  <c:v>59261700</c:v>
                </c:pt>
                <c:pt idx="498">
                  <c:v>63502200</c:v>
                </c:pt>
                <c:pt idx="499">
                  <c:v>72220900</c:v>
                </c:pt>
              </c:numCache>
            </c:numRef>
          </c:yVal>
          <c:smooth val="0"/>
        </c:ser>
        <c:ser>
          <c:idx val="2"/>
          <c:order val="2"/>
          <c:tx>
            <c:strRef>
              <c:f>Data!$J$1</c:f>
              <c:strCache>
                <c:ptCount val="1"/>
                <c:pt idx="0">
                  <c:v>Single Page</c:v>
                </c:pt>
              </c:strCache>
            </c:strRef>
          </c:tx>
          <c:spPr>
            <a:ln w="47625">
              <a:noFill/>
            </a:ln>
          </c:spPr>
          <c:marker>
            <c:symbol val="circle"/>
            <c:size val="6"/>
          </c:marker>
          <c:xVal>
            <c:numRef>
              <c:f>Data!$G$2:$G$501</c:f>
              <c:numCache>
                <c:formatCode>General</c:formatCode>
                <c:ptCount val="500"/>
                <c:pt idx="0">
                  <c:v>64</c:v>
                </c:pt>
                <c:pt idx="1">
                  <c:v>128</c:v>
                </c:pt>
                <c:pt idx="2">
                  <c:v>192</c:v>
                </c:pt>
                <c:pt idx="3">
                  <c:v>256</c:v>
                </c:pt>
                <c:pt idx="4">
                  <c:v>320</c:v>
                </c:pt>
                <c:pt idx="5">
                  <c:v>384</c:v>
                </c:pt>
                <c:pt idx="6">
                  <c:v>448</c:v>
                </c:pt>
                <c:pt idx="7">
                  <c:v>512</c:v>
                </c:pt>
                <c:pt idx="8">
                  <c:v>576</c:v>
                </c:pt>
                <c:pt idx="9">
                  <c:v>640</c:v>
                </c:pt>
                <c:pt idx="10">
                  <c:v>704</c:v>
                </c:pt>
                <c:pt idx="11">
                  <c:v>768</c:v>
                </c:pt>
                <c:pt idx="12">
                  <c:v>832</c:v>
                </c:pt>
                <c:pt idx="13">
                  <c:v>896</c:v>
                </c:pt>
                <c:pt idx="14">
                  <c:v>960</c:v>
                </c:pt>
                <c:pt idx="15">
                  <c:v>1024</c:v>
                </c:pt>
                <c:pt idx="16">
                  <c:v>1088</c:v>
                </c:pt>
                <c:pt idx="17">
                  <c:v>1152</c:v>
                </c:pt>
                <c:pt idx="18">
                  <c:v>1216</c:v>
                </c:pt>
                <c:pt idx="19">
                  <c:v>1280</c:v>
                </c:pt>
                <c:pt idx="20">
                  <c:v>1344</c:v>
                </c:pt>
                <c:pt idx="21">
                  <c:v>1408</c:v>
                </c:pt>
                <c:pt idx="22">
                  <c:v>1472</c:v>
                </c:pt>
                <c:pt idx="23">
                  <c:v>1536</c:v>
                </c:pt>
                <c:pt idx="24">
                  <c:v>1600</c:v>
                </c:pt>
                <c:pt idx="25">
                  <c:v>1664</c:v>
                </c:pt>
                <c:pt idx="26">
                  <c:v>1728</c:v>
                </c:pt>
                <c:pt idx="27">
                  <c:v>1792</c:v>
                </c:pt>
                <c:pt idx="28">
                  <c:v>1856</c:v>
                </c:pt>
                <c:pt idx="29">
                  <c:v>1920</c:v>
                </c:pt>
                <c:pt idx="30">
                  <c:v>1984</c:v>
                </c:pt>
                <c:pt idx="31">
                  <c:v>2048</c:v>
                </c:pt>
                <c:pt idx="32">
                  <c:v>2112</c:v>
                </c:pt>
                <c:pt idx="33">
                  <c:v>2176</c:v>
                </c:pt>
                <c:pt idx="34">
                  <c:v>2240</c:v>
                </c:pt>
                <c:pt idx="35">
                  <c:v>2304</c:v>
                </c:pt>
                <c:pt idx="36">
                  <c:v>2368</c:v>
                </c:pt>
                <c:pt idx="37">
                  <c:v>2432</c:v>
                </c:pt>
                <c:pt idx="38">
                  <c:v>2496</c:v>
                </c:pt>
                <c:pt idx="39">
                  <c:v>2560</c:v>
                </c:pt>
                <c:pt idx="40">
                  <c:v>2624</c:v>
                </c:pt>
                <c:pt idx="41">
                  <c:v>2688</c:v>
                </c:pt>
                <c:pt idx="42">
                  <c:v>2752</c:v>
                </c:pt>
                <c:pt idx="43">
                  <c:v>2816</c:v>
                </c:pt>
                <c:pt idx="44">
                  <c:v>2880</c:v>
                </c:pt>
                <c:pt idx="45">
                  <c:v>2944</c:v>
                </c:pt>
                <c:pt idx="46">
                  <c:v>3008</c:v>
                </c:pt>
                <c:pt idx="47">
                  <c:v>3072</c:v>
                </c:pt>
                <c:pt idx="48">
                  <c:v>3136</c:v>
                </c:pt>
                <c:pt idx="49">
                  <c:v>3200</c:v>
                </c:pt>
                <c:pt idx="50">
                  <c:v>3264</c:v>
                </c:pt>
                <c:pt idx="51">
                  <c:v>3328</c:v>
                </c:pt>
                <c:pt idx="52">
                  <c:v>3392</c:v>
                </c:pt>
                <c:pt idx="53">
                  <c:v>3456</c:v>
                </c:pt>
                <c:pt idx="54">
                  <c:v>3520</c:v>
                </c:pt>
                <c:pt idx="55">
                  <c:v>3584</c:v>
                </c:pt>
                <c:pt idx="56">
                  <c:v>3648</c:v>
                </c:pt>
                <c:pt idx="57">
                  <c:v>3712</c:v>
                </c:pt>
                <c:pt idx="58">
                  <c:v>3776</c:v>
                </c:pt>
                <c:pt idx="59">
                  <c:v>3840</c:v>
                </c:pt>
                <c:pt idx="60">
                  <c:v>3904</c:v>
                </c:pt>
                <c:pt idx="61">
                  <c:v>3968</c:v>
                </c:pt>
                <c:pt idx="62">
                  <c:v>4032</c:v>
                </c:pt>
                <c:pt idx="63">
                  <c:v>4096</c:v>
                </c:pt>
                <c:pt idx="64">
                  <c:v>4160</c:v>
                </c:pt>
                <c:pt idx="65">
                  <c:v>4224</c:v>
                </c:pt>
                <c:pt idx="66">
                  <c:v>4288</c:v>
                </c:pt>
                <c:pt idx="67">
                  <c:v>4352</c:v>
                </c:pt>
                <c:pt idx="68">
                  <c:v>4416</c:v>
                </c:pt>
                <c:pt idx="69">
                  <c:v>4480</c:v>
                </c:pt>
                <c:pt idx="70">
                  <c:v>4544</c:v>
                </c:pt>
                <c:pt idx="71">
                  <c:v>4608</c:v>
                </c:pt>
                <c:pt idx="72">
                  <c:v>4672</c:v>
                </c:pt>
                <c:pt idx="73">
                  <c:v>4736</c:v>
                </c:pt>
                <c:pt idx="74">
                  <c:v>4800</c:v>
                </c:pt>
                <c:pt idx="75">
                  <c:v>4864</c:v>
                </c:pt>
                <c:pt idx="76">
                  <c:v>4928</c:v>
                </c:pt>
                <c:pt idx="77">
                  <c:v>4992</c:v>
                </c:pt>
                <c:pt idx="78">
                  <c:v>5056</c:v>
                </c:pt>
                <c:pt idx="79">
                  <c:v>5120</c:v>
                </c:pt>
                <c:pt idx="80">
                  <c:v>5184</c:v>
                </c:pt>
                <c:pt idx="81">
                  <c:v>5248</c:v>
                </c:pt>
                <c:pt idx="82">
                  <c:v>5312</c:v>
                </c:pt>
                <c:pt idx="83">
                  <c:v>5376</c:v>
                </c:pt>
                <c:pt idx="84">
                  <c:v>5440</c:v>
                </c:pt>
                <c:pt idx="85">
                  <c:v>5504</c:v>
                </c:pt>
                <c:pt idx="86">
                  <c:v>5568</c:v>
                </c:pt>
                <c:pt idx="87">
                  <c:v>5632</c:v>
                </c:pt>
                <c:pt idx="88">
                  <c:v>5696</c:v>
                </c:pt>
                <c:pt idx="89">
                  <c:v>5760</c:v>
                </c:pt>
                <c:pt idx="90">
                  <c:v>5824</c:v>
                </c:pt>
                <c:pt idx="91">
                  <c:v>5888</c:v>
                </c:pt>
                <c:pt idx="92">
                  <c:v>5952</c:v>
                </c:pt>
                <c:pt idx="93">
                  <c:v>6016</c:v>
                </c:pt>
                <c:pt idx="94">
                  <c:v>6080</c:v>
                </c:pt>
                <c:pt idx="95">
                  <c:v>6144</c:v>
                </c:pt>
                <c:pt idx="96">
                  <c:v>6208</c:v>
                </c:pt>
                <c:pt idx="97">
                  <c:v>6272</c:v>
                </c:pt>
                <c:pt idx="98">
                  <c:v>6336</c:v>
                </c:pt>
                <c:pt idx="99">
                  <c:v>6400</c:v>
                </c:pt>
                <c:pt idx="100">
                  <c:v>6464</c:v>
                </c:pt>
                <c:pt idx="101">
                  <c:v>6528</c:v>
                </c:pt>
                <c:pt idx="102">
                  <c:v>6592</c:v>
                </c:pt>
                <c:pt idx="103">
                  <c:v>6656</c:v>
                </c:pt>
                <c:pt idx="104">
                  <c:v>6720</c:v>
                </c:pt>
                <c:pt idx="105">
                  <c:v>6784</c:v>
                </c:pt>
                <c:pt idx="106">
                  <c:v>6848</c:v>
                </c:pt>
                <c:pt idx="107">
                  <c:v>6912</c:v>
                </c:pt>
                <c:pt idx="108">
                  <c:v>6976</c:v>
                </c:pt>
                <c:pt idx="109">
                  <c:v>7040</c:v>
                </c:pt>
                <c:pt idx="110">
                  <c:v>7104</c:v>
                </c:pt>
                <c:pt idx="111">
                  <c:v>7168</c:v>
                </c:pt>
                <c:pt idx="112">
                  <c:v>7232</c:v>
                </c:pt>
                <c:pt idx="113">
                  <c:v>7296</c:v>
                </c:pt>
                <c:pt idx="114">
                  <c:v>7360</c:v>
                </c:pt>
                <c:pt idx="115">
                  <c:v>7424</c:v>
                </c:pt>
                <c:pt idx="116">
                  <c:v>7488</c:v>
                </c:pt>
                <c:pt idx="117">
                  <c:v>7552</c:v>
                </c:pt>
                <c:pt idx="118">
                  <c:v>7616</c:v>
                </c:pt>
                <c:pt idx="119">
                  <c:v>7680</c:v>
                </c:pt>
                <c:pt idx="120">
                  <c:v>7744</c:v>
                </c:pt>
                <c:pt idx="121">
                  <c:v>7808</c:v>
                </c:pt>
                <c:pt idx="122">
                  <c:v>7872</c:v>
                </c:pt>
                <c:pt idx="123">
                  <c:v>7936</c:v>
                </c:pt>
                <c:pt idx="124">
                  <c:v>8000</c:v>
                </c:pt>
                <c:pt idx="125">
                  <c:v>8064</c:v>
                </c:pt>
                <c:pt idx="126">
                  <c:v>8128</c:v>
                </c:pt>
                <c:pt idx="127">
                  <c:v>8192</c:v>
                </c:pt>
                <c:pt idx="128">
                  <c:v>8256</c:v>
                </c:pt>
                <c:pt idx="129">
                  <c:v>8320</c:v>
                </c:pt>
                <c:pt idx="130">
                  <c:v>8384</c:v>
                </c:pt>
                <c:pt idx="131">
                  <c:v>8448</c:v>
                </c:pt>
                <c:pt idx="132">
                  <c:v>8512</c:v>
                </c:pt>
                <c:pt idx="133">
                  <c:v>8576</c:v>
                </c:pt>
                <c:pt idx="134">
                  <c:v>8640</c:v>
                </c:pt>
                <c:pt idx="135">
                  <c:v>8704</c:v>
                </c:pt>
                <c:pt idx="136">
                  <c:v>8768</c:v>
                </c:pt>
                <c:pt idx="137">
                  <c:v>8832</c:v>
                </c:pt>
                <c:pt idx="138">
                  <c:v>8896</c:v>
                </c:pt>
                <c:pt idx="139">
                  <c:v>8960</c:v>
                </c:pt>
                <c:pt idx="140">
                  <c:v>9024</c:v>
                </c:pt>
                <c:pt idx="141">
                  <c:v>9088</c:v>
                </c:pt>
                <c:pt idx="142">
                  <c:v>9152</c:v>
                </c:pt>
                <c:pt idx="143">
                  <c:v>9216</c:v>
                </c:pt>
                <c:pt idx="144">
                  <c:v>9280</c:v>
                </c:pt>
                <c:pt idx="145">
                  <c:v>9344</c:v>
                </c:pt>
                <c:pt idx="146">
                  <c:v>9408</c:v>
                </c:pt>
                <c:pt idx="147">
                  <c:v>9472</c:v>
                </c:pt>
                <c:pt idx="148">
                  <c:v>9536</c:v>
                </c:pt>
                <c:pt idx="149">
                  <c:v>9600</c:v>
                </c:pt>
                <c:pt idx="150">
                  <c:v>9664</c:v>
                </c:pt>
                <c:pt idx="151">
                  <c:v>9728</c:v>
                </c:pt>
                <c:pt idx="152">
                  <c:v>9792</c:v>
                </c:pt>
                <c:pt idx="153">
                  <c:v>9856</c:v>
                </c:pt>
                <c:pt idx="154">
                  <c:v>9920</c:v>
                </c:pt>
                <c:pt idx="155">
                  <c:v>9984</c:v>
                </c:pt>
                <c:pt idx="156">
                  <c:v>10048</c:v>
                </c:pt>
                <c:pt idx="157">
                  <c:v>10112</c:v>
                </c:pt>
                <c:pt idx="158">
                  <c:v>10176</c:v>
                </c:pt>
                <c:pt idx="159">
                  <c:v>10240</c:v>
                </c:pt>
                <c:pt idx="160">
                  <c:v>10304</c:v>
                </c:pt>
                <c:pt idx="161">
                  <c:v>10368</c:v>
                </c:pt>
                <c:pt idx="162">
                  <c:v>10432</c:v>
                </c:pt>
                <c:pt idx="163">
                  <c:v>10496</c:v>
                </c:pt>
                <c:pt idx="164">
                  <c:v>10560</c:v>
                </c:pt>
                <c:pt idx="165">
                  <c:v>10624</c:v>
                </c:pt>
                <c:pt idx="166">
                  <c:v>10688</c:v>
                </c:pt>
                <c:pt idx="167">
                  <c:v>10752</c:v>
                </c:pt>
                <c:pt idx="168">
                  <c:v>10816</c:v>
                </c:pt>
                <c:pt idx="169">
                  <c:v>10880</c:v>
                </c:pt>
                <c:pt idx="170">
                  <c:v>10944</c:v>
                </c:pt>
                <c:pt idx="171">
                  <c:v>11008</c:v>
                </c:pt>
                <c:pt idx="172">
                  <c:v>11072</c:v>
                </c:pt>
                <c:pt idx="173">
                  <c:v>11136</c:v>
                </c:pt>
                <c:pt idx="174">
                  <c:v>11200</c:v>
                </c:pt>
                <c:pt idx="175">
                  <c:v>11264</c:v>
                </c:pt>
                <c:pt idx="176">
                  <c:v>11328</c:v>
                </c:pt>
                <c:pt idx="177">
                  <c:v>11392</c:v>
                </c:pt>
                <c:pt idx="178">
                  <c:v>11456</c:v>
                </c:pt>
                <c:pt idx="179">
                  <c:v>11520</c:v>
                </c:pt>
                <c:pt idx="180">
                  <c:v>11584</c:v>
                </c:pt>
                <c:pt idx="181">
                  <c:v>11648</c:v>
                </c:pt>
                <c:pt idx="182">
                  <c:v>11712</c:v>
                </c:pt>
                <c:pt idx="183">
                  <c:v>11776</c:v>
                </c:pt>
                <c:pt idx="184">
                  <c:v>11840</c:v>
                </c:pt>
                <c:pt idx="185">
                  <c:v>11904</c:v>
                </c:pt>
                <c:pt idx="186">
                  <c:v>11968</c:v>
                </c:pt>
                <c:pt idx="187">
                  <c:v>12032</c:v>
                </c:pt>
                <c:pt idx="188">
                  <c:v>12096</c:v>
                </c:pt>
                <c:pt idx="189">
                  <c:v>12160</c:v>
                </c:pt>
                <c:pt idx="190">
                  <c:v>12224</c:v>
                </c:pt>
                <c:pt idx="191">
                  <c:v>12288</c:v>
                </c:pt>
                <c:pt idx="192">
                  <c:v>12352</c:v>
                </c:pt>
                <c:pt idx="193">
                  <c:v>12416</c:v>
                </c:pt>
                <c:pt idx="194">
                  <c:v>12480</c:v>
                </c:pt>
                <c:pt idx="195">
                  <c:v>12544</c:v>
                </c:pt>
                <c:pt idx="196">
                  <c:v>12608</c:v>
                </c:pt>
                <c:pt idx="197">
                  <c:v>12672</c:v>
                </c:pt>
                <c:pt idx="198">
                  <c:v>12736</c:v>
                </c:pt>
                <c:pt idx="199">
                  <c:v>12800</c:v>
                </c:pt>
                <c:pt idx="200">
                  <c:v>12864</c:v>
                </c:pt>
                <c:pt idx="201">
                  <c:v>12928</c:v>
                </c:pt>
                <c:pt idx="202">
                  <c:v>12992</c:v>
                </c:pt>
                <c:pt idx="203">
                  <c:v>13056</c:v>
                </c:pt>
                <c:pt idx="204">
                  <c:v>13120</c:v>
                </c:pt>
                <c:pt idx="205">
                  <c:v>13184</c:v>
                </c:pt>
                <c:pt idx="206">
                  <c:v>13248</c:v>
                </c:pt>
                <c:pt idx="207">
                  <c:v>13312</c:v>
                </c:pt>
                <c:pt idx="208">
                  <c:v>13376</c:v>
                </c:pt>
                <c:pt idx="209">
                  <c:v>13440</c:v>
                </c:pt>
                <c:pt idx="210">
                  <c:v>13504</c:v>
                </c:pt>
                <c:pt idx="211">
                  <c:v>13568</c:v>
                </c:pt>
                <c:pt idx="212">
                  <c:v>13632</c:v>
                </c:pt>
                <c:pt idx="213">
                  <c:v>13696</c:v>
                </c:pt>
                <c:pt idx="214">
                  <c:v>13760</c:v>
                </c:pt>
                <c:pt idx="215">
                  <c:v>13824</c:v>
                </c:pt>
                <c:pt idx="216">
                  <c:v>13888</c:v>
                </c:pt>
                <c:pt idx="217">
                  <c:v>13952</c:v>
                </c:pt>
                <c:pt idx="218">
                  <c:v>14016</c:v>
                </c:pt>
                <c:pt idx="219">
                  <c:v>14080</c:v>
                </c:pt>
                <c:pt idx="220">
                  <c:v>14144</c:v>
                </c:pt>
                <c:pt idx="221">
                  <c:v>14208</c:v>
                </c:pt>
                <c:pt idx="222">
                  <c:v>14272</c:v>
                </c:pt>
                <c:pt idx="223">
                  <c:v>14336</c:v>
                </c:pt>
                <c:pt idx="224">
                  <c:v>14400</c:v>
                </c:pt>
                <c:pt idx="225">
                  <c:v>14464</c:v>
                </c:pt>
                <c:pt idx="226">
                  <c:v>14528</c:v>
                </c:pt>
                <c:pt idx="227">
                  <c:v>14592</c:v>
                </c:pt>
                <c:pt idx="228">
                  <c:v>14656</c:v>
                </c:pt>
                <c:pt idx="229">
                  <c:v>14720</c:v>
                </c:pt>
                <c:pt idx="230">
                  <c:v>14784</c:v>
                </c:pt>
                <c:pt idx="231">
                  <c:v>14848</c:v>
                </c:pt>
                <c:pt idx="232">
                  <c:v>14912</c:v>
                </c:pt>
                <c:pt idx="233">
                  <c:v>14976</c:v>
                </c:pt>
                <c:pt idx="234">
                  <c:v>15040</c:v>
                </c:pt>
                <c:pt idx="235">
                  <c:v>15104</c:v>
                </c:pt>
                <c:pt idx="236">
                  <c:v>15168</c:v>
                </c:pt>
                <c:pt idx="237">
                  <c:v>15232</c:v>
                </c:pt>
                <c:pt idx="238">
                  <c:v>15296</c:v>
                </c:pt>
                <c:pt idx="239">
                  <c:v>15360</c:v>
                </c:pt>
                <c:pt idx="240">
                  <c:v>15424</c:v>
                </c:pt>
                <c:pt idx="241">
                  <c:v>15488</c:v>
                </c:pt>
                <c:pt idx="242">
                  <c:v>15552</c:v>
                </c:pt>
                <c:pt idx="243">
                  <c:v>15616</c:v>
                </c:pt>
                <c:pt idx="244">
                  <c:v>15680</c:v>
                </c:pt>
                <c:pt idx="245">
                  <c:v>15744</c:v>
                </c:pt>
                <c:pt idx="246">
                  <c:v>15808</c:v>
                </c:pt>
                <c:pt idx="247">
                  <c:v>15872</c:v>
                </c:pt>
                <c:pt idx="248">
                  <c:v>15936</c:v>
                </c:pt>
                <c:pt idx="249">
                  <c:v>16000</c:v>
                </c:pt>
                <c:pt idx="250">
                  <c:v>16064</c:v>
                </c:pt>
                <c:pt idx="251">
                  <c:v>16128</c:v>
                </c:pt>
                <c:pt idx="252">
                  <c:v>16192</c:v>
                </c:pt>
                <c:pt idx="253">
                  <c:v>16256</c:v>
                </c:pt>
                <c:pt idx="254">
                  <c:v>16320</c:v>
                </c:pt>
                <c:pt idx="255">
                  <c:v>16384</c:v>
                </c:pt>
                <c:pt idx="256">
                  <c:v>16448</c:v>
                </c:pt>
                <c:pt idx="257">
                  <c:v>16512</c:v>
                </c:pt>
                <c:pt idx="258">
                  <c:v>16576</c:v>
                </c:pt>
                <c:pt idx="259">
                  <c:v>16640</c:v>
                </c:pt>
                <c:pt idx="260">
                  <c:v>16704</c:v>
                </c:pt>
                <c:pt idx="261">
                  <c:v>16768</c:v>
                </c:pt>
                <c:pt idx="262">
                  <c:v>16832</c:v>
                </c:pt>
                <c:pt idx="263">
                  <c:v>16896</c:v>
                </c:pt>
                <c:pt idx="264">
                  <c:v>16960</c:v>
                </c:pt>
                <c:pt idx="265">
                  <c:v>17024</c:v>
                </c:pt>
                <c:pt idx="266">
                  <c:v>17088</c:v>
                </c:pt>
                <c:pt idx="267">
                  <c:v>17152</c:v>
                </c:pt>
                <c:pt idx="268">
                  <c:v>17216</c:v>
                </c:pt>
                <c:pt idx="269">
                  <c:v>17280</c:v>
                </c:pt>
                <c:pt idx="270">
                  <c:v>17344</c:v>
                </c:pt>
                <c:pt idx="271">
                  <c:v>17408</c:v>
                </c:pt>
                <c:pt idx="272">
                  <c:v>17472</c:v>
                </c:pt>
                <c:pt idx="273">
                  <c:v>17536</c:v>
                </c:pt>
                <c:pt idx="274">
                  <c:v>17600</c:v>
                </c:pt>
                <c:pt idx="275">
                  <c:v>17664</c:v>
                </c:pt>
                <c:pt idx="276">
                  <c:v>17728</c:v>
                </c:pt>
                <c:pt idx="277">
                  <c:v>17792</c:v>
                </c:pt>
                <c:pt idx="278">
                  <c:v>17856</c:v>
                </c:pt>
                <c:pt idx="279">
                  <c:v>17920</c:v>
                </c:pt>
                <c:pt idx="280">
                  <c:v>17984</c:v>
                </c:pt>
                <c:pt idx="281">
                  <c:v>18048</c:v>
                </c:pt>
                <c:pt idx="282">
                  <c:v>18112</c:v>
                </c:pt>
                <c:pt idx="283">
                  <c:v>18176</c:v>
                </c:pt>
                <c:pt idx="284">
                  <c:v>18240</c:v>
                </c:pt>
                <c:pt idx="285">
                  <c:v>18304</c:v>
                </c:pt>
                <c:pt idx="286">
                  <c:v>18368</c:v>
                </c:pt>
                <c:pt idx="287">
                  <c:v>18432</c:v>
                </c:pt>
                <c:pt idx="288">
                  <c:v>18496</c:v>
                </c:pt>
                <c:pt idx="289">
                  <c:v>18560</c:v>
                </c:pt>
                <c:pt idx="290">
                  <c:v>18624</c:v>
                </c:pt>
                <c:pt idx="291">
                  <c:v>18688</c:v>
                </c:pt>
                <c:pt idx="292">
                  <c:v>18752</c:v>
                </c:pt>
                <c:pt idx="293">
                  <c:v>18816</c:v>
                </c:pt>
                <c:pt idx="294">
                  <c:v>18880</c:v>
                </c:pt>
                <c:pt idx="295">
                  <c:v>18944</c:v>
                </c:pt>
                <c:pt idx="296">
                  <c:v>19008</c:v>
                </c:pt>
                <c:pt idx="297">
                  <c:v>19072</c:v>
                </c:pt>
                <c:pt idx="298">
                  <c:v>19136</c:v>
                </c:pt>
                <c:pt idx="299">
                  <c:v>19200</c:v>
                </c:pt>
                <c:pt idx="300">
                  <c:v>19264</c:v>
                </c:pt>
                <c:pt idx="301">
                  <c:v>19328</c:v>
                </c:pt>
                <c:pt idx="302">
                  <c:v>19392</c:v>
                </c:pt>
                <c:pt idx="303">
                  <c:v>19456</c:v>
                </c:pt>
                <c:pt idx="304">
                  <c:v>19520</c:v>
                </c:pt>
                <c:pt idx="305">
                  <c:v>19584</c:v>
                </c:pt>
                <c:pt idx="306">
                  <c:v>19648</c:v>
                </c:pt>
                <c:pt idx="307">
                  <c:v>19712</c:v>
                </c:pt>
                <c:pt idx="308">
                  <c:v>19776</c:v>
                </c:pt>
                <c:pt idx="309">
                  <c:v>19840</c:v>
                </c:pt>
                <c:pt idx="310">
                  <c:v>19904</c:v>
                </c:pt>
                <c:pt idx="311">
                  <c:v>19968</c:v>
                </c:pt>
                <c:pt idx="312">
                  <c:v>20032</c:v>
                </c:pt>
                <c:pt idx="313">
                  <c:v>20096</c:v>
                </c:pt>
                <c:pt idx="314">
                  <c:v>20160</c:v>
                </c:pt>
                <c:pt idx="315">
                  <c:v>20224</c:v>
                </c:pt>
                <c:pt idx="316">
                  <c:v>20288</c:v>
                </c:pt>
                <c:pt idx="317">
                  <c:v>20352</c:v>
                </c:pt>
                <c:pt idx="318">
                  <c:v>20416</c:v>
                </c:pt>
                <c:pt idx="319">
                  <c:v>20480</c:v>
                </c:pt>
                <c:pt idx="320">
                  <c:v>20544</c:v>
                </c:pt>
                <c:pt idx="321">
                  <c:v>20608</c:v>
                </c:pt>
                <c:pt idx="322">
                  <c:v>20672</c:v>
                </c:pt>
                <c:pt idx="323">
                  <c:v>20736</c:v>
                </c:pt>
                <c:pt idx="324">
                  <c:v>20800</c:v>
                </c:pt>
                <c:pt idx="325">
                  <c:v>20864</c:v>
                </c:pt>
                <c:pt idx="326">
                  <c:v>20928</c:v>
                </c:pt>
                <c:pt idx="327">
                  <c:v>20992</c:v>
                </c:pt>
                <c:pt idx="328">
                  <c:v>21056</c:v>
                </c:pt>
                <c:pt idx="329">
                  <c:v>21120</c:v>
                </c:pt>
                <c:pt idx="330">
                  <c:v>21184</c:v>
                </c:pt>
                <c:pt idx="331">
                  <c:v>21248</c:v>
                </c:pt>
                <c:pt idx="332">
                  <c:v>21312</c:v>
                </c:pt>
                <c:pt idx="333">
                  <c:v>21376</c:v>
                </c:pt>
                <c:pt idx="334">
                  <c:v>21440</c:v>
                </c:pt>
                <c:pt idx="335">
                  <c:v>21504</c:v>
                </c:pt>
                <c:pt idx="336">
                  <c:v>21568</c:v>
                </c:pt>
                <c:pt idx="337">
                  <c:v>21632</c:v>
                </c:pt>
                <c:pt idx="338">
                  <c:v>21696</c:v>
                </c:pt>
                <c:pt idx="339">
                  <c:v>21760</c:v>
                </c:pt>
                <c:pt idx="340">
                  <c:v>21824</c:v>
                </c:pt>
                <c:pt idx="341">
                  <c:v>21888</c:v>
                </c:pt>
                <c:pt idx="342">
                  <c:v>21952</c:v>
                </c:pt>
                <c:pt idx="343">
                  <c:v>22016</c:v>
                </c:pt>
                <c:pt idx="344">
                  <c:v>22080</c:v>
                </c:pt>
                <c:pt idx="345">
                  <c:v>22144</c:v>
                </c:pt>
                <c:pt idx="346">
                  <c:v>22208</c:v>
                </c:pt>
                <c:pt idx="347">
                  <c:v>22272</c:v>
                </c:pt>
                <c:pt idx="348">
                  <c:v>22336</c:v>
                </c:pt>
                <c:pt idx="349">
                  <c:v>22400</c:v>
                </c:pt>
                <c:pt idx="350">
                  <c:v>22464</c:v>
                </c:pt>
                <c:pt idx="351">
                  <c:v>22528</c:v>
                </c:pt>
                <c:pt idx="352">
                  <c:v>22592</c:v>
                </c:pt>
                <c:pt idx="353">
                  <c:v>22656</c:v>
                </c:pt>
                <c:pt idx="354">
                  <c:v>22720</c:v>
                </c:pt>
                <c:pt idx="355">
                  <c:v>22784</c:v>
                </c:pt>
                <c:pt idx="356">
                  <c:v>22848</c:v>
                </c:pt>
                <c:pt idx="357">
                  <c:v>22912</c:v>
                </c:pt>
                <c:pt idx="358">
                  <c:v>22976</c:v>
                </c:pt>
                <c:pt idx="359">
                  <c:v>23040</c:v>
                </c:pt>
                <c:pt idx="360">
                  <c:v>23104</c:v>
                </c:pt>
                <c:pt idx="361">
                  <c:v>23168</c:v>
                </c:pt>
                <c:pt idx="362">
                  <c:v>23232</c:v>
                </c:pt>
                <c:pt idx="363">
                  <c:v>23296</c:v>
                </c:pt>
                <c:pt idx="364">
                  <c:v>23360</c:v>
                </c:pt>
                <c:pt idx="365">
                  <c:v>23424</c:v>
                </c:pt>
                <c:pt idx="366">
                  <c:v>23488</c:v>
                </c:pt>
                <c:pt idx="367">
                  <c:v>23552</c:v>
                </c:pt>
                <c:pt idx="368">
                  <c:v>23616</c:v>
                </c:pt>
                <c:pt idx="369">
                  <c:v>23680</c:v>
                </c:pt>
                <c:pt idx="370">
                  <c:v>23744</c:v>
                </c:pt>
                <c:pt idx="371">
                  <c:v>23808</c:v>
                </c:pt>
                <c:pt idx="372">
                  <c:v>23872</c:v>
                </c:pt>
                <c:pt idx="373">
                  <c:v>23936</c:v>
                </c:pt>
                <c:pt idx="374">
                  <c:v>24000</c:v>
                </c:pt>
                <c:pt idx="375">
                  <c:v>24064</c:v>
                </c:pt>
                <c:pt idx="376">
                  <c:v>24128</c:v>
                </c:pt>
                <c:pt idx="377">
                  <c:v>24192</c:v>
                </c:pt>
                <c:pt idx="378">
                  <c:v>24256</c:v>
                </c:pt>
                <c:pt idx="379">
                  <c:v>24320</c:v>
                </c:pt>
                <c:pt idx="380">
                  <c:v>24384</c:v>
                </c:pt>
                <c:pt idx="381">
                  <c:v>24448</c:v>
                </c:pt>
                <c:pt idx="382">
                  <c:v>24512</c:v>
                </c:pt>
                <c:pt idx="383">
                  <c:v>24576</c:v>
                </c:pt>
                <c:pt idx="384">
                  <c:v>24640</c:v>
                </c:pt>
                <c:pt idx="385">
                  <c:v>24704</c:v>
                </c:pt>
                <c:pt idx="386">
                  <c:v>24768</c:v>
                </c:pt>
                <c:pt idx="387">
                  <c:v>24832</c:v>
                </c:pt>
                <c:pt idx="388">
                  <c:v>24896</c:v>
                </c:pt>
                <c:pt idx="389">
                  <c:v>24960</c:v>
                </c:pt>
                <c:pt idx="390">
                  <c:v>25024</c:v>
                </c:pt>
                <c:pt idx="391">
                  <c:v>25088</c:v>
                </c:pt>
                <c:pt idx="392">
                  <c:v>25152</c:v>
                </c:pt>
                <c:pt idx="393">
                  <c:v>25216</c:v>
                </c:pt>
                <c:pt idx="394">
                  <c:v>25280</c:v>
                </c:pt>
                <c:pt idx="395">
                  <c:v>25344</c:v>
                </c:pt>
                <c:pt idx="396">
                  <c:v>25408</c:v>
                </c:pt>
                <c:pt idx="397">
                  <c:v>25472</c:v>
                </c:pt>
                <c:pt idx="398">
                  <c:v>25536</c:v>
                </c:pt>
                <c:pt idx="399">
                  <c:v>25600</c:v>
                </c:pt>
                <c:pt idx="400">
                  <c:v>25664</c:v>
                </c:pt>
                <c:pt idx="401">
                  <c:v>25728</c:v>
                </c:pt>
                <c:pt idx="402">
                  <c:v>25792</c:v>
                </c:pt>
                <c:pt idx="403">
                  <c:v>25856</c:v>
                </c:pt>
                <c:pt idx="404">
                  <c:v>25920</c:v>
                </c:pt>
                <c:pt idx="405">
                  <c:v>25984</c:v>
                </c:pt>
                <c:pt idx="406">
                  <c:v>26048</c:v>
                </c:pt>
                <c:pt idx="407">
                  <c:v>26112</c:v>
                </c:pt>
                <c:pt idx="408">
                  <c:v>26176</c:v>
                </c:pt>
                <c:pt idx="409">
                  <c:v>26240</c:v>
                </c:pt>
                <c:pt idx="410">
                  <c:v>26304</c:v>
                </c:pt>
                <c:pt idx="411">
                  <c:v>26368</c:v>
                </c:pt>
                <c:pt idx="412">
                  <c:v>26432</c:v>
                </c:pt>
                <c:pt idx="413">
                  <c:v>26496</c:v>
                </c:pt>
                <c:pt idx="414">
                  <c:v>26560</c:v>
                </c:pt>
                <c:pt idx="415">
                  <c:v>26624</c:v>
                </c:pt>
                <c:pt idx="416">
                  <c:v>26688</c:v>
                </c:pt>
                <c:pt idx="417">
                  <c:v>26752</c:v>
                </c:pt>
                <c:pt idx="418">
                  <c:v>26816</c:v>
                </c:pt>
                <c:pt idx="419">
                  <c:v>26880</c:v>
                </c:pt>
                <c:pt idx="420">
                  <c:v>26944</c:v>
                </c:pt>
                <c:pt idx="421">
                  <c:v>27008</c:v>
                </c:pt>
                <c:pt idx="422">
                  <c:v>27072</c:v>
                </c:pt>
                <c:pt idx="423">
                  <c:v>27136</c:v>
                </c:pt>
                <c:pt idx="424">
                  <c:v>27200</c:v>
                </c:pt>
                <c:pt idx="425">
                  <c:v>27264</c:v>
                </c:pt>
                <c:pt idx="426">
                  <c:v>27328</c:v>
                </c:pt>
                <c:pt idx="427">
                  <c:v>27392</c:v>
                </c:pt>
                <c:pt idx="428">
                  <c:v>27456</c:v>
                </c:pt>
                <c:pt idx="429">
                  <c:v>27520</c:v>
                </c:pt>
                <c:pt idx="430">
                  <c:v>27584</c:v>
                </c:pt>
                <c:pt idx="431">
                  <c:v>27648</c:v>
                </c:pt>
                <c:pt idx="432">
                  <c:v>27712</c:v>
                </c:pt>
                <c:pt idx="433">
                  <c:v>27776</c:v>
                </c:pt>
                <c:pt idx="434">
                  <c:v>27840</c:v>
                </c:pt>
                <c:pt idx="435">
                  <c:v>27904</c:v>
                </c:pt>
                <c:pt idx="436">
                  <c:v>27968</c:v>
                </c:pt>
                <c:pt idx="437">
                  <c:v>28032</c:v>
                </c:pt>
                <c:pt idx="438">
                  <c:v>28096</c:v>
                </c:pt>
                <c:pt idx="439">
                  <c:v>28160</c:v>
                </c:pt>
                <c:pt idx="440">
                  <c:v>28224</c:v>
                </c:pt>
                <c:pt idx="441">
                  <c:v>28288</c:v>
                </c:pt>
                <c:pt idx="442">
                  <c:v>28352</c:v>
                </c:pt>
                <c:pt idx="443">
                  <c:v>28416</c:v>
                </c:pt>
                <c:pt idx="444">
                  <c:v>28480</c:v>
                </c:pt>
                <c:pt idx="445">
                  <c:v>28544</c:v>
                </c:pt>
                <c:pt idx="446">
                  <c:v>28608</c:v>
                </c:pt>
                <c:pt idx="447">
                  <c:v>28672</c:v>
                </c:pt>
                <c:pt idx="448">
                  <c:v>28736</c:v>
                </c:pt>
                <c:pt idx="449">
                  <c:v>28800</c:v>
                </c:pt>
                <c:pt idx="450">
                  <c:v>28864</c:v>
                </c:pt>
                <c:pt idx="451">
                  <c:v>28928</c:v>
                </c:pt>
                <c:pt idx="452">
                  <c:v>28992</c:v>
                </c:pt>
                <c:pt idx="453">
                  <c:v>29056</c:v>
                </c:pt>
                <c:pt idx="454">
                  <c:v>29120</c:v>
                </c:pt>
                <c:pt idx="455">
                  <c:v>29184</c:v>
                </c:pt>
                <c:pt idx="456">
                  <c:v>29248</c:v>
                </c:pt>
                <c:pt idx="457">
                  <c:v>29312</c:v>
                </c:pt>
                <c:pt idx="458">
                  <c:v>29376</c:v>
                </c:pt>
                <c:pt idx="459">
                  <c:v>29440</c:v>
                </c:pt>
                <c:pt idx="460">
                  <c:v>29504</c:v>
                </c:pt>
                <c:pt idx="461">
                  <c:v>29568</c:v>
                </c:pt>
                <c:pt idx="462">
                  <c:v>29632</c:v>
                </c:pt>
                <c:pt idx="463">
                  <c:v>29696</c:v>
                </c:pt>
                <c:pt idx="464">
                  <c:v>29760</c:v>
                </c:pt>
                <c:pt idx="465">
                  <c:v>29824</c:v>
                </c:pt>
                <c:pt idx="466">
                  <c:v>29888</c:v>
                </c:pt>
                <c:pt idx="467">
                  <c:v>29952</c:v>
                </c:pt>
                <c:pt idx="468">
                  <c:v>30016</c:v>
                </c:pt>
                <c:pt idx="469">
                  <c:v>30080</c:v>
                </c:pt>
                <c:pt idx="470">
                  <c:v>30144</c:v>
                </c:pt>
                <c:pt idx="471">
                  <c:v>30208</c:v>
                </c:pt>
                <c:pt idx="472">
                  <c:v>30272</c:v>
                </c:pt>
                <c:pt idx="473">
                  <c:v>30336</c:v>
                </c:pt>
                <c:pt idx="474">
                  <c:v>30400</c:v>
                </c:pt>
                <c:pt idx="475">
                  <c:v>30464</c:v>
                </c:pt>
                <c:pt idx="476">
                  <c:v>30528</c:v>
                </c:pt>
                <c:pt idx="477">
                  <c:v>30592</c:v>
                </c:pt>
                <c:pt idx="478">
                  <c:v>30656</c:v>
                </c:pt>
                <c:pt idx="479">
                  <c:v>30720</c:v>
                </c:pt>
                <c:pt idx="480">
                  <c:v>30784</c:v>
                </c:pt>
                <c:pt idx="481">
                  <c:v>30848</c:v>
                </c:pt>
                <c:pt idx="482">
                  <c:v>30912</c:v>
                </c:pt>
                <c:pt idx="483">
                  <c:v>30976</c:v>
                </c:pt>
                <c:pt idx="484">
                  <c:v>31040</c:v>
                </c:pt>
                <c:pt idx="485">
                  <c:v>31104</c:v>
                </c:pt>
                <c:pt idx="486">
                  <c:v>31168</c:v>
                </c:pt>
                <c:pt idx="487">
                  <c:v>31232</c:v>
                </c:pt>
                <c:pt idx="488">
                  <c:v>31296</c:v>
                </c:pt>
                <c:pt idx="489">
                  <c:v>31360</c:v>
                </c:pt>
                <c:pt idx="490">
                  <c:v>31424</c:v>
                </c:pt>
                <c:pt idx="491">
                  <c:v>31488</c:v>
                </c:pt>
                <c:pt idx="492">
                  <c:v>31552</c:v>
                </c:pt>
                <c:pt idx="493">
                  <c:v>31616</c:v>
                </c:pt>
                <c:pt idx="494">
                  <c:v>31680</c:v>
                </c:pt>
                <c:pt idx="495">
                  <c:v>31744</c:v>
                </c:pt>
                <c:pt idx="496">
                  <c:v>31808</c:v>
                </c:pt>
                <c:pt idx="497">
                  <c:v>31872</c:v>
                </c:pt>
                <c:pt idx="498">
                  <c:v>31936</c:v>
                </c:pt>
                <c:pt idx="499">
                  <c:v>32000</c:v>
                </c:pt>
              </c:numCache>
            </c:numRef>
          </c:xVal>
          <c:yVal>
            <c:numRef>
              <c:f>Data!$J$2:$J$501</c:f>
              <c:numCache>
                <c:formatCode>#,##0</c:formatCode>
                <c:ptCount val="500"/>
                <c:pt idx="0">
                  <c:v>1000000000</c:v>
                </c:pt>
                <c:pt idx="1">
                  <c:v>909091000</c:v>
                </c:pt>
                <c:pt idx="2">
                  <c:v>937500000</c:v>
                </c:pt>
                <c:pt idx="3">
                  <c:v>800000000</c:v>
                </c:pt>
                <c:pt idx="4">
                  <c:v>961538000</c:v>
                </c:pt>
                <c:pt idx="5">
                  <c:v>1034480000</c:v>
                </c:pt>
                <c:pt idx="6">
                  <c:v>1000000000</c:v>
                </c:pt>
                <c:pt idx="7">
                  <c:v>1000000000</c:v>
                </c:pt>
                <c:pt idx="8">
                  <c:v>1022730000</c:v>
                </c:pt>
                <c:pt idx="9">
                  <c:v>925926000</c:v>
                </c:pt>
                <c:pt idx="10">
                  <c:v>1000000000</c:v>
                </c:pt>
                <c:pt idx="11">
                  <c:v>952381000</c:v>
                </c:pt>
                <c:pt idx="12">
                  <c:v>955882000</c:v>
                </c:pt>
                <c:pt idx="13">
                  <c:v>1014490000</c:v>
                </c:pt>
                <c:pt idx="14">
                  <c:v>961538000</c:v>
                </c:pt>
                <c:pt idx="15">
                  <c:v>952381000</c:v>
                </c:pt>
                <c:pt idx="16">
                  <c:v>1000000000</c:v>
                </c:pt>
                <c:pt idx="17">
                  <c:v>1000000000</c:v>
                </c:pt>
                <c:pt idx="18">
                  <c:v>969388000</c:v>
                </c:pt>
                <c:pt idx="19">
                  <c:v>961538000</c:v>
                </c:pt>
                <c:pt idx="20">
                  <c:v>954545000</c:v>
                </c:pt>
                <c:pt idx="21">
                  <c:v>973451000</c:v>
                </c:pt>
                <c:pt idx="22">
                  <c:v>974576000</c:v>
                </c:pt>
                <c:pt idx="23">
                  <c:v>930233000</c:v>
                </c:pt>
                <c:pt idx="24">
                  <c:v>976563000</c:v>
                </c:pt>
                <c:pt idx="25">
                  <c:v>984848000</c:v>
                </c:pt>
                <c:pt idx="26">
                  <c:v>957447000</c:v>
                </c:pt>
                <c:pt idx="27">
                  <c:v>985915000</c:v>
                </c:pt>
                <c:pt idx="28">
                  <c:v>986395000</c:v>
                </c:pt>
                <c:pt idx="29">
                  <c:v>980392000</c:v>
                </c:pt>
                <c:pt idx="30">
                  <c:v>945122000</c:v>
                </c:pt>
                <c:pt idx="31">
                  <c:v>941176000</c:v>
                </c:pt>
                <c:pt idx="32">
                  <c:v>948276000</c:v>
                </c:pt>
                <c:pt idx="33">
                  <c:v>955056000</c:v>
                </c:pt>
                <c:pt idx="34">
                  <c:v>945946000</c:v>
                </c:pt>
                <c:pt idx="35">
                  <c:v>962567000</c:v>
                </c:pt>
                <c:pt idx="36">
                  <c:v>953608000</c:v>
                </c:pt>
                <c:pt idx="37">
                  <c:v>969388000</c:v>
                </c:pt>
                <c:pt idx="38">
                  <c:v>942029000</c:v>
                </c:pt>
                <c:pt idx="39">
                  <c:v>966184000</c:v>
                </c:pt>
                <c:pt idx="40">
                  <c:v>976190000</c:v>
                </c:pt>
                <c:pt idx="41">
                  <c:v>945946000</c:v>
                </c:pt>
                <c:pt idx="42">
                  <c:v>955556000</c:v>
                </c:pt>
                <c:pt idx="43">
                  <c:v>964912000</c:v>
                </c:pt>
                <c:pt idx="44">
                  <c:v>965665000</c:v>
                </c:pt>
                <c:pt idx="45">
                  <c:v>942623000</c:v>
                </c:pt>
                <c:pt idx="46">
                  <c:v>921569000</c:v>
                </c:pt>
                <c:pt idx="47">
                  <c:v>963855000</c:v>
                </c:pt>
                <c:pt idx="48">
                  <c:v>980000000</c:v>
                </c:pt>
                <c:pt idx="49">
                  <c:v>961538000</c:v>
                </c:pt>
                <c:pt idx="50">
                  <c:v>965909000</c:v>
                </c:pt>
                <c:pt idx="51">
                  <c:v>955882000</c:v>
                </c:pt>
                <c:pt idx="52">
                  <c:v>953237000</c:v>
                </c:pt>
                <c:pt idx="53">
                  <c:v>957447000</c:v>
                </c:pt>
                <c:pt idx="54">
                  <c:v>961538000</c:v>
                </c:pt>
                <c:pt idx="55">
                  <c:v>962199000</c:v>
                </c:pt>
                <c:pt idx="56">
                  <c:v>953177000</c:v>
                </c:pt>
                <c:pt idx="57">
                  <c:v>969900000</c:v>
                </c:pt>
                <c:pt idx="58">
                  <c:v>919003000</c:v>
                </c:pt>
                <c:pt idx="59">
                  <c:v>977199000</c:v>
                </c:pt>
                <c:pt idx="60">
                  <c:v>962145000</c:v>
                </c:pt>
                <c:pt idx="61">
                  <c:v>939394000</c:v>
                </c:pt>
                <c:pt idx="62">
                  <c:v>972222000</c:v>
                </c:pt>
                <c:pt idx="63">
                  <c:v>943953000</c:v>
                </c:pt>
                <c:pt idx="64">
                  <c:v>560345000</c:v>
                </c:pt>
                <c:pt idx="65">
                  <c:v>967742000</c:v>
                </c:pt>
                <c:pt idx="66">
                  <c:v>959885000</c:v>
                </c:pt>
                <c:pt idx="67">
                  <c:v>845771000</c:v>
                </c:pt>
                <c:pt idx="68">
                  <c:v>910290000</c:v>
                </c:pt>
                <c:pt idx="69">
                  <c:v>985915000</c:v>
                </c:pt>
                <c:pt idx="70">
                  <c:v>980663000</c:v>
                </c:pt>
                <c:pt idx="71">
                  <c:v>425532000</c:v>
                </c:pt>
                <c:pt idx="72">
                  <c:v>963061000</c:v>
                </c:pt>
                <c:pt idx="73">
                  <c:v>963542000</c:v>
                </c:pt>
                <c:pt idx="74">
                  <c:v>997340000</c:v>
                </c:pt>
                <c:pt idx="75">
                  <c:v>1013330000</c:v>
                </c:pt>
                <c:pt idx="76">
                  <c:v>964912000</c:v>
                </c:pt>
                <c:pt idx="77">
                  <c:v>1002570000</c:v>
                </c:pt>
                <c:pt idx="78">
                  <c:v>1015420000</c:v>
                </c:pt>
                <c:pt idx="79">
                  <c:v>1000000000</c:v>
                </c:pt>
                <c:pt idx="80">
                  <c:v>1015040000</c:v>
                </c:pt>
                <c:pt idx="81">
                  <c:v>1012350000</c:v>
                </c:pt>
                <c:pt idx="82">
                  <c:v>1012200000</c:v>
                </c:pt>
                <c:pt idx="83">
                  <c:v>961098000</c:v>
                </c:pt>
                <c:pt idx="84">
                  <c:v>862069000</c:v>
                </c:pt>
                <c:pt idx="85">
                  <c:v>1011760000</c:v>
                </c:pt>
                <c:pt idx="86">
                  <c:v>1013990000</c:v>
                </c:pt>
                <c:pt idx="87">
                  <c:v>964912000</c:v>
                </c:pt>
                <c:pt idx="88">
                  <c:v>967391000</c:v>
                </c:pt>
                <c:pt idx="89">
                  <c:v>918367000</c:v>
                </c:pt>
                <c:pt idx="90">
                  <c:v>936214000</c:v>
                </c:pt>
                <c:pt idx="91">
                  <c:v>946502000</c:v>
                </c:pt>
                <c:pt idx="92">
                  <c:v>954825000</c:v>
                </c:pt>
                <c:pt idx="93">
                  <c:v>945674000</c:v>
                </c:pt>
                <c:pt idx="94">
                  <c:v>948104000</c:v>
                </c:pt>
                <c:pt idx="95">
                  <c:v>960000000</c:v>
                </c:pt>
                <c:pt idx="96">
                  <c:v>945419000</c:v>
                </c:pt>
                <c:pt idx="97">
                  <c:v>962672000</c:v>
                </c:pt>
                <c:pt idx="98">
                  <c:v>961165000</c:v>
                </c:pt>
                <c:pt idx="99">
                  <c:v>957854000</c:v>
                </c:pt>
                <c:pt idx="100">
                  <c:v>967433000</c:v>
                </c:pt>
                <c:pt idx="101">
                  <c:v>967742000</c:v>
                </c:pt>
                <c:pt idx="102">
                  <c:v>953704000</c:v>
                </c:pt>
                <c:pt idx="103">
                  <c:v>957643000</c:v>
                </c:pt>
                <c:pt idx="104">
                  <c:v>959781000</c:v>
                </c:pt>
                <c:pt idx="105">
                  <c:v>956679000</c:v>
                </c:pt>
                <c:pt idx="106">
                  <c:v>955357000</c:v>
                </c:pt>
                <c:pt idx="107">
                  <c:v>976492000</c:v>
                </c:pt>
                <c:pt idx="108">
                  <c:v>961199000</c:v>
                </c:pt>
                <c:pt idx="109">
                  <c:v>958188000</c:v>
                </c:pt>
                <c:pt idx="110">
                  <c:v>961872000</c:v>
                </c:pt>
                <c:pt idx="111">
                  <c:v>958904000</c:v>
                </c:pt>
                <c:pt idx="112">
                  <c:v>946399000</c:v>
                </c:pt>
                <c:pt idx="113">
                  <c:v>961214000</c:v>
                </c:pt>
                <c:pt idx="114">
                  <c:v>977891000</c:v>
                </c:pt>
                <c:pt idx="115">
                  <c:v>981387000</c:v>
                </c:pt>
                <c:pt idx="116">
                  <c:v>981544000</c:v>
                </c:pt>
                <c:pt idx="117">
                  <c:v>956240000</c:v>
                </c:pt>
                <c:pt idx="118">
                  <c:v>977011000</c:v>
                </c:pt>
                <c:pt idx="119">
                  <c:v>983607000</c:v>
                </c:pt>
                <c:pt idx="120">
                  <c:v>980551000</c:v>
                </c:pt>
                <c:pt idx="121">
                  <c:v>976000000</c:v>
                </c:pt>
                <c:pt idx="122">
                  <c:v>993538000</c:v>
                </c:pt>
                <c:pt idx="123">
                  <c:v>835580000</c:v>
                </c:pt>
                <c:pt idx="124">
                  <c:v>958589000</c:v>
                </c:pt>
                <c:pt idx="125">
                  <c:v>958904000</c:v>
                </c:pt>
                <c:pt idx="126">
                  <c:v>969466000</c:v>
                </c:pt>
                <c:pt idx="127">
                  <c:v>974125000</c:v>
                </c:pt>
                <c:pt idx="128">
                  <c:v>961252000</c:v>
                </c:pt>
                <c:pt idx="129">
                  <c:v>981873000</c:v>
                </c:pt>
                <c:pt idx="130">
                  <c:v>935714000</c:v>
                </c:pt>
                <c:pt idx="131">
                  <c:v>976331000</c:v>
                </c:pt>
                <c:pt idx="132">
                  <c:v>959596000</c:v>
                </c:pt>
                <c:pt idx="133">
                  <c:v>968208000</c:v>
                </c:pt>
                <c:pt idx="134">
                  <c:v>976845000</c:v>
                </c:pt>
                <c:pt idx="135">
                  <c:v>960452000</c:v>
                </c:pt>
                <c:pt idx="136">
                  <c:v>977175000</c:v>
                </c:pt>
                <c:pt idx="137">
                  <c:v>969101000</c:v>
                </c:pt>
                <c:pt idx="138">
                  <c:v>952055000</c:v>
                </c:pt>
                <c:pt idx="139">
                  <c:v>962861000</c:v>
                </c:pt>
                <c:pt idx="140">
                  <c:v>968407000</c:v>
                </c:pt>
                <c:pt idx="141">
                  <c:v>951743000</c:v>
                </c:pt>
                <c:pt idx="142">
                  <c:v>963612000</c:v>
                </c:pt>
                <c:pt idx="143">
                  <c:v>952381000</c:v>
                </c:pt>
                <c:pt idx="144">
                  <c:v>962815000</c:v>
                </c:pt>
                <c:pt idx="145">
                  <c:v>950521000</c:v>
                </c:pt>
                <c:pt idx="146">
                  <c:v>942308000</c:v>
                </c:pt>
                <c:pt idx="147">
                  <c:v>954839000</c:v>
                </c:pt>
                <c:pt idx="148">
                  <c:v>955128000</c:v>
                </c:pt>
                <c:pt idx="149">
                  <c:v>944584000</c:v>
                </c:pt>
                <c:pt idx="150">
                  <c:v>959339000</c:v>
                </c:pt>
                <c:pt idx="151">
                  <c:v>954774000</c:v>
                </c:pt>
                <c:pt idx="152">
                  <c:v>969582000</c:v>
                </c:pt>
                <c:pt idx="153">
                  <c:v>966123000</c:v>
                </c:pt>
                <c:pt idx="154">
                  <c:v>949755000</c:v>
                </c:pt>
                <c:pt idx="155">
                  <c:v>964153000</c:v>
                </c:pt>
                <c:pt idx="156">
                  <c:v>959658000</c:v>
                </c:pt>
                <c:pt idx="157">
                  <c:v>961071000</c:v>
                </c:pt>
                <c:pt idx="158">
                  <c:v>963636000</c:v>
                </c:pt>
                <c:pt idx="159">
                  <c:v>954654000</c:v>
                </c:pt>
                <c:pt idx="160">
                  <c:v>896437000</c:v>
                </c:pt>
                <c:pt idx="161">
                  <c:v>951821000</c:v>
                </c:pt>
                <c:pt idx="162">
                  <c:v>957697000</c:v>
                </c:pt>
                <c:pt idx="163">
                  <c:v>944700000</c:v>
                </c:pt>
                <c:pt idx="164">
                  <c:v>958188000</c:v>
                </c:pt>
                <c:pt idx="165">
                  <c:v>951835000</c:v>
                </c:pt>
                <c:pt idx="166">
                  <c:v>951025000</c:v>
                </c:pt>
                <c:pt idx="167">
                  <c:v>957811000</c:v>
                </c:pt>
                <c:pt idx="168">
                  <c:v>963512000</c:v>
                </c:pt>
                <c:pt idx="169">
                  <c:v>965909000</c:v>
                </c:pt>
                <c:pt idx="170">
                  <c:v>954241000</c:v>
                </c:pt>
                <c:pt idx="171">
                  <c:v>959821000</c:v>
                </c:pt>
                <c:pt idx="172">
                  <c:v>953693000</c:v>
                </c:pt>
                <c:pt idx="173">
                  <c:v>958150000</c:v>
                </c:pt>
                <c:pt idx="174">
                  <c:v>959430000</c:v>
                </c:pt>
                <c:pt idx="175">
                  <c:v>962801000</c:v>
                </c:pt>
                <c:pt idx="176">
                  <c:v>952637000</c:v>
                </c:pt>
                <c:pt idx="177">
                  <c:v>959052000</c:v>
                </c:pt>
                <c:pt idx="178">
                  <c:v>949099000</c:v>
                </c:pt>
                <c:pt idx="179">
                  <c:v>959488000</c:v>
                </c:pt>
                <c:pt idx="180">
                  <c:v>961743000</c:v>
                </c:pt>
                <c:pt idx="181">
                  <c:v>952880000</c:v>
                </c:pt>
                <c:pt idx="182">
                  <c:v>951143000</c:v>
                </c:pt>
                <c:pt idx="183">
                  <c:v>945529000</c:v>
                </c:pt>
                <c:pt idx="184">
                  <c:v>954592000</c:v>
                </c:pt>
                <c:pt idx="185">
                  <c:v>952869000</c:v>
                </c:pt>
                <c:pt idx="186">
                  <c:v>943491000</c:v>
                </c:pt>
                <c:pt idx="187">
                  <c:v>959184000</c:v>
                </c:pt>
                <c:pt idx="188">
                  <c:v>939364000</c:v>
                </c:pt>
                <c:pt idx="189">
                  <c:v>940594000</c:v>
                </c:pt>
                <c:pt idx="190">
                  <c:v>949304000</c:v>
                </c:pt>
                <c:pt idx="191">
                  <c:v>959041000</c:v>
                </c:pt>
                <c:pt idx="192">
                  <c:v>957341000</c:v>
                </c:pt>
                <c:pt idx="193">
                  <c:v>969031000</c:v>
                </c:pt>
                <c:pt idx="194">
                  <c:v>955882000</c:v>
                </c:pt>
                <c:pt idx="195">
                  <c:v>955166000</c:v>
                </c:pt>
                <c:pt idx="196">
                  <c:v>966634000</c:v>
                </c:pt>
                <c:pt idx="197">
                  <c:v>963973000</c:v>
                </c:pt>
                <c:pt idx="198">
                  <c:v>952153000</c:v>
                </c:pt>
                <c:pt idx="199">
                  <c:v>956023000</c:v>
                </c:pt>
                <c:pt idx="200">
                  <c:v>950804000</c:v>
                </c:pt>
                <c:pt idx="201">
                  <c:v>943925000</c:v>
                </c:pt>
                <c:pt idx="202">
                  <c:v>958451000</c:v>
                </c:pt>
                <c:pt idx="203">
                  <c:v>949721000</c:v>
                </c:pt>
                <c:pt idx="204">
                  <c:v>957944000</c:v>
                </c:pt>
                <c:pt idx="205">
                  <c:v>949309000</c:v>
                </c:pt>
                <c:pt idx="206">
                  <c:v>954797000</c:v>
                </c:pt>
                <c:pt idx="207">
                  <c:v>943739000</c:v>
                </c:pt>
                <c:pt idx="208">
                  <c:v>960478000</c:v>
                </c:pt>
                <c:pt idx="209">
                  <c:v>940018000</c:v>
                </c:pt>
                <c:pt idx="210">
                  <c:v>959091000</c:v>
                </c:pt>
                <c:pt idx="211">
                  <c:v>948122000</c:v>
                </c:pt>
                <c:pt idx="212">
                  <c:v>945826000</c:v>
                </c:pt>
                <c:pt idx="213">
                  <c:v>960503000</c:v>
                </c:pt>
                <c:pt idx="214">
                  <c:v>959821000</c:v>
                </c:pt>
                <c:pt idx="215">
                  <c:v>959147000</c:v>
                </c:pt>
                <c:pt idx="216">
                  <c:v>952590000</c:v>
                </c:pt>
                <c:pt idx="217">
                  <c:v>962898000</c:v>
                </c:pt>
                <c:pt idx="218">
                  <c:v>956332000</c:v>
                </c:pt>
                <c:pt idx="219">
                  <c:v>957354000</c:v>
                </c:pt>
                <c:pt idx="220">
                  <c:v>944444000</c:v>
                </c:pt>
                <c:pt idx="221">
                  <c:v>938292000</c:v>
                </c:pt>
                <c:pt idx="222">
                  <c:v>955441000</c:v>
                </c:pt>
                <c:pt idx="223">
                  <c:v>948349000</c:v>
                </c:pt>
                <c:pt idx="224">
                  <c:v>952583000</c:v>
                </c:pt>
                <c:pt idx="225">
                  <c:v>947192000</c:v>
                </c:pt>
                <c:pt idx="226">
                  <c:v>946622000</c:v>
                </c:pt>
                <c:pt idx="227">
                  <c:v>852655000</c:v>
                </c:pt>
                <c:pt idx="228">
                  <c:v>894531000</c:v>
                </c:pt>
                <c:pt idx="229">
                  <c:v>792011000</c:v>
                </c:pt>
                <c:pt idx="230">
                  <c:v>929952000</c:v>
                </c:pt>
                <c:pt idx="231">
                  <c:v>919905000</c:v>
                </c:pt>
                <c:pt idx="232">
                  <c:v>938003000</c:v>
                </c:pt>
                <c:pt idx="233">
                  <c:v>953545000</c:v>
                </c:pt>
                <c:pt idx="234">
                  <c:v>948345000</c:v>
                </c:pt>
                <c:pt idx="235">
                  <c:v>969597000</c:v>
                </c:pt>
                <c:pt idx="236">
                  <c:v>944223000</c:v>
                </c:pt>
                <c:pt idx="237">
                  <c:v>907012000</c:v>
                </c:pt>
                <c:pt idx="238">
                  <c:v>937991000</c:v>
                </c:pt>
                <c:pt idx="239">
                  <c:v>939702000</c:v>
                </c:pt>
                <c:pt idx="240">
                  <c:v>935559000</c:v>
                </c:pt>
                <c:pt idx="241">
                  <c:v>964143000</c:v>
                </c:pt>
                <c:pt idx="242">
                  <c:v>938949000</c:v>
                </c:pt>
                <c:pt idx="243">
                  <c:v>942085000</c:v>
                </c:pt>
                <c:pt idx="244">
                  <c:v>859046000</c:v>
                </c:pt>
                <c:pt idx="245">
                  <c:v>906411000</c:v>
                </c:pt>
                <c:pt idx="246">
                  <c:v>926482000</c:v>
                </c:pt>
                <c:pt idx="247">
                  <c:v>950192000</c:v>
                </c:pt>
                <c:pt idx="248">
                  <c:v>941043000</c:v>
                </c:pt>
                <c:pt idx="249">
                  <c:v>935629000</c:v>
                </c:pt>
                <c:pt idx="250">
                  <c:v>926883000</c:v>
                </c:pt>
                <c:pt idx="251">
                  <c:v>921053000</c:v>
                </c:pt>
                <c:pt idx="252">
                  <c:v>917997000</c:v>
                </c:pt>
                <c:pt idx="253">
                  <c:v>906495000</c:v>
                </c:pt>
                <c:pt idx="254">
                  <c:v>923913000</c:v>
                </c:pt>
                <c:pt idx="255">
                  <c:v>893231000</c:v>
                </c:pt>
                <c:pt idx="256">
                  <c:v>943465000</c:v>
                </c:pt>
                <c:pt idx="257">
                  <c:v>933430000</c:v>
                </c:pt>
                <c:pt idx="258">
                  <c:v>941818000</c:v>
                </c:pt>
                <c:pt idx="259">
                  <c:v>938628000</c:v>
                </c:pt>
                <c:pt idx="260">
                  <c:v>950473000</c:v>
                </c:pt>
                <c:pt idx="261">
                  <c:v>945848000</c:v>
                </c:pt>
                <c:pt idx="262">
                  <c:v>924104000</c:v>
                </c:pt>
                <c:pt idx="263">
                  <c:v>953069000</c:v>
                </c:pt>
                <c:pt idx="264">
                  <c:v>945753000</c:v>
                </c:pt>
                <c:pt idx="265">
                  <c:v>941260000</c:v>
                </c:pt>
                <c:pt idx="266">
                  <c:v>955619000</c:v>
                </c:pt>
                <c:pt idx="267">
                  <c:v>943662000</c:v>
                </c:pt>
                <c:pt idx="268">
                  <c:v>937282000</c:v>
                </c:pt>
                <c:pt idx="269">
                  <c:v>930393000</c:v>
                </c:pt>
                <c:pt idx="270">
                  <c:v>936420000</c:v>
                </c:pt>
                <c:pt idx="271">
                  <c:v>957072000</c:v>
                </c:pt>
                <c:pt idx="272">
                  <c:v>949235000</c:v>
                </c:pt>
                <c:pt idx="273">
                  <c:v>946786000</c:v>
                </c:pt>
                <c:pt idx="274">
                  <c:v>948276000</c:v>
                </c:pt>
                <c:pt idx="275">
                  <c:v>949106000</c:v>
                </c:pt>
                <c:pt idx="276">
                  <c:v>935179000</c:v>
                </c:pt>
                <c:pt idx="277">
                  <c:v>944935000</c:v>
                </c:pt>
                <c:pt idx="278">
                  <c:v>922619000</c:v>
                </c:pt>
                <c:pt idx="279">
                  <c:v>874453000</c:v>
                </c:pt>
                <c:pt idx="280">
                  <c:v>793337000</c:v>
                </c:pt>
                <c:pt idx="281">
                  <c:v>905588000</c:v>
                </c:pt>
                <c:pt idx="282">
                  <c:v>929087000</c:v>
                </c:pt>
                <c:pt idx="283">
                  <c:v>954301000</c:v>
                </c:pt>
                <c:pt idx="284">
                  <c:v>952540000</c:v>
                </c:pt>
                <c:pt idx="285">
                  <c:v>953333000</c:v>
                </c:pt>
                <c:pt idx="286">
                  <c:v>940984000</c:v>
                </c:pt>
                <c:pt idx="287">
                  <c:v>949242000</c:v>
                </c:pt>
                <c:pt idx="288">
                  <c:v>957588000</c:v>
                </c:pt>
                <c:pt idx="289">
                  <c:v>946475000</c:v>
                </c:pt>
                <c:pt idx="290">
                  <c:v>946649000</c:v>
                </c:pt>
                <c:pt idx="291">
                  <c:v>946209000</c:v>
                </c:pt>
                <c:pt idx="292">
                  <c:v>844380000</c:v>
                </c:pt>
                <c:pt idx="293">
                  <c:v>938098000</c:v>
                </c:pt>
                <c:pt idx="294">
                  <c:v>954693000</c:v>
                </c:pt>
                <c:pt idx="295">
                  <c:v>953608000</c:v>
                </c:pt>
                <c:pt idx="296">
                  <c:v>951923000</c:v>
                </c:pt>
                <c:pt idx="297">
                  <c:v>939470000</c:v>
                </c:pt>
                <c:pt idx="298">
                  <c:v>867169000</c:v>
                </c:pt>
                <c:pt idx="299">
                  <c:v>925355000</c:v>
                </c:pt>
                <c:pt idx="300">
                  <c:v>953739000</c:v>
                </c:pt>
                <c:pt idx="301">
                  <c:v>950283000</c:v>
                </c:pt>
                <c:pt idx="302">
                  <c:v>950439000</c:v>
                </c:pt>
                <c:pt idx="303">
                  <c:v>952381000</c:v>
                </c:pt>
                <c:pt idx="304">
                  <c:v>953721000</c:v>
                </c:pt>
                <c:pt idx="305">
                  <c:v>956250000</c:v>
                </c:pt>
                <c:pt idx="306">
                  <c:v>932564000</c:v>
                </c:pt>
                <c:pt idx="307">
                  <c:v>938452000</c:v>
                </c:pt>
                <c:pt idx="308">
                  <c:v>955473000</c:v>
                </c:pt>
                <c:pt idx="309">
                  <c:v>945699000</c:v>
                </c:pt>
                <c:pt idx="310">
                  <c:v>948749000</c:v>
                </c:pt>
                <c:pt idx="311">
                  <c:v>955297000</c:v>
                </c:pt>
                <c:pt idx="312">
                  <c:v>949060000</c:v>
                </c:pt>
                <c:pt idx="313">
                  <c:v>954407000</c:v>
                </c:pt>
                <c:pt idx="314">
                  <c:v>953390000</c:v>
                </c:pt>
                <c:pt idx="315">
                  <c:v>950662000</c:v>
                </c:pt>
                <c:pt idx="316">
                  <c:v>950240000</c:v>
                </c:pt>
                <c:pt idx="317">
                  <c:v>949254000</c:v>
                </c:pt>
                <c:pt idx="318">
                  <c:v>949970000</c:v>
                </c:pt>
                <c:pt idx="319">
                  <c:v>950119000</c:v>
                </c:pt>
                <c:pt idx="320">
                  <c:v>940797000</c:v>
                </c:pt>
                <c:pt idx="321">
                  <c:v>935503000</c:v>
                </c:pt>
                <c:pt idx="322">
                  <c:v>956754000</c:v>
                </c:pt>
                <c:pt idx="323">
                  <c:v>952941000</c:v>
                </c:pt>
                <c:pt idx="324">
                  <c:v>950292000</c:v>
                </c:pt>
                <c:pt idx="325">
                  <c:v>956012000</c:v>
                </c:pt>
                <c:pt idx="326">
                  <c:v>950581000</c:v>
                </c:pt>
                <c:pt idx="327">
                  <c:v>950174000</c:v>
                </c:pt>
                <c:pt idx="328">
                  <c:v>948127000</c:v>
                </c:pt>
                <c:pt idx="329">
                  <c:v>947187000</c:v>
                </c:pt>
                <c:pt idx="330">
                  <c:v>935028000</c:v>
                </c:pt>
                <c:pt idx="331">
                  <c:v>923248000</c:v>
                </c:pt>
                <c:pt idx="332">
                  <c:v>952517000</c:v>
                </c:pt>
                <c:pt idx="333">
                  <c:v>953196000</c:v>
                </c:pt>
                <c:pt idx="334">
                  <c:v>945793000</c:v>
                </c:pt>
                <c:pt idx="335">
                  <c:v>950226000</c:v>
                </c:pt>
                <c:pt idx="336">
                  <c:v>933001000</c:v>
                </c:pt>
                <c:pt idx="337">
                  <c:v>949438000</c:v>
                </c:pt>
                <c:pt idx="338">
                  <c:v>938019000</c:v>
                </c:pt>
                <c:pt idx="339">
                  <c:v>950252000</c:v>
                </c:pt>
                <c:pt idx="340">
                  <c:v>938877000</c:v>
                </c:pt>
                <c:pt idx="341">
                  <c:v>943709000</c:v>
                </c:pt>
                <c:pt idx="342">
                  <c:v>948038000</c:v>
                </c:pt>
                <c:pt idx="343">
                  <c:v>945574000</c:v>
                </c:pt>
                <c:pt idx="344">
                  <c:v>946762000</c:v>
                </c:pt>
                <c:pt idx="345">
                  <c:v>947945000</c:v>
                </c:pt>
                <c:pt idx="346">
                  <c:v>945504000</c:v>
                </c:pt>
                <c:pt idx="347">
                  <c:v>934479000</c:v>
                </c:pt>
                <c:pt idx="348">
                  <c:v>938677000</c:v>
                </c:pt>
                <c:pt idx="349">
                  <c:v>974388000</c:v>
                </c:pt>
                <c:pt idx="350">
                  <c:v>998862000</c:v>
                </c:pt>
                <c:pt idx="351">
                  <c:v>969163000</c:v>
                </c:pt>
                <c:pt idx="352">
                  <c:v>997739000</c:v>
                </c:pt>
                <c:pt idx="353">
                  <c:v>1001700000</c:v>
                </c:pt>
                <c:pt idx="354">
                  <c:v>992729000</c:v>
                </c:pt>
                <c:pt idx="355">
                  <c:v>876847000</c:v>
                </c:pt>
                <c:pt idx="356">
                  <c:v>932115000</c:v>
                </c:pt>
                <c:pt idx="357">
                  <c:v>935214000</c:v>
                </c:pt>
                <c:pt idx="358">
                  <c:v>1015270000</c:v>
                </c:pt>
                <c:pt idx="359">
                  <c:v>1024470000</c:v>
                </c:pt>
                <c:pt idx="360">
                  <c:v>990670000</c:v>
                </c:pt>
                <c:pt idx="361">
                  <c:v>1010040000</c:v>
                </c:pt>
                <c:pt idx="362">
                  <c:v>899851000</c:v>
                </c:pt>
                <c:pt idx="363">
                  <c:v>966543000</c:v>
                </c:pt>
                <c:pt idx="364">
                  <c:v>996723000</c:v>
                </c:pt>
                <c:pt idx="365">
                  <c:v>1000550000</c:v>
                </c:pt>
                <c:pt idx="366">
                  <c:v>1021150000</c:v>
                </c:pt>
                <c:pt idx="367">
                  <c:v>995133000</c:v>
                </c:pt>
                <c:pt idx="368">
                  <c:v>1008750000</c:v>
                </c:pt>
                <c:pt idx="369">
                  <c:v>1012040000</c:v>
                </c:pt>
                <c:pt idx="370">
                  <c:v>1008700000</c:v>
                </c:pt>
                <c:pt idx="371">
                  <c:v>1003780000</c:v>
                </c:pt>
                <c:pt idx="372">
                  <c:v>1021360000</c:v>
                </c:pt>
                <c:pt idx="373">
                  <c:v>992042000</c:v>
                </c:pt>
                <c:pt idx="374">
                  <c:v>1004820000</c:v>
                </c:pt>
                <c:pt idx="375">
                  <c:v>987395000</c:v>
                </c:pt>
                <c:pt idx="376">
                  <c:v>995248000</c:v>
                </c:pt>
                <c:pt idx="377">
                  <c:v>972723000</c:v>
                </c:pt>
                <c:pt idx="378">
                  <c:v>995796000</c:v>
                </c:pt>
                <c:pt idx="379">
                  <c:v>1024260000</c:v>
                </c:pt>
                <c:pt idx="380">
                  <c:v>1021450000</c:v>
                </c:pt>
                <c:pt idx="381">
                  <c:v>927184000</c:v>
                </c:pt>
                <c:pt idx="382">
                  <c:v>925568000</c:v>
                </c:pt>
                <c:pt idx="383">
                  <c:v>815980000</c:v>
                </c:pt>
                <c:pt idx="384">
                  <c:v>895765000</c:v>
                </c:pt>
                <c:pt idx="385">
                  <c:v>978702000</c:v>
                </c:pt>
                <c:pt idx="386">
                  <c:v>994347000</c:v>
                </c:pt>
                <c:pt idx="387">
                  <c:v>928230000</c:v>
                </c:pt>
                <c:pt idx="388">
                  <c:v>960494000</c:v>
                </c:pt>
                <c:pt idx="389">
                  <c:v>950756000</c:v>
                </c:pt>
                <c:pt idx="390">
                  <c:v>972637000</c:v>
                </c:pt>
                <c:pt idx="391">
                  <c:v>960784000</c:v>
                </c:pt>
                <c:pt idx="392">
                  <c:v>972772000</c:v>
                </c:pt>
                <c:pt idx="393">
                  <c:v>992944000</c:v>
                </c:pt>
                <c:pt idx="394">
                  <c:v>1000510000</c:v>
                </c:pt>
                <c:pt idx="395">
                  <c:v>1008660000</c:v>
                </c:pt>
                <c:pt idx="396">
                  <c:v>1016390000</c:v>
                </c:pt>
                <c:pt idx="397">
                  <c:v>979331000</c:v>
                </c:pt>
                <c:pt idx="398">
                  <c:v>1007070000</c:v>
                </c:pt>
                <c:pt idx="399">
                  <c:v>989120000</c:v>
                </c:pt>
                <c:pt idx="400">
                  <c:v>986227000</c:v>
                </c:pt>
                <c:pt idx="401">
                  <c:v>995050000</c:v>
                </c:pt>
                <c:pt idx="402">
                  <c:v>975787000</c:v>
                </c:pt>
                <c:pt idx="403">
                  <c:v>990682000</c:v>
                </c:pt>
                <c:pt idx="404">
                  <c:v>1010480000</c:v>
                </c:pt>
                <c:pt idx="405">
                  <c:v>967127000</c:v>
                </c:pt>
                <c:pt idx="406">
                  <c:v>1003450000</c:v>
                </c:pt>
                <c:pt idx="407">
                  <c:v>980769000</c:v>
                </c:pt>
                <c:pt idx="408">
                  <c:v>992718000</c:v>
                </c:pt>
                <c:pt idx="409">
                  <c:v>985103000</c:v>
                </c:pt>
                <c:pt idx="410">
                  <c:v>1009330000</c:v>
                </c:pt>
                <c:pt idx="411">
                  <c:v>1013280000</c:v>
                </c:pt>
                <c:pt idx="412">
                  <c:v>1000480000</c:v>
                </c:pt>
                <c:pt idx="413">
                  <c:v>937500000</c:v>
                </c:pt>
                <c:pt idx="414">
                  <c:v>1003870000</c:v>
                </c:pt>
                <c:pt idx="415">
                  <c:v>1001440000</c:v>
                </c:pt>
                <c:pt idx="416">
                  <c:v>986282000</c:v>
                </c:pt>
                <c:pt idx="417">
                  <c:v>987713000</c:v>
                </c:pt>
                <c:pt idx="418">
                  <c:v>1007210000</c:v>
                </c:pt>
                <c:pt idx="419">
                  <c:v>1018920000</c:v>
                </c:pt>
                <c:pt idx="420">
                  <c:v>1007660000</c:v>
                </c:pt>
                <c:pt idx="421">
                  <c:v>992941000</c:v>
                </c:pt>
                <c:pt idx="422">
                  <c:v>1020260000</c:v>
                </c:pt>
                <c:pt idx="423">
                  <c:v>994371000</c:v>
                </c:pt>
                <c:pt idx="424">
                  <c:v>982886000</c:v>
                </c:pt>
                <c:pt idx="425">
                  <c:v>991620000</c:v>
                </c:pt>
                <c:pt idx="426">
                  <c:v>999532000</c:v>
                </c:pt>
                <c:pt idx="427">
                  <c:v>1003280000</c:v>
                </c:pt>
                <c:pt idx="428">
                  <c:v>1010360000</c:v>
                </c:pt>
                <c:pt idx="429">
                  <c:v>976385000</c:v>
                </c:pt>
                <c:pt idx="430">
                  <c:v>997685000</c:v>
                </c:pt>
                <c:pt idx="431">
                  <c:v>969915000</c:v>
                </c:pt>
                <c:pt idx="432">
                  <c:v>881874000</c:v>
                </c:pt>
                <c:pt idx="433">
                  <c:v>989061000</c:v>
                </c:pt>
                <c:pt idx="434">
                  <c:v>994513000</c:v>
                </c:pt>
                <c:pt idx="435">
                  <c:v>986425000</c:v>
                </c:pt>
                <c:pt idx="436">
                  <c:v>981581000</c:v>
                </c:pt>
                <c:pt idx="437">
                  <c:v>921717000</c:v>
                </c:pt>
                <c:pt idx="438">
                  <c:v>896284000</c:v>
                </c:pt>
                <c:pt idx="439">
                  <c:v>980392000</c:v>
                </c:pt>
                <c:pt idx="440">
                  <c:v>1007770000</c:v>
                </c:pt>
                <c:pt idx="441">
                  <c:v>993258000</c:v>
                </c:pt>
                <c:pt idx="442">
                  <c:v>912273000</c:v>
                </c:pt>
                <c:pt idx="443">
                  <c:v>956897000</c:v>
                </c:pt>
                <c:pt idx="444">
                  <c:v>1006330000</c:v>
                </c:pt>
                <c:pt idx="445">
                  <c:v>984982000</c:v>
                </c:pt>
                <c:pt idx="446">
                  <c:v>992892000</c:v>
                </c:pt>
                <c:pt idx="447">
                  <c:v>1007190000</c:v>
                </c:pt>
                <c:pt idx="448">
                  <c:v>948859000</c:v>
                </c:pt>
                <c:pt idx="449">
                  <c:v>1006710000</c:v>
                </c:pt>
                <c:pt idx="450">
                  <c:v>1018520000</c:v>
                </c:pt>
                <c:pt idx="451">
                  <c:v>943633000</c:v>
                </c:pt>
                <c:pt idx="452">
                  <c:v>846729000</c:v>
                </c:pt>
                <c:pt idx="453">
                  <c:v>946228000</c:v>
                </c:pt>
                <c:pt idx="454">
                  <c:v>947127000</c:v>
                </c:pt>
                <c:pt idx="455">
                  <c:v>948025000</c:v>
                </c:pt>
                <c:pt idx="456">
                  <c:v>950499000</c:v>
                </c:pt>
                <c:pt idx="457">
                  <c:v>914172000</c:v>
                </c:pt>
                <c:pt idx="458">
                  <c:v>776124000</c:v>
                </c:pt>
                <c:pt idx="459">
                  <c:v>804196000</c:v>
                </c:pt>
                <c:pt idx="460">
                  <c:v>917230000</c:v>
                </c:pt>
                <c:pt idx="461">
                  <c:v>934088000</c:v>
                </c:pt>
                <c:pt idx="462">
                  <c:v>902182000</c:v>
                </c:pt>
                <c:pt idx="463">
                  <c:v>852001000</c:v>
                </c:pt>
                <c:pt idx="464">
                  <c:v>934486000</c:v>
                </c:pt>
                <c:pt idx="465">
                  <c:v>936119000</c:v>
                </c:pt>
                <c:pt idx="466">
                  <c:v>938505000</c:v>
                </c:pt>
                <c:pt idx="467">
                  <c:v>921623000</c:v>
                </c:pt>
                <c:pt idx="468">
                  <c:v>935381000</c:v>
                </c:pt>
                <c:pt idx="469">
                  <c:v>938498000</c:v>
                </c:pt>
                <c:pt idx="470">
                  <c:v>849874000</c:v>
                </c:pt>
                <c:pt idx="471">
                  <c:v>825752000</c:v>
                </c:pt>
                <c:pt idx="472">
                  <c:v>846154000</c:v>
                </c:pt>
                <c:pt idx="473">
                  <c:v>840724000</c:v>
                </c:pt>
                <c:pt idx="474">
                  <c:v>930643000</c:v>
                </c:pt>
                <c:pt idx="475">
                  <c:v>865455000</c:v>
                </c:pt>
                <c:pt idx="476">
                  <c:v>901701000</c:v>
                </c:pt>
                <c:pt idx="477">
                  <c:v>920293000</c:v>
                </c:pt>
                <c:pt idx="478">
                  <c:v>931182000</c:v>
                </c:pt>
                <c:pt idx="479">
                  <c:v>927357000</c:v>
                </c:pt>
                <c:pt idx="480">
                  <c:v>933981000</c:v>
                </c:pt>
                <c:pt idx="481">
                  <c:v>942511000</c:v>
                </c:pt>
                <c:pt idx="482">
                  <c:v>918950000</c:v>
                </c:pt>
                <c:pt idx="483">
                  <c:v>932203000</c:v>
                </c:pt>
                <c:pt idx="484">
                  <c:v>929831000</c:v>
                </c:pt>
                <c:pt idx="485">
                  <c:v>924306000</c:v>
                </c:pt>
                <c:pt idx="486">
                  <c:v>944531000</c:v>
                </c:pt>
                <c:pt idx="487">
                  <c:v>899373000</c:v>
                </c:pt>
                <c:pt idx="488">
                  <c:v>934276000</c:v>
                </c:pt>
                <c:pt idx="489">
                  <c:v>928030000</c:v>
                </c:pt>
                <c:pt idx="490">
                  <c:v>891754000</c:v>
                </c:pt>
                <c:pt idx="491">
                  <c:v>934295000</c:v>
                </c:pt>
                <c:pt idx="492">
                  <c:v>938333000</c:v>
                </c:pt>
                <c:pt idx="493">
                  <c:v>945636000</c:v>
                </c:pt>
                <c:pt idx="494">
                  <c:v>922475000</c:v>
                </c:pt>
                <c:pt idx="495">
                  <c:v>911430000</c:v>
                </c:pt>
                <c:pt idx="496">
                  <c:v>933158000</c:v>
                </c:pt>
                <c:pt idx="497">
                  <c:v>938206000</c:v>
                </c:pt>
                <c:pt idx="498">
                  <c:v>933408000</c:v>
                </c:pt>
                <c:pt idx="499">
                  <c:v>936680000</c:v>
                </c:pt>
              </c:numCache>
            </c:numRef>
          </c:yVal>
          <c:smooth val="0"/>
        </c:ser>
        <c:dLbls>
          <c:showLegendKey val="0"/>
          <c:showVal val="0"/>
          <c:showCatName val="0"/>
          <c:showSerName val="0"/>
          <c:showPercent val="0"/>
          <c:showBubbleSize val="0"/>
        </c:dLbls>
        <c:axId val="5917128"/>
        <c:axId val="5920656"/>
      </c:scatterChart>
      <c:valAx>
        <c:axId val="5917128"/>
        <c:scaling>
          <c:orientation val="minMax"/>
          <c:max val="32000"/>
        </c:scaling>
        <c:delete val="0"/>
        <c:axPos val="b"/>
        <c:title>
          <c:tx>
            <c:rich>
              <a:bodyPr/>
              <a:lstStyle/>
              <a:p>
                <a:pPr>
                  <a:defRPr sz="1800"/>
                </a:pPr>
                <a:r>
                  <a:rPr lang="en-US" sz="1800"/>
                  <a:t>Size of Accessed memory (MB)</a:t>
                </a:r>
              </a:p>
            </c:rich>
          </c:tx>
          <c:overlay val="0"/>
        </c:title>
        <c:numFmt formatCode="General" sourceLinked="1"/>
        <c:majorTickMark val="out"/>
        <c:minorTickMark val="none"/>
        <c:tickLblPos val="nextTo"/>
        <c:txPr>
          <a:bodyPr/>
          <a:lstStyle/>
          <a:p>
            <a:pPr>
              <a:defRPr sz="1400"/>
            </a:pPr>
            <a:endParaRPr lang="en-US"/>
          </a:p>
        </c:txPr>
        <c:crossAx val="5920656"/>
        <c:crosses val="autoZero"/>
        <c:crossBetween val="midCat"/>
        <c:majorUnit val="2000"/>
        <c:dispUnits>
          <c:builtInUnit val="thousands"/>
        </c:dispUnits>
      </c:valAx>
      <c:valAx>
        <c:axId val="5920656"/>
        <c:scaling>
          <c:orientation val="minMax"/>
          <c:max val="1000000000"/>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5917128"/>
        <c:crosses val="autoZero"/>
        <c:crossBetween val="midCat"/>
        <c:dispUnits>
          <c:builtInUnit val="millions"/>
          <c:dispUnitsLbl>
            <c:layout>
              <c:manualLayout>
                <c:xMode val="edge"/>
                <c:yMode val="edge"/>
                <c:x val="1.5290492780474001E-2"/>
                <c:y val="2.37611601795212E-2"/>
              </c:manualLayout>
            </c:layout>
            <c:tx>
              <c:rich>
                <a:bodyPr/>
                <a:lstStyle/>
                <a:p>
                  <a:pPr>
                    <a:defRPr sz="1800"/>
                  </a:pPr>
                  <a:r>
                    <a:rPr lang="en-US" sz="1800"/>
                    <a:t>Million</a:t>
                  </a:r>
                  <a:r>
                    <a:rPr lang="en-US" sz="1800" baseline="0"/>
                    <a:t> Pages/sec</a:t>
                  </a:r>
                  <a:endParaRPr lang="en-US" sz="1800"/>
                </a:p>
              </c:rich>
            </c:tx>
          </c:dispUnitsLbl>
        </c:dispUnits>
      </c:valAx>
    </c:plotArea>
    <c:legend>
      <c:legendPos val="r"/>
      <c:layout>
        <c:manualLayout>
          <c:xMode val="edge"/>
          <c:yMode val="edge"/>
          <c:x val="0.82562845053850997"/>
          <c:y val="0.31252748811803899"/>
          <c:w val="0.16882907955471099"/>
          <c:h val="0.25746346740441201"/>
        </c:manualLayout>
      </c:layout>
      <c:overlay val="0"/>
      <c:spPr>
        <a:solidFill>
          <a:schemeClr val="bg1">
            <a:lumMod val="85000"/>
          </a:schemeClr>
        </a:solidFill>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997325073912434E-2"/>
          <c:y val="3.2811198600174979E-2"/>
          <c:w val="0.87903230899129547"/>
          <c:h val="0.88677375328083985"/>
        </c:manualLayout>
      </c:layout>
      <c:lineChart>
        <c:grouping val="standard"/>
        <c:varyColors val="0"/>
        <c:ser>
          <c:idx val="2"/>
          <c:order val="1"/>
          <c:tx>
            <c:strRef>
              <c:f>Sheet1!$C$1</c:f>
              <c:strCache>
                <c:ptCount val="1"/>
                <c:pt idx="0">
                  <c:v>Elapsed Time (ms)</c:v>
                </c:pt>
              </c:strCache>
            </c:strRef>
          </c:tx>
          <c:spPr>
            <a:ln w="50800"/>
          </c:spPr>
          <c:val>
            <c:numRef>
              <c:f>Sheet1!$C$2:$C$13</c:f>
              <c:numCache>
                <c:formatCode>General</c:formatCode>
                <c:ptCount val="12"/>
                <c:pt idx="0">
                  <c:v>36087</c:v>
                </c:pt>
                <c:pt idx="1">
                  <c:v>20284</c:v>
                </c:pt>
                <c:pt idx="2">
                  <c:v>13816</c:v>
                </c:pt>
                <c:pt idx="3">
                  <c:v>10211</c:v>
                </c:pt>
                <c:pt idx="4">
                  <c:v>8141</c:v>
                </c:pt>
                <c:pt idx="5">
                  <c:v>7892</c:v>
                </c:pt>
                <c:pt idx="6">
                  <c:v>6797</c:v>
                </c:pt>
                <c:pt idx="7">
                  <c:v>6655</c:v>
                </c:pt>
                <c:pt idx="8">
                  <c:v>6526</c:v>
                </c:pt>
                <c:pt idx="9">
                  <c:v>6373</c:v>
                </c:pt>
                <c:pt idx="10">
                  <c:v>6374</c:v>
                </c:pt>
                <c:pt idx="11">
                  <c:v>6133</c:v>
                </c:pt>
              </c:numCache>
            </c:numRef>
          </c:val>
          <c:smooth val="0"/>
        </c:ser>
        <c:dLbls>
          <c:showLegendKey val="0"/>
          <c:showVal val="0"/>
          <c:showCatName val="0"/>
          <c:showSerName val="0"/>
          <c:showPercent val="0"/>
          <c:showBubbleSize val="0"/>
        </c:dLbls>
        <c:marker val="1"/>
        <c:smooth val="0"/>
        <c:axId val="286439640"/>
        <c:axId val="286435720"/>
      </c:lineChart>
      <c:lineChart>
        <c:grouping val="standard"/>
        <c:varyColors val="0"/>
        <c:ser>
          <c:idx val="1"/>
          <c:order val="0"/>
          <c:tx>
            <c:strRef>
              <c:f>Sheet1!$B$1</c:f>
              <c:strCache>
                <c:ptCount val="1"/>
                <c:pt idx="0">
                  <c:v>Pct CPU Utilisation</c:v>
                </c:pt>
              </c:strCache>
            </c:strRef>
          </c:tx>
          <c:spPr>
            <a:ln w="50800"/>
          </c:spPr>
          <c:val>
            <c:numRef>
              <c:f>Sheet1!$B$2:$B$13</c:f>
              <c:numCache>
                <c:formatCode>General</c:formatCode>
                <c:ptCount val="12"/>
                <c:pt idx="0">
                  <c:v>14</c:v>
                </c:pt>
                <c:pt idx="1">
                  <c:v>22</c:v>
                </c:pt>
                <c:pt idx="2">
                  <c:v>28</c:v>
                </c:pt>
                <c:pt idx="3">
                  <c:v>34</c:v>
                </c:pt>
                <c:pt idx="4">
                  <c:v>45</c:v>
                </c:pt>
                <c:pt idx="5">
                  <c:v>54</c:v>
                </c:pt>
                <c:pt idx="6">
                  <c:v>62</c:v>
                </c:pt>
                <c:pt idx="7">
                  <c:v>71</c:v>
                </c:pt>
                <c:pt idx="8">
                  <c:v>78</c:v>
                </c:pt>
                <c:pt idx="9">
                  <c:v>83</c:v>
                </c:pt>
                <c:pt idx="10">
                  <c:v>92</c:v>
                </c:pt>
                <c:pt idx="11">
                  <c:v>97</c:v>
                </c:pt>
              </c:numCache>
            </c:numRef>
          </c:val>
          <c:smooth val="0"/>
        </c:ser>
        <c:dLbls>
          <c:showLegendKey val="0"/>
          <c:showVal val="0"/>
          <c:showCatName val="0"/>
          <c:showSerName val="0"/>
          <c:showPercent val="0"/>
          <c:showBubbleSize val="0"/>
        </c:dLbls>
        <c:marker val="1"/>
        <c:smooth val="0"/>
        <c:axId val="286436504"/>
        <c:axId val="286439248"/>
      </c:lineChart>
      <c:catAx>
        <c:axId val="286439640"/>
        <c:scaling>
          <c:orientation val="minMax"/>
        </c:scaling>
        <c:delete val="0"/>
        <c:axPos val="b"/>
        <c:majorTickMark val="out"/>
        <c:minorTickMark val="none"/>
        <c:tickLblPos val="nextTo"/>
        <c:crossAx val="286435720"/>
        <c:crosses val="autoZero"/>
        <c:auto val="1"/>
        <c:lblAlgn val="ctr"/>
        <c:lblOffset val="100"/>
        <c:noMultiLvlLbl val="0"/>
      </c:catAx>
      <c:valAx>
        <c:axId val="286435720"/>
        <c:scaling>
          <c:orientation val="minMax"/>
        </c:scaling>
        <c:delete val="0"/>
        <c:axPos val="l"/>
        <c:majorGridlines/>
        <c:numFmt formatCode="General" sourceLinked="1"/>
        <c:majorTickMark val="out"/>
        <c:minorTickMark val="none"/>
        <c:tickLblPos val="nextTo"/>
        <c:crossAx val="286439640"/>
        <c:crosses val="autoZero"/>
        <c:crossBetween val="between"/>
      </c:valAx>
      <c:valAx>
        <c:axId val="286439248"/>
        <c:scaling>
          <c:orientation val="minMax"/>
        </c:scaling>
        <c:delete val="0"/>
        <c:axPos val="r"/>
        <c:numFmt formatCode="General" sourceLinked="1"/>
        <c:majorTickMark val="out"/>
        <c:minorTickMark val="none"/>
        <c:tickLblPos val="nextTo"/>
        <c:crossAx val="286436504"/>
        <c:crosses val="max"/>
        <c:crossBetween val="between"/>
      </c:valAx>
      <c:catAx>
        <c:axId val="286436504"/>
        <c:scaling>
          <c:orientation val="minMax"/>
        </c:scaling>
        <c:delete val="1"/>
        <c:axPos val="b"/>
        <c:majorTickMark val="out"/>
        <c:minorTickMark val="none"/>
        <c:tickLblPos val="nextTo"/>
        <c:crossAx val="286439248"/>
        <c:crosses val="autoZero"/>
        <c:auto val="1"/>
        <c:lblAlgn val="ctr"/>
        <c:lblOffset val="100"/>
        <c:noMultiLvlLbl val="0"/>
      </c:catAx>
    </c:plotArea>
    <c:legend>
      <c:legendPos val="r"/>
      <c:layout>
        <c:manualLayout>
          <c:xMode val="edge"/>
          <c:yMode val="edge"/>
          <c:x val="0.1424370281686321"/>
          <c:y val="6.5923009623797005E-2"/>
          <c:w val="0.17822609793253213"/>
          <c:h val="0.1125984251968504"/>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CPI / DOP</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055897998245569E-2"/>
          <c:y val="1.7755277205228629E-2"/>
          <c:w val="0.93711873141089375"/>
          <c:h val="0.84306586898453906"/>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Sheet1!$B$1:$B$12</c:f>
              <c:numCache>
                <c:formatCode>General</c:formatCode>
                <c:ptCount val="12"/>
                <c:pt idx="0">
                  <c:v>0.439</c:v>
                </c:pt>
                <c:pt idx="1">
                  <c:v>0.45</c:v>
                </c:pt>
                <c:pt idx="2">
                  <c:v>0.43</c:v>
                </c:pt>
                <c:pt idx="3">
                  <c:v>0.45500000000000002</c:v>
                </c:pt>
                <c:pt idx="4">
                  <c:v>0.58399999999999996</c:v>
                </c:pt>
                <c:pt idx="5">
                  <c:v>0.65500000000000003</c:v>
                </c:pt>
                <c:pt idx="6">
                  <c:v>0.497</c:v>
                </c:pt>
                <c:pt idx="7">
                  <c:v>0.50700000000000001</c:v>
                </c:pt>
                <c:pt idx="8">
                  <c:v>0.60099999999999998</c:v>
                </c:pt>
                <c:pt idx="9">
                  <c:v>0.64400000000000002</c:v>
                </c:pt>
                <c:pt idx="10">
                  <c:v>0.66200000000000003</c:v>
                </c:pt>
                <c:pt idx="11">
                  <c:v>0.65500000000000003</c:v>
                </c:pt>
              </c:numCache>
            </c:numRef>
          </c:val>
          <c:smooth val="0"/>
        </c:ser>
        <c:dLbls>
          <c:showLegendKey val="0"/>
          <c:showVal val="0"/>
          <c:showCatName val="0"/>
          <c:showSerName val="0"/>
          <c:showPercent val="0"/>
          <c:showBubbleSize val="0"/>
        </c:dLbls>
        <c:marker val="1"/>
        <c:smooth val="0"/>
        <c:axId val="286437680"/>
        <c:axId val="286434152"/>
      </c:lineChart>
      <c:catAx>
        <c:axId val="28643768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6434152"/>
        <c:crosses val="autoZero"/>
        <c:auto val="1"/>
        <c:lblAlgn val="ctr"/>
        <c:lblOffset val="100"/>
        <c:tickLblSkip val="1"/>
        <c:noMultiLvlLbl val="0"/>
      </c:catAx>
      <c:valAx>
        <c:axId val="286434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64376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50"/>
        <c:axId val="5920264"/>
        <c:axId val="5919088"/>
      </c:barChart>
      <c:catAx>
        <c:axId val="5920264"/>
        <c:scaling>
          <c:orientation val="minMax"/>
        </c:scaling>
        <c:delete val="0"/>
        <c:axPos val="l"/>
        <c:majorTickMark val="out"/>
        <c:minorTickMark val="none"/>
        <c:tickLblPos val="nextTo"/>
        <c:crossAx val="5919088"/>
        <c:crosses val="autoZero"/>
        <c:auto val="1"/>
        <c:lblAlgn val="ctr"/>
        <c:lblOffset val="100"/>
        <c:noMultiLvlLbl val="0"/>
      </c:catAx>
      <c:valAx>
        <c:axId val="5919088"/>
        <c:scaling>
          <c:orientation val="minMax"/>
        </c:scaling>
        <c:delete val="0"/>
        <c:axPos val="b"/>
        <c:majorGridlines/>
        <c:numFmt formatCode="General" sourceLinked="1"/>
        <c:majorTickMark val="out"/>
        <c:minorTickMark val="none"/>
        <c:tickLblPos val="nextTo"/>
        <c:crossAx val="5920264"/>
        <c:crosses val="autoZero"/>
        <c:crossBetween val="between"/>
      </c:valAx>
    </c:plotArea>
    <c:legend>
      <c:legendPos val="r"/>
      <c:layout>
        <c:manualLayout>
          <c:xMode val="edge"/>
          <c:yMode val="edge"/>
          <c:x val="0.82331699632969702"/>
          <c:y val="0.34967009961079604"/>
          <c:w val="0.16981217480218203"/>
          <c:h val="0.17548098563367751"/>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Time (s)</c:v>
                </c:pt>
              </c:strCache>
            </c:strRef>
          </c:tx>
          <c:spPr>
            <a:solidFill>
              <a:schemeClr val="accent2"/>
            </a:solidFill>
          </c:spPr>
          <c:invertIfNegative val="0"/>
          <c:dPt>
            <c:idx val="0"/>
            <c:invertIfNegative val="0"/>
            <c:bubble3D val="0"/>
            <c:spPr>
              <a:solidFill>
                <a:srgbClr val="0099CC"/>
              </a:solidFill>
            </c:spPr>
          </c:dPt>
          <c:dPt>
            <c:idx val="1"/>
            <c:invertIfNegative val="0"/>
            <c:bubble3D val="0"/>
            <c:spPr>
              <a:solidFill>
                <a:srgbClr val="0099CC"/>
              </a:solidFill>
            </c:spPr>
          </c:dPt>
          <c:cat>
            <c:strRef>
              <c:f>Sheet1!$A$2:$A$3</c:f>
              <c:strCache>
                <c:ptCount val="2"/>
                <c:pt idx="0">
                  <c:v>Row mode</c:v>
                </c:pt>
                <c:pt idx="1">
                  <c:v>Batch</c:v>
                </c:pt>
              </c:strCache>
            </c:strRef>
          </c:cat>
          <c:val>
            <c:numRef>
              <c:f>Sheet1!$B$2:$B$3</c:f>
              <c:numCache>
                <c:formatCode>General</c:formatCode>
                <c:ptCount val="2"/>
                <c:pt idx="0">
                  <c:v>430</c:v>
                </c:pt>
                <c:pt idx="1">
                  <c:v>36</c:v>
                </c:pt>
              </c:numCache>
            </c:numRef>
          </c:val>
        </c:ser>
        <c:dLbls>
          <c:showLegendKey val="0"/>
          <c:showVal val="0"/>
          <c:showCatName val="0"/>
          <c:showSerName val="0"/>
          <c:showPercent val="0"/>
          <c:showBubbleSize val="0"/>
        </c:dLbls>
        <c:gapWidth val="150"/>
        <c:axId val="5915952"/>
        <c:axId val="5919872"/>
      </c:barChart>
      <c:catAx>
        <c:axId val="5915952"/>
        <c:scaling>
          <c:orientation val="minMax"/>
        </c:scaling>
        <c:delete val="0"/>
        <c:axPos val="l"/>
        <c:numFmt formatCode="General" sourceLinked="0"/>
        <c:majorTickMark val="out"/>
        <c:minorTickMark val="none"/>
        <c:tickLblPos val="nextTo"/>
        <c:crossAx val="5919872"/>
        <c:crosses val="autoZero"/>
        <c:auto val="1"/>
        <c:lblAlgn val="ctr"/>
        <c:lblOffset val="100"/>
        <c:noMultiLvlLbl val="0"/>
      </c:catAx>
      <c:valAx>
        <c:axId val="5919872"/>
        <c:scaling>
          <c:orientation val="minMax"/>
        </c:scaling>
        <c:delete val="0"/>
        <c:axPos val="b"/>
        <c:majorGridlines/>
        <c:numFmt formatCode="General" sourceLinked="1"/>
        <c:majorTickMark val="out"/>
        <c:minorTickMark val="none"/>
        <c:tickLblPos val="nextTo"/>
        <c:crossAx val="5915952"/>
        <c:crosses val="autoZero"/>
        <c:crossBetween val="between"/>
      </c:valAx>
    </c:plotArea>
    <c:legend>
      <c:legendPos val="r"/>
      <c:layout>
        <c:manualLayout>
          <c:xMode val="edge"/>
          <c:yMode val="edge"/>
          <c:x val="0.7775937043413621"/>
          <c:y val="0.3645498494845823"/>
          <c:w val="0.19527812251681093"/>
          <c:h val="0.14814498350245858"/>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4809479014238"/>
          <c:y val="4.4657254014091027E-2"/>
          <c:w val="0.80289352658351332"/>
          <c:h val="0.86588498674926317"/>
        </c:manualLayout>
      </c:layout>
      <c:barChart>
        <c:barDir val="col"/>
        <c:grouping val="clustered"/>
        <c:varyColors val="0"/>
        <c:ser>
          <c:idx val="0"/>
          <c:order val="0"/>
          <c:spPr>
            <a:solidFill>
              <a:srgbClr val="4294AE"/>
            </a:solidFill>
          </c:spPr>
          <c:invertIfNegative val="0"/>
          <c:cat>
            <c:strRef>
              <c:f>Sheet1!$A$2:$A$6</c:f>
              <c:strCache>
                <c:ptCount val="5"/>
                <c:pt idx="0">
                  <c:v>Heap</c:v>
                </c:pt>
                <c:pt idx="1">
                  <c:v>Row compression</c:v>
                </c:pt>
                <c:pt idx="2">
                  <c:v>Page compression</c:v>
                </c:pt>
                <c:pt idx="3">
                  <c:v>Clustered column store index</c:v>
                </c:pt>
                <c:pt idx="4">
                  <c:v>Column store archive compression</c:v>
                </c:pt>
              </c:strCache>
            </c:strRef>
          </c:cat>
          <c:val>
            <c:numRef>
              <c:f>Sheet1!$B$2:$B$6</c:f>
              <c:numCache>
                <c:formatCode>#,##0</c:formatCode>
                <c:ptCount val="5"/>
                <c:pt idx="0">
                  <c:v>72835</c:v>
                </c:pt>
                <c:pt idx="1">
                  <c:v>31489</c:v>
                </c:pt>
                <c:pt idx="2">
                  <c:v>19245</c:v>
                </c:pt>
                <c:pt idx="3">
                  <c:v>5477</c:v>
                </c:pt>
                <c:pt idx="4">
                  <c:v>4431</c:v>
                </c:pt>
              </c:numCache>
            </c:numRef>
          </c:val>
        </c:ser>
        <c:dLbls>
          <c:showLegendKey val="0"/>
          <c:showVal val="0"/>
          <c:showCatName val="0"/>
          <c:showSerName val="0"/>
          <c:showPercent val="0"/>
          <c:showBubbleSize val="0"/>
        </c:dLbls>
        <c:gapWidth val="150"/>
        <c:axId val="5918304"/>
        <c:axId val="5913600"/>
      </c:barChart>
      <c:catAx>
        <c:axId val="5918304"/>
        <c:scaling>
          <c:orientation val="minMax"/>
        </c:scaling>
        <c:delete val="0"/>
        <c:axPos val="b"/>
        <c:numFmt formatCode="General" sourceLinked="0"/>
        <c:majorTickMark val="out"/>
        <c:minorTickMark val="none"/>
        <c:tickLblPos val="nextTo"/>
        <c:txPr>
          <a:bodyPr/>
          <a:lstStyle/>
          <a:p>
            <a:pPr>
              <a:defRPr sz="1050"/>
            </a:pPr>
            <a:endParaRPr lang="en-US"/>
          </a:p>
        </c:txPr>
        <c:crossAx val="5913600"/>
        <c:crosses val="autoZero"/>
        <c:auto val="1"/>
        <c:lblAlgn val="ctr"/>
        <c:lblOffset val="100"/>
        <c:noMultiLvlLbl val="0"/>
      </c:catAx>
      <c:valAx>
        <c:axId val="5913600"/>
        <c:scaling>
          <c:orientation val="minMax"/>
        </c:scaling>
        <c:delete val="0"/>
        <c:axPos val="l"/>
        <c:majorGridlines/>
        <c:numFmt formatCode="#,##0" sourceLinked="1"/>
        <c:majorTickMark val="out"/>
        <c:minorTickMark val="none"/>
        <c:tickLblPos val="nextTo"/>
        <c:txPr>
          <a:bodyPr/>
          <a:lstStyle/>
          <a:p>
            <a:pPr>
              <a:defRPr sz="1200"/>
            </a:pPr>
            <a:endParaRPr lang="en-US"/>
          </a:p>
        </c:txPr>
        <c:crossAx val="59183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2288776302717E-2"/>
          <c:y val="4.2691141173599893E-2"/>
          <c:w val="0.93022542128545782"/>
          <c:h val="0.86690189260077433"/>
        </c:manualLayout>
      </c:layout>
      <c:barChart>
        <c:barDir val="col"/>
        <c:grouping val="clustered"/>
        <c:varyColors val="0"/>
        <c:ser>
          <c:idx val="0"/>
          <c:order val="0"/>
          <c:spPr>
            <a:solidFill>
              <a:srgbClr val="2881A0"/>
            </a:solidFill>
            <a:ln>
              <a:noFill/>
            </a:ln>
            <a:effectLst/>
          </c:spPr>
          <c:invertIfNegative val="0"/>
          <c:cat>
            <c:strRef>
              <c:f>Sheet1!$A$1:$A$5</c:f>
              <c:strCache>
                <c:ptCount val="5"/>
                <c:pt idx="0">
                  <c:v>Heap</c:v>
                </c:pt>
                <c:pt idx="1">
                  <c:v>Row Compression</c:v>
                </c:pt>
                <c:pt idx="2">
                  <c:v>Page compression</c:v>
                </c:pt>
                <c:pt idx="3">
                  <c:v>Clustered column store index</c:v>
                </c:pt>
                <c:pt idx="4">
                  <c:v>Clustered column store index archive compression</c:v>
                </c:pt>
              </c:strCache>
            </c:strRef>
          </c:cat>
          <c:val>
            <c:numRef>
              <c:f>Sheet1!$B$1:$B$5</c:f>
              <c:numCache>
                <c:formatCode>General</c:formatCode>
                <c:ptCount val="5"/>
                <c:pt idx="0">
                  <c:v>312.86</c:v>
                </c:pt>
                <c:pt idx="1">
                  <c:v>146.43</c:v>
                </c:pt>
                <c:pt idx="2">
                  <c:v>129.453</c:v>
                </c:pt>
                <c:pt idx="3">
                  <c:v>111.508</c:v>
                </c:pt>
                <c:pt idx="4">
                  <c:v>88.296999999999997</c:v>
                </c:pt>
              </c:numCache>
            </c:numRef>
          </c:val>
        </c:ser>
        <c:dLbls>
          <c:showLegendKey val="0"/>
          <c:showVal val="0"/>
          <c:showCatName val="0"/>
          <c:showSerName val="0"/>
          <c:showPercent val="0"/>
          <c:showBubbleSize val="0"/>
        </c:dLbls>
        <c:gapWidth val="219"/>
        <c:overlap val="-27"/>
        <c:axId val="5914776"/>
        <c:axId val="5914384"/>
      </c:barChart>
      <c:catAx>
        <c:axId val="591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4384"/>
        <c:crosses val="autoZero"/>
        <c:auto val="1"/>
        <c:lblAlgn val="ctr"/>
        <c:lblOffset val="100"/>
        <c:noMultiLvlLbl val="0"/>
      </c:catAx>
      <c:valAx>
        <c:axId val="591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4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Compression</a:t>
            </a:r>
            <a:r>
              <a:rPr lang="en-GB" baseline="0"/>
              <a:t> Type / </a:t>
            </a:r>
            <a:r>
              <a:rPr lang="en-GB"/>
              <a:t>Time (ms)</a:t>
            </a:r>
          </a:p>
        </c:rich>
      </c:tx>
      <c:layout/>
      <c:overlay val="0"/>
    </c:title>
    <c:autoTitleDeleted val="0"/>
    <c:plotArea>
      <c:layout>
        <c:manualLayout>
          <c:layoutTarget val="inner"/>
          <c:xMode val="edge"/>
          <c:yMode val="edge"/>
          <c:x val="7.4194837912872055E-2"/>
          <c:y val="9.8575267022142796E-2"/>
          <c:w val="0.90277440715847457"/>
          <c:h val="0.84273612335240577"/>
        </c:manualLayout>
      </c:layout>
      <c:barChart>
        <c:barDir val="col"/>
        <c:grouping val="clustered"/>
        <c:varyColors val="0"/>
        <c:ser>
          <c:idx val="0"/>
          <c:order val="0"/>
          <c:tx>
            <c:strRef>
              <c:f>Sheet1!$B$1</c:f>
              <c:strCache>
                <c:ptCount val="1"/>
                <c:pt idx="0">
                  <c:v>Time (ms)</c:v>
                </c:pt>
              </c:strCache>
            </c:strRef>
          </c:tx>
          <c:spPr>
            <a:solidFill>
              <a:srgbClr val="0099CC"/>
            </a:solidFill>
          </c:spPr>
          <c:invertIfNegative val="0"/>
          <c:cat>
            <c:strRef>
              <c:f>Sheet1!$A$2:$A$7</c:f>
              <c:strCache>
                <c:ptCount val="6"/>
                <c:pt idx="0">
                  <c:v>No compression</c:v>
                </c:pt>
                <c:pt idx="1">
                  <c:v>Row compression</c:v>
                </c:pt>
                <c:pt idx="2">
                  <c:v>Page compression</c:v>
                </c:pt>
                <c:pt idx="3">
                  <c:v>No compression</c:v>
                </c:pt>
                <c:pt idx="4">
                  <c:v>Row compression</c:v>
                </c:pt>
                <c:pt idx="5">
                  <c:v>Page compression</c:v>
                </c:pt>
              </c:strCache>
            </c:strRef>
          </c:cat>
          <c:val>
            <c:numRef>
              <c:f>Sheet1!$B$2:$B$7</c:f>
              <c:numCache>
                <c:formatCode>General</c:formatCode>
                <c:ptCount val="6"/>
                <c:pt idx="0">
                  <c:v>243654</c:v>
                </c:pt>
                <c:pt idx="1">
                  <c:v>168587</c:v>
                </c:pt>
                <c:pt idx="2">
                  <c:v>80130</c:v>
                </c:pt>
                <c:pt idx="3">
                  <c:v>40163</c:v>
                </c:pt>
                <c:pt idx="4">
                  <c:v>49411</c:v>
                </c:pt>
                <c:pt idx="5">
                  <c:v>61596</c:v>
                </c:pt>
              </c:numCache>
            </c:numRef>
          </c:val>
        </c:ser>
        <c:dLbls>
          <c:showLegendKey val="0"/>
          <c:showVal val="0"/>
          <c:showCatName val="0"/>
          <c:showSerName val="0"/>
          <c:showPercent val="0"/>
          <c:showBubbleSize val="0"/>
        </c:dLbls>
        <c:gapWidth val="150"/>
        <c:axId val="5915168"/>
        <c:axId val="5916736"/>
      </c:barChart>
      <c:catAx>
        <c:axId val="5915168"/>
        <c:scaling>
          <c:orientation val="minMax"/>
        </c:scaling>
        <c:delete val="0"/>
        <c:axPos val="b"/>
        <c:numFmt formatCode="General" sourceLinked="0"/>
        <c:majorTickMark val="out"/>
        <c:minorTickMark val="none"/>
        <c:tickLblPos val="nextTo"/>
        <c:txPr>
          <a:bodyPr/>
          <a:lstStyle/>
          <a:p>
            <a:pPr>
              <a:defRPr sz="1400"/>
            </a:pPr>
            <a:endParaRPr lang="en-US"/>
          </a:p>
        </c:txPr>
        <c:crossAx val="5916736"/>
        <c:crosses val="autoZero"/>
        <c:auto val="1"/>
        <c:lblAlgn val="ctr"/>
        <c:lblOffset val="100"/>
        <c:noMultiLvlLbl val="0"/>
      </c:catAx>
      <c:valAx>
        <c:axId val="591673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5915168"/>
        <c:crosses val="autoZero"/>
        <c:crossBetween val="between"/>
      </c:valAx>
    </c:plotArea>
    <c:legend>
      <c:legendPos val="r"/>
      <c:layout>
        <c:manualLayout>
          <c:xMode val="edge"/>
          <c:yMode val="edge"/>
          <c:x val="0.78745015892109949"/>
          <c:y val="0.13089775738661957"/>
          <c:w val="9.2092794796963806E-2"/>
          <c:h val="4.2362913999150723E-2"/>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GB" sz="2400" dirty="0"/>
              <a:t>Elapsed Time(</a:t>
            </a:r>
            <a:r>
              <a:rPr lang="en-GB" sz="2400" dirty="0" err="1"/>
              <a:t>ms</a:t>
            </a:r>
            <a:r>
              <a:rPr lang="en-GB" sz="2400" dirty="0" smtClean="0"/>
              <a:t>) / Column</a:t>
            </a:r>
            <a:r>
              <a:rPr lang="en-GB" sz="2400" baseline="0" dirty="0" smtClean="0"/>
              <a:t> Store Compression</a:t>
            </a:r>
            <a:r>
              <a:rPr lang="en-GB" sz="2400" dirty="0" smtClean="0"/>
              <a:t> </a:t>
            </a:r>
            <a:r>
              <a:rPr lang="en-GB" sz="2400" dirty="0"/>
              <a:t>Type</a:t>
            </a:r>
          </a:p>
        </c:rich>
      </c:tx>
      <c:overlay val="0"/>
    </c:title>
    <c:autoTitleDeleted val="0"/>
    <c:plotArea>
      <c:layout>
        <c:manualLayout>
          <c:layoutTarget val="inner"/>
          <c:xMode val="edge"/>
          <c:yMode val="edge"/>
          <c:x val="5.9140030431066033E-2"/>
          <c:y val="0.15014362787984836"/>
          <c:w val="0.92835943488654893"/>
          <c:h val="0.75901997666958299"/>
        </c:manualLayout>
      </c:layout>
      <c:barChart>
        <c:barDir val="col"/>
        <c:grouping val="clustered"/>
        <c:varyColors val="0"/>
        <c:ser>
          <c:idx val="0"/>
          <c:order val="0"/>
          <c:tx>
            <c:strRef>
              <c:f>Sheet1!$B$1</c:f>
              <c:strCache>
                <c:ptCount val="1"/>
                <c:pt idx="0">
                  <c:v>Elapsed Time(ms)/Compression Type</c:v>
                </c:pt>
              </c:strCache>
            </c:strRef>
          </c:tx>
          <c:spPr>
            <a:solidFill>
              <a:srgbClr val="4294AE"/>
            </a:solidFill>
            <a:ln>
              <a:solidFill>
                <a:srgbClr val="0070C0"/>
              </a:solidFill>
            </a:ln>
          </c:spPr>
          <c:invertIfNegative val="0"/>
          <c:cat>
            <c:strRef>
              <c:f>Sheet1!$A$2:$A$5</c:f>
              <c:strCache>
                <c:ptCount val="4"/>
                <c:pt idx="0">
                  <c:v>hdd cstore</c:v>
                </c:pt>
                <c:pt idx="1">
                  <c:v>hdd cstore archive</c:v>
                </c:pt>
                <c:pt idx="2">
                  <c:v>flash cstore</c:v>
                </c:pt>
                <c:pt idx="3">
                  <c:v>flash cstore archive</c:v>
                </c:pt>
              </c:strCache>
            </c:strRef>
          </c:cat>
          <c:val>
            <c:numRef>
              <c:f>Sheet1!$B$2:$B$5</c:f>
              <c:numCache>
                <c:formatCode>General</c:formatCode>
                <c:ptCount val="4"/>
                <c:pt idx="0">
                  <c:v>3880</c:v>
                </c:pt>
                <c:pt idx="1">
                  <c:v>3737</c:v>
                </c:pt>
                <c:pt idx="2">
                  <c:v>2617</c:v>
                </c:pt>
                <c:pt idx="3">
                  <c:v>2956</c:v>
                </c:pt>
              </c:numCache>
            </c:numRef>
          </c:val>
        </c:ser>
        <c:dLbls>
          <c:showLegendKey val="0"/>
          <c:showVal val="0"/>
          <c:showCatName val="0"/>
          <c:showSerName val="0"/>
          <c:showPercent val="0"/>
          <c:showBubbleSize val="0"/>
        </c:dLbls>
        <c:gapWidth val="150"/>
        <c:axId val="286440424"/>
        <c:axId val="286435328"/>
      </c:barChart>
      <c:catAx>
        <c:axId val="286440424"/>
        <c:scaling>
          <c:orientation val="minMax"/>
        </c:scaling>
        <c:delete val="0"/>
        <c:axPos val="b"/>
        <c:numFmt formatCode="General" sourceLinked="0"/>
        <c:majorTickMark val="out"/>
        <c:minorTickMark val="none"/>
        <c:tickLblPos val="nextTo"/>
        <c:txPr>
          <a:bodyPr/>
          <a:lstStyle/>
          <a:p>
            <a:pPr>
              <a:defRPr sz="2000"/>
            </a:pPr>
            <a:endParaRPr lang="en-US"/>
          </a:p>
        </c:txPr>
        <c:crossAx val="286435328"/>
        <c:crosses val="autoZero"/>
        <c:auto val="1"/>
        <c:lblAlgn val="ctr"/>
        <c:lblOffset val="100"/>
        <c:noMultiLvlLbl val="0"/>
      </c:catAx>
      <c:valAx>
        <c:axId val="286435328"/>
        <c:scaling>
          <c:orientation val="minMax"/>
        </c:scaling>
        <c:delete val="0"/>
        <c:axPos val="l"/>
        <c:majorGridlines>
          <c:spPr>
            <a:ln>
              <a:solidFill>
                <a:srgbClr val="0099CC"/>
              </a:solidFill>
            </a:ln>
          </c:spPr>
        </c:majorGridlines>
        <c:numFmt formatCode="General" sourceLinked="1"/>
        <c:majorTickMark val="out"/>
        <c:minorTickMark val="none"/>
        <c:tickLblPos val="nextTo"/>
        <c:txPr>
          <a:bodyPr/>
          <a:lstStyle/>
          <a:p>
            <a:pPr>
              <a:defRPr sz="1400"/>
            </a:pPr>
            <a:endParaRPr lang="en-US"/>
          </a:p>
        </c:txPr>
        <c:crossAx val="286440424"/>
        <c:crosses val="autoZero"/>
        <c:crossBetween val="between"/>
      </c:valAx>
    </c:plotArea>
    <c:legend>
      <c:legendPos val="r"/>
      <c:layout>
        <c:manualLayout>
          <c:xMode val="edge"/>
          <c:yMode val="edge"/>
          <c:x val="0.76997539442585972"/>
          <c:y val="0.15638159813356661"/>
          <c:w val="0.21816823586045164"/>
          <c:h val="8.16350247885681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163309362752423E-2"/>
          <c:y val="2.6199317117982214E-2"/>
          <c:w val="0.93938955039156691"/>
          <c:h val="0.85240476468182069"/>
        </c:manualLayout>
      </c:layout>
      <c:lineChart>
        <c:grouping val="standard"/>
        <c:varyColors val="0"/>
        <c:ser>
          <c:idx val="0"/>
          <c:order val="0"/>
          <c:tx>
            <c:strRef>
              <c:f>Sheet1!$B$1</c:f>
              <c:strCache>
                <c:ptCount val="1"/>
                <c:pt idx="0">
                  <c:v>HDD page compressed partitioned fact table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Sheet1!$B$2:$B$13</c:f>
              <c:numCache>
                <c:formatCode>General</c:formatCode>
                <c:ptCount val="12"/>
                <c:pt idx="0">
                  <c:v>678188</c:v>
                </c:pt>
                <c:pt idx="1">
                  <c:v>271508</c:v>
                </c:pt>
                <c:pt idx="2">
                  <c:v>211678</c:v>
                </c:pt>
                <c:pt idx="3">
                  <c:v>228941</c:v>
                </c:pt>
                <c:pt idx="4">
                  <c:v>246502</c:v>
                </c:pt>
                <c:pt idx="5">
                  <c:v>232626</c:v>
                </c:pt>
                <c:pt idx="6">
                  <c:v>225122</c:v>
                </c:pt>
                <c:pt idx="7">
                  <c:v>224552</c:v>
                </c:pt>
                <c:pt idx="8">
                  <c:v>218663</c:v>
                </c:pt>
                <c:pt idx="9">
                  <c:v>219621</c:v>
                </c:pt>
                <c:pt idx="10">
                  <c:v>223331</c:v>
                </c:pt>
                <c:pt idx="11">
                  <c:v>225737</c:v>
                </c:pt>
              </c:numCache>
            </c:numRef>
          </c:val>
          <c:smooth val="0"/>
        </c:ser>
        <c:ser>
          <c:idx val="1"/>
          <c:order val="1"/>
          <c:tx>
            <c:strRef>
              <c:f>Sheet1!$C$1</c:f>
              <c:strCache>
                <c:ptCount val="1"/>
                <c:pt idx="0">
                  <c:v>Flash partitioned fact table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Sheet1!$C$2:$C$13</c:f>
              <c:numCache>
                <c:formatCode>General</c:formatCode>
                <c:ptCount val="12"/>
                <c:pt idx="0">
                  <c:v>475007</c:v>
                </c:pt>
                <c:pt idx="1">
                  <c:v>202527</c:v>
                </c:pt>
                <c:pt idx="2">
                  <c:v>146615</c:v>
                </c:pt>
                <c:pt idx="3">
                  <c:v>117448</c:v>
                </c:pt>
                <c:pt idx="4">
                  <c:v>123660</c:v>
                </c:pt>
                <c:pt idx="5">
                  <c:v>102000</c:v>
                </c:pt>
                <c:pt idx="6">
                  <c:v>95993</c:v>
                </c:pt>
                <c:pt idx="7">
                  <c:v>78360</c:v>
                </c:pt>
                <c:pt idx="8">
                  <c:v>89034</c:v>
                </c:pt>
                <c:pt idx="9">
                  <c:v>92582</c:v>
                </c:pt>
                <c:pt idx="10">
                  <c:v>77474</c:v>
                </c:pt>
                <c:pt idx="11">
                  <c:v>72340</c:v>
                </c:pt>
              </c:numCache>
            </c:numRef>
          </c:val>
          <c:smooth val="0"/>
        </c:ser>
        <c:dLbls>
          <c:showLegendKey val="0"/>
          <c:showVal val="0"/>
          <c:showCatName val="0"/>
          <c:showSerName val="0"/>
          <c:showPercent val="0"/>
          <c:showBubbleSize val="0"/>
        </c:dLbls>
        <c:marker val="1"/>
        <c:smooth val="0"/>
        <c:axId val="286438464"/>
        <c:axId val="286437288"/>
      </c:lineChart>
      <c:catAx>
        <c:axId val="286438464"/>
        <c:scaling>
          <c:orientation val="minMax"/>
        </c:scaling>
        <c:delete val="0"/>
        <c:axPos val="b"/>
        <c:numFmt formatCode="General" sourceLinked="1"/>
        <c:majorTickMark val="out"/>
        <c:minorTickMark val="none"/>
        <c:tickLblPos val="nextTo"/>
        <c:crossAx val="286437288"/>
        <c:crosses val="autoZero"/>
        <c:auto val="1"/>
        <c:lblAlgn val="ctr"/>
        <c:lblOffset val="100"/>
        <c:noMultiLvlLbl val="0"/>
      </c:catAx>
      <c:valAx>
        <c:axId val="286437288"/>
        <c:scaling>
          <c:orientation val="minMax"/>
        </c:scaling>
        <c:delete val="0"/>
        <c:axPos val="l"/>
        <c:majorGridlines/>
        <c:numFmt formatCode="General" sourceLinked="1"/>
        <c:majorTickMark val="out"/>
        <c:minorTickMark val="none"/>
        <c:tickLblPos val="nextTo"/>
        <c:crossAx val="286438464"/>
        <c:crosses val="autoZero"/>
        <c:crossBetween val="between"/>
      </c:valAx>
    </c:plotArea>
    <c:legend>
      <c:legendPos val="r"/>
      <c:layout>
        <c:manualLayout>
          <c:xMode val="edge"/>
          <c:yMode val="edge"/>
          <c:x val="0.65573529612385839"/>
          <c:y val="3.717943452669413E-2"/>
          <c:w val="0.3340056080229139"/>
          <c:h val="0.21469422353789616"/>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273498346335953E-2"/>
          <c:y val="0.10417833187518227"/>
          <c:w val="0.90072654199475066"/>
          <c:h val="0.72336030912802562"/>
        </c:manualLayout>
      </c:layout>
      <c:lineChart>
        <c:grouping val="standard"/>
        <c:varyColors val="0"/>
        <c:ser>
          <c:idx val="0"/>
          <c:order val="0"/>
          <c:tx>
            <c:strRef>
              <c:f>Sheet1!$B$1</c:f>
              <c:strCache>
                <c:ptCount val="1"/>
                <c:pt idx="0">
                  <c:v>hdd column store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Sheet1!$B$2:$B$13</c:f>
              <c:numCache>
                <c:formatCode>General</c:formatCode>
                <c:ptCount val="12"/>
                <c:pt idx="0">
                  <c:v>51898</c:v>
                </c:pt>
                <c:pt idx="1">
                  <c:v>29071</c:v>
                </c:pt>
                <c:pt idx="2">
                  <c:v>21603</c:v>
                </c:pt>
                <c:pt idx="3">
                  <c:v>19382</c:v>
                </c:pt>
                <c:pt idx="4">
                  <c:v>15996</c:v>
                </c:pt>
                <c:pt idx="5">
                  <c:v>14923</c:v>
                </c:pt>
                <c:pt idx="6">
                  <c:v>13525</c:v>
                </c:pt>
                <c:pt idx="7">
                  <c:v>12546</c:v>
                </c:pt>
                <c:pt idx="8">
                  <c:v>12080</c:v>
                </c:pt>
                <c:pt idx="9">
                  <c:v>11990</c:v>
                </c:pt>
                <c:pt idx="10">
                  <c:v>11247</c:v>
                </c:pt>
                <c:pt idx="11">
                  <c:v>10931</c:v>
                </c:pt>
              </c:numCache>
            </c:numRef>
          </c:val>
          <c:smooth val="0"/>
        </c:ser>
        <c:ser>
          <c:idx val="1"/>
          <c:order val="1"/>
          <c:tx>
            <c:strRef>
              <c:f>Sheet1!$C$1</c:f>
              <c:strCache>
                <c:ptCount val="1"/>
                <c:pt idx="0">
                  <c:v>hdd column store archive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Sheet1!$C$2:$C$13</c:f>
              <c:numCache>
                <c:formatCode>General</c:formatCode>
                <c:ptCount val="12"/>
                <c:pt idx="0">
                  <c:v>38429</c:v>
                </c:pt>
                <c:pt idx="1">
                  <c:v>27020</c:v>
                </c:pt>
                <c:pt idx="2">
                  <c:v>22186</c:v>
                </c:pt>
                <c:pt idx="3">
                  <c:v>16193</c:v>
                </c:pt>
                <c:pt idx="4">
                  <c:v>15404</c:v>
                </c:pt>
                <c:pt idx="5">
                  <c:v>14011</c:v>
                </c:pt>
                <c:pt idx="6">
                  <c:v>13067</c:v>
                </c:pt>
                <c:pt idx="7">
                  <c:v>12360</c:v>
                </c:pt>
                <c:pt idx="8">
                  <c:v>11862</c:v>
                </c:pt>
                <c:pt idx="9">
                  <c:v>11547</c:v>
                </c:pt>
                <c:pt idx="10">
                  <c:v>11191</c:v>
                </c:pt>
                <c:pt idx="11">
                  <c:v>11117</c:v>
                </c:pt>
              </c:numCache>
            </c:numRef>
          </c:val>
          <c:smooth val="0"/>
        </c:ser>
        <c:ser>
          <c:idx val="2"/>
          <c:order val="2"/>
          <c:tx>
            <c:strRef>
              <c:f>Sheet1!$D$1</c:f>
              <c:strCache>
                <c:ptCount val="1"/>
                <c:pt idx="0">
                  <c:v>flash column store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Sheet1!$D$2:$D$13</c:f>
              <c:numCache>
                <c:formatCode>General</c:formatCode>
                <c:ptCount val="12"/>
                <c:pt idx="0">
                  <c:v>36087</c:v>
                </c:pt>
                <c:pt idx="1">
                  <c:v>20284</c:v>
                </c:pt>
                <c:pt idx="2">
                  <c:v>13816</c:v>
                </c:pt>
                <c:pt idx="3">
                  <c:v>10211</c:v>
                </c:pt>
                <c:pt idx="4">
                  <c:v>8141</c:v>
                </c:pt>
                <c:pt idx="5">
                  <c:v>7892</c:v>
                </c:pt>
                <c:pt idx="6">
                  <c:v>6797</c:v>
                </c:pt>
                <c:pt idx="7">
                  <c:v>6655</c:v>
                </c:pt>
                <c:pt idx="8">
                  <c:v>6526</c:v>
                </c:pt>
                <c:pt idx="9">
                  <c:v>6373</c:v>
                </c:pt>
                <c:pt idx="10">
                  <c:v>6374</c:v>
                </c:pt>
                <c:pt idx="11">
                  <c:v>6133</c:v>
                </c:pt>
              </c:numCache>
            </c:numRef>
          </c:val>
          <c:smooth val="0"/>
        </c:ser>
        <c:ser>
          <c:idx val="3"/>
          <c:order val="3"/>
          <c:tx>
            <c:strRef>
              <c:f>Sheet1!$E$1</c:f>
              <c:strCache>
                <c:ptCount val="1"/>
                <c:pt idx="0">
                  <c:v>flash column store archive</c:v>
                </c:pt>
              </c:strCache>
            </c:strRef>
          </c:tx>
          <c:cat>
            <c:numRef>
              <c:f>Sheet1!$A$2:$A$13</c:f>
              <c:numCache>
                <c:formatCode>General</c:formatCode>
                <c:ptCount val="12"/>
                <c:pt idx="0">
                  <c:v>2</c:v>
                </c:pt>
                <c:pt idx="1">
                  <c:v>4</c:v>
                </c:pt>
                <c:pt idx="2">
                  <c:v>6</c:v>
                </c:pt>
                <c:pt idx="3">
                  <c:v>8</c:v>
                </c:pt>
                <c:pt idx="4">
                  <c:v>10</c:v>
                </c:pt>
                <c:pt idx="5">
                  <c:v>12</c:v>
                </c:pt>
                <c:pt idx="6">
                  <c:v>14</c:v>
                </c:pt>
                <c:pt idx="7">
                  <c:v>16</c:v>
                </c:pt>
                <c:pt idx="8">
                  <c:v>18</c:v>
                </c:pt>
                <c:pt idx="9">
                  <c:v>20</c:v>
                </c:pt>
                <c:pt idx="10">
                  <c:v>22</c:v>
                </c:pt>
                <c:pt idx="11">
                  <c:v>24</c:v>
                </c:pt>
              </c:numCache>
            </c:numRef>
          </c:cat>
          <c:val>
            <c:numRef>
              <c:f>Sheet1!$E$2:$E$13</c:f>
              <c:numCache>
                <c:formatCode>General</c:formatCode>
                <c:ptCount val="12"/>
                <c:pt idx="0">
                  <c:v>36905</c:v>
                </c:pt>
                <c:pt idx="1">
                  <c:v>20966</c:v>
                </c:pt>
                <c:pt idx="2">
                  <c:v>14246</c:v>
                </c:pt>
                <c:pt idx="3">
                  <c:v>11271</c:v>
                </c:pt>
                <c:pt idx="4">
                  <c:v>8683</c:v>
                </c:pt>
                <c:pt idx="5">
                  <c:v>8347</c:v>
                </c:pt>
                <c:pt idx="6">
                  <c:v>8178</c:v>
                </c:pt>
                <c:pt idx="7">
                  <c:v>6975</c:v>
                </c:pt>
                <c:pt idx="8">
                  <c:v>6878</c:v>
                </c:pt>
                <c:pt idx="9">
                  <c:v>6740</c:v>
                </c:pt>
                <c:pt idx="10">
                  <c:v>6588</c:v>
                </c:pt>
                <c:pt idx="11">
                  <c:v>6469</c:v>
                </c:pt>
              </c:numCache>
            </c:numRef>
          </c:val>
          <c:smooth val="0"/>
        </c:ser>
        <c:dLbls>
          <c:showLegendKey val="0"/>
          <c:showVal val="0"/>
          <c:showCatName val="0"/>
          <c:showSerName val="0"/>
          <c:showPercent val="0"/>
          <c:showBubbleSize val="0"/>
        </c:dLbls>
        <c:marker val="1"/>
        <c:smooth val="0"/>
        <c:axId val="286434936"/>
        <c:axId val="286440032"/>
      </c:lineChart>
      <c:catAx>
        <c:axId val="286434936"/>
        <c:scaling>
          <c:orientation val="minMax"/>
        </c:scaling>
        <c:delete val="0"/>
        <c:axPos val="b"/>
        <c:numFmt formatCode="General" sourceLinked="1"/>
        <c:majorTickMark val="out"/>
        <c:minorTickMark val="none"/>
        <c:tickLblPos val="nextTo"/>
        <c:crossAx val="286440032"/>
        <c:crosses val="autoZero"/>
        <c:auto val="1"/>
        <c:lblAlgn val="ctr"/>
        <c:lblOffset val="100"/>
        <c:noMultiLvlLbl val="0"/>
      </c:catAx>
      <c:valAx>
        <c:axId val="286440032"/>
        <c:scaling>
          <c:orientation val="minMax"/>
        </c:scaling>
        <c:delete val="0"/>
        <c:axPos val="l"/>
        <c:majorGridlines/>
        <c:numFmt formatCode="General" sourceLinked="1"/>
        <c:majorTickMark val="out"/>
        <c:minorTickMark val="none"/>
        <c:tickLblPos val="nextTo"/>
        <c:crossAx val="286434936"/>
        <c:crosses val="autoZero"/>
        <c:crossBetween val="between"/>
      </c:valAx>
      <c:spPr>
        <a:noFill/>
        <a:ln w="25400">
          <a:noFill/>
        </a:ln>
      </c:spPr>
    </c:plotArea>
    <c:legend>
      <c:legendPos val="r"/>
      <c:layout>
        <c:manualLayout>
          <c:xMode val="edge"/>
          <c:yMode val="edge"/>
          <c:x val="0.73829084645669296"/>
          <c:y val="0.11357538641003208"/>
          <c:w val="0.21744199284898577"/>
          <c:h val="0.18766404199475065"/>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0.00229</cdr:x>
      <cdr:y>0.05089</cdr:y>
    </cdr:from>
    <cdr:to>
      <cdr:x>0.39314</cdr:x>
      <cdr:y>0.9542</cdr:y>
    </cdr:to>
    <cdr:sp macro="" textlink="">
      <cdr:nvSpPr>
        <cdr:cNvPr id="2" name="TextBox 1"/>
        <cdr:cNvSpPr txBox="1"/>
      </cdr:nvSpPr>
      <cdr:spPr>
        <a:xfrm xmlns:a="http://schemas.openxmlformats.org/drawingml/2006/main">
          <a:off x="26126" y="261256"/>
          <a:ext cx="4467497" cy="4637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Courier New" panose="02070309020205020404" pitchFamily="49" charset="0"/>
              <a:cs typeface="Courier New" panose="02070309020205020404" pitchFamily="49" charset="0"/>
            </a:rPr>
            <a:t>  SELECT </a:t>
          </a:r>
          <a:r>
            <a:rPr lang="en-GB" sz="1400" dirty="0" err="1">
              <a:latin typeface="Courier New" panose="02070309020205020404" pitchFamily="49" charset="0"/>
              <a:cs typeface="Courier New" panose="02070309020205020404" pitchFamily="49" charset="0"/>
            </a:rPr>
            <a:t>p.EnglishProductName</a:t>
          </a:r>
          <a:endParaRPr lang="en-GB" sz="1400" dirty="0">
            <a:latin typeface="Courier New" panose="02070309020205020404" pitchFamily="49" charset="0"/>
            <a:cs typeface="Courier New" panose="02070309020205020404" pitchFamily="49" charset="0"/>
          </a:endParaRP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OrderQuantity</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UnitPrice</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ExtendedAmount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UnitPriceDiscountPct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DiscountAmount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ProductStandardCost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TotalProductCost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SalesAmount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TaxAmt</a:t>
          </a:r>
          <a:r>
            <a:rPr lang="en-GB" sz="1400" dirty="0">
              <a:latin typeface="Courier New" panose="02070309020205020404" pitchFamily="49" charset="0"/>
              <a:cs typeface="Courier New" panose="02070309020205020404" pitchFamily="49" charset="0"/>
            </a:rPr>
            <a:t>])</a:t>
          </a:r>
        </a:p>
        <a:p xmlns:a="http://schemas.openxmlformats.org/drawingml/2006/main">
          <a:r>
            <a:rPr lang="en-GB" sz="1400" dirty="0">
              <a:latin typeface="Courier New" panose="02070309020205020404" pitchFamily="49" charset="0"/>
              <a:cs typeface="Courier New" panose="02070309020205020404" pitchFamily="49" charset="0"/>
            </a:rPr>
            <a:t>  </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,SUM([Freight])</a:t>
          </a:r>
        </a:p>
        <a:p xmlns:a="http://schemas.openxmlformats.org/drawingml/2006/main">
          <a:r>
            <a:rPr lang="en-GB" sz="1400" dirty="0">
              <a:latin typeface="Courier New" panose="02070309020205020404" pitchFamily="49" charset="0"/>
              <a:cs typeface="Courier New" panose="02070309020205020404" pitchFamily="49" charset="0"/>
            </a:rPr>
            <a:t>  FROM  [</a:t>
          </a:r>
          <a:r>
            <a:rPr lang="en-GB" sz="1400" dirty="0" err="1">
              <a:latin typeface="Courier New" panose="02070309020205020404" pitchFamily="49" charset="0"/>
              <a:cs typeface="Courier New" panose="02070309020205020404" pitchFamily="49" charset="0"/>
            </a:rPr>
            <a:t>dbo</a:t>
          </a:r>
          <a:r>
            <a:rPr lang="en-GB" sz="1400" dirty="0">
              <a:latin typeface="Courier New" panose="02070309020205020404" pitchFamily="49" charset="0"/>
              <a:cs typeface="Courier New" panose="02070309020205020404" pitchFamily="49" charset="0"/>
            </a:rPr>
            <a:t>].[</a:t>
          </a:r>
          <a:r>
            <a:rPr lang="en-GB" sz="1400" dirty="0" err="1" smtClean="0">
              <a:latin typeface="Courier New" panose="02070309020205020404" pitchFamily="49" charset="0"/>
              <a:cs typeface="Courier New" panose="02070309020205020404" pitchFamily="49" charset="0"/>
            </a:rPr>
            <a:t>FactInternetSalesBig</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f</a:t>
          </a:r>
        </a:p>
        <a:p xmlns:a="http://schemas.openxmlformats.org/drawingml/2006/main">
          <a:r>
            <a:rPr lang="en-GB" sz="1400" dirty="0">
              <a:latin typeface="Courier New" panose="02070309020205020404" pitchFamily="49" charset="0"/>
              <a:cs typeface="Courier New" panose="02070309020205020404" pitchFamily="49" charset="0"/>
            </a:rPr>
            <a:t>  JOIN  [</a:t>
          </a:r>
          <a:r>
            <a:rPr lang="en-GB" sz="1400" dirty="0" err="1">
              <a:latin typeface="Courier New" panose="02070309020205020404" pitchFamily="49" charset="0"/>
              <a:cs typeface="Courier New" panose="02070309020205020404" pitchFamily="49" charset="0"/>
            </a:rPr>
            <a:t>dbo</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DimProduct</a:t>
          </a:r>
          <a:r>
            <a:rPr lang="en-GB" sz="1400" dirty="0">
              <a:latin typeface="Courier New" panose="02070309020205020404" pitchFamily="49" charset="0"/>
              <a:cs typeface="Courier New" panose="02070309020205020404" pitchFamily="49" charset="0"/>
            </a:rPr>
            <a:t>] p</a:t>
          </a:r>
        </a:p>
        <a:p xmlns:a="http://schemas.openxmlformats.org/drawingml/2006/main">
          <a:r>
            <a:rPr lang="en-GB" sz="1400" dirty="0">
              <a:latin typeface="Courier New" panose="02070309020205020404" pitchFamily="49" charset="0"/>
              <a:cs typeface="Courier New" panose="02070309020205020404" pitchFamily="49" charset="0"/>
            </a:rPr>
            <a:t>  ON    </a:t>
          </a:r>
          <a:r>
            <a:rPr lang="en-GB" sz="1400" dirty="0" err="1">
              <a:latin typeface="Courier New" panose="02070309020205020404" pitchFamily="49" charset="0"/>
              <a:cs typeface="Courier New" panose="02070309020205020404" pitchFamily="49" charset="0"/>
            </a:rPr>
            <a:t>f.ProductKey</a:t>
          </a:r>
          <a:r>
            <a:rPr lang="en-GB" sz="1400" dirty="0">
              <a:latin typeface="Courier New" panose="02070309020205020404" pitchFamily="49" charset="0"/>
              <a:cs typeface="Courier New" panose="02070309020205020404" pitchFamily="49" charset="0"/>
            </a:rPr>
            <a:t> = </a:t>
          </a:r>
          <a:r>
            <a:rPr lang="en-GB" sz="1400" dirty="0" err="1">
              <a:latin typeface="Courier New" panose="02070309020205020404" pitchFamily="49" charset="0"/>
              <a:cs typeface="Courier New" panose="02070309020205020404" pitchFamily="49" charset="0"/>
            </a:rPr>
            <a:t>p.ProductKey</a:t>
          </a:r>
          <a:endParaRPr lang="en-GB" sz="1400" dirty="0">
            <a:latin typeface="Courier New" panose="02070309020205020404" pitchFamily="49" charset="0"/>
            <a:cs typeface="Courier New" panose="02070309020205020404" pitchFamily="49" charset="0"/>
          </a:endParaRPr>
        </a:p>
        <a:p xmlns:a="http://schemas.openxmlformats.org/drawingml/2006/main">
          <a:r>
            <a:rPr lang="en-GB" sz="1400" dirty="0">
              <a:latin typeface="Courier New" panose="02070309020205020404" pitchFamily="49" charset="0"/>
              <a:cs typeface="Courier New" panose="02070309020205020404" pitchFamily="49" charset="0"/>
            </a:rPr>
            <a:t>  GROUP BY </a:t>
          </a:r>
          <a:r>
            <a:rPr lang="en-GB" sz="1400" dirty="0" err="1">
              <a:latin typeface="Courier New" panose="02070309020205020404" pitchFamily="49" charset="0"/>
              <a:cs typeface="Courier New" panose="02070309020205020404" pitchFamily="49" charset="0"/>
            </a:rPr>
            <a:t>p.EnglishProductName</a:t>
          </a:r>
          <a:endParaRPr lang="en-GB" sz="1400" dirty="0">
            <a:latin typeface="Courier New" panose="02070309020205020404" pitchFamily="49" charset="0"/>
            <a:cs typeface="Courier New" panose="02070309020205020404" pitchFamily="49"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0.21625</cdr:x>
      <cdr:y>0.40909</cdr:y>
    </cdr:from>
    <cdr:to>
      <cdr:x>0.64177</cdr:x>
      <cdr:y>0.51515</cdr:y>
    </cdr:to>
    <cdr:sp macro="" textlink="">
      <cdr:nvSpPr>
        <cdr:cNvPr id="2" name="TextBox 1"/>
        <cdr:cNvSpPr txBox="1"/>
      </cdr:nvSpPr>
      <cdr:spPr>
        <a:xfrm xmlns:a="http://schemas.openxmlformats.org/drawingml/2006/main">
          <a:off x="1619793" y="2116184"/>
          <a:ext cx="3187337" cy="548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 </a:t>
          </a:r>
          <a:endParaRPr lang="en-GB"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0.41036</cdr:x>
      <cdr:y>0.8781</cdr:y>
    </cdr:from>
    <cdr:to>
      <cdr:x>0.60964</cdr:x>
      <cdr:y>0.94476</cdr:y>
    </cdr:to>
    <cdr:sp macro="" textlink="">
      <cdr:nvSpPr>
        <cdr:cNvPr id="2" name="TextBox 1"/>
        <cdr:cNvSpPr txBox="1"/>
      </cdr:nvSpPr>
      <cdr:spPr>
        <a:xfrm xmlns:a="http://schemas.openxmlformats.org/drawingml/2006/main">
          <a:off x="5003073" y="6021978"/>
          <a:ext cx="2429692"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smtClean="0"/>
            <a:t>Degree of parallelism</a:t>
          </a:r>
          <a:endParaRPr lang="en-GB" sz="2000" dirty="0"/>
        </a:p>
      </cdr:txBody>
    </cdr:sp>
  </cdr:relSizeAnchor>
  <cdr:relSizeAnchor xmlns:cdr="http://schemas.openxmlformats.org/drawingml/2006/chartDrawing">
    <cdr:from>
      <cdr:x>0.01179</cdr:x>
      <cdr:y>0</cdr:y>
    </cdr:from>
    <cdr:to>
      <cdr:x>0.1125</cdr:x>
      <cdr:y>0.08381</cdr:y>
    </cdr:to>
    <cdr:sp macro="" textlink="">
      <cdr:nvSpPr>
        <cdr:cNvPr id="3" name="TextBox 2"/>
        <cdr:cNvSpPr txBox="1"/>
      </cdr:nvSpPr>
      <cdr:spPr>
        <a:xfrm xmlns:a="http://schemas.openxmlformats.org/drawingml/2006/main">
          <a:off x="143691" y="0"/>
          <a:ext cx="1227909" cy="5747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smtClean="0"/>
        </a:p>
        <a:p xmlns:a="http://schemas.openxmlformats.org/drawingml/2006/main">
          <a:r>
            <a:rPr lang="en-GB" sz="1800" dirty="0" smtClean="0"/>
            <a:t>Time (</a:t>
          </a:r>
          <a:r>
            <a:rPr lang="en-GB" sz="1800" dirty="0" err="1" smtClean="0"/>
            <a:t>ms</a:t>
          </a:r>
          <a:r>
            <a:rPr lang="en-GB" sz="1800" dirty="0" smtClean="0"/>
            <a:t>)</a:t>
          </a:r>
          <a:endParaRPr lang="en-GB"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0.63582</cdr:x>
      <cdr:y>0.55738</cdr:y>
    </cdr:from>
    <cdr:to>
      <cdr:x>0.73918</cdr:x>
      <cdr:y>0.78123</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7375395" y="2985221"/>
          <a:ext cx="1198957" cy="119888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BDFAB-23E6-4D22-9D65-F150A7F8FD05}" type="datetimeFigureOut">
              <a:rPr lang="en-GB" smtClean="0"/>
              <a:pPr/>
              <a:t>27/07/2014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CC77B-8223-4EF4-B457-752B902FC143}" type="slidenum">
              <a:rPr lang="en-GB" smtClean="0"/>
              <a:pPr/>
              <a:t>‹#›</a:t>
            </a:fld>
            <a:endParaRPr lang="en-GB"/>
          </a:p>
        </p:txBody>
      </p:sp>
    </p:spTree>
    <p:extLst>
      <p:ext uri="{BB962C8B-B14F-4D97-AF65-F5344CB8AC3E}">
        <p14:creationId xmlns:p14="http://schemas.microsoft.com/office/powerpoint/2010/main" val="26829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difference in latency between accessing the on CPU</a:t>
            </a:r>
            <a:r>
              <a:rPr lang="en-GB" baseline="0" dirty="0" smtClean="0"/>
              <a:t> cache and main memory, accessing main memory incurs a large penalty in terms of lost CPU cycles, this is important and one of the drivers behind the new optimizer mode that was introduced in SQL Server 2012 in order to support column store indexes.</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4</a:t>
            </a:fld>
            <a:endParaRPr lang="en-GB"/>
          </a:p>
        </p:txBody>
      </p:sp>
    </p:spTree>
    <p:extLst>
      <p:ext uri="{BB962C8B-B14F-4D97-AF65-F5344CB8AC3E}">
        <p14:creationId xmlns:p14="http://schemas.microsoft.com/office/powerpoint/2010/main" val="395508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length compression is a generic</a:t>
            </a:r>
            <a:r>
              <a:rPr lang="en-GB" baseline="0" dirty="0" smtClean="0"/>
              <a:t> term that pre-dates the column store functionality in SQL Server, it alludes to the techniques of compressing data by converting sequences of values into encoded “Run lengths”. </a:t>
            </a:r>
            <a:r>
              <a:rPr lang="en-GB" dirty="0" smtClean="0"/>
              <a:t>The</a:t>
            </a:r>
            <a:r>
              <a:rPr lang="en-GB" baseline="0" dirty="0" smtClean="0"/>
              <a:t> database engine scans down a column and stores each unique value it encounters in a dictionary, this can be local to a segment, ( the basic column store unit of storage; containing roughly 1 million rows ) and / or the dictionary can be global to the column store. Where sequences of values are found these are stored as encoded run lengths. In the example above the sequence of two red values is stored as 1, 2 </a:t>
            </a:r>
            <a:r>
              <a:rPr lang="en-GB" baseline="0" dirty="0" err="1" smtClean="0"/>
              <a:t>etc</a:t>
            </a:r>
            <a:r>
              <a:rPr lang="en-GB" baseline="0" dirty="0" smtClean="0"/>
              <a:t> . . .</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17</a:t>
            </a:fld>
            <a:endParaRPr lang="en-GB"/>
          </a:p>
        </p:txBody>
      </p:sp>
    </p:spTree>
    <p:extLst>
      <p:ext uri="{BB962C8B-B14F-4D97-AF65-F5344CB8AC3E}">
        <p14:creationId xmlns:p14="http://schemas.microsoft.com/office/powerpoint/2010/main" val="5769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Delta</a:t>
            </a:r>
            <a:r>
              <a:rPr lang="en-GB" baseline="0" dirty="0" smtClean="0"/>
              <a:t> stores are new to SQL Server 2014 and they provide the means via which existing column stores can be inserted into. SQL Server 2014 also introduces column store archive compression. Writes to blobs, which row groups are stored as, are sequential in nature, for trickle inserts the presence of a delta store (b-tree) to act as a buffer mitigates against this. Updates take place by the deletion bit map for the column store being set and a new row being inserted into the column store via a delta store.</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18</a:t>
            </a:fld>
            <a:endParaRPr lang="en-GB"/>
          </a:p>
        </p:txBody>
      </p:sp>
    </p:spTree>
    <p:extLst>
      <p:ext uri="{BB962C8B-B14F-4D97-AF65-F5344CB8AC3E}">
        <p14:creationId xmlns:p14="http://schemas.microsoft.com/office/powerpoint/2010/main" val="354963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state of row groups and delta stores can be</a:t>
            </a:r>
            <a:r>
              <a:rPr lang="en-GB" baseline="0" dirty="0" smtClean="0"/>
              <a:t> obtained through </a:t>
            </a:r>
            <a:r>
              <a:rPr lang="en-GB" baseline="0" dirty="0" err="1" smtClean="0"/>
              <a:t>sys.column_store_row_groups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19</a:t>
            </a:fld>
            <a:endParaRPr lang="en-GB"/>
          </a:p>
        </p:txBody>
      </p:sp>
    </p:spTree>
    <p:extLst>
      <p:ext uri="{BB962C8B-B14F-4D97-AF65-F5344CB8AC3E}">
        <p14:creationId xmlns:p14="http://schemas.microsoft.com/office/powerpoint/2010/main" val="399687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20</a:t>
            </a:fld>
            <a:endParaRPr lang="en-GB"/>
          </a:p>
        </p:txBody>
      </p:sp>
    </p:spTree>
    <p:extLst>
      <p:ext uri="{BB962C8B-B14F-4D97-AF65-F5344CB8AC3E}">
        <p14:creationId xmlns:p14="http://schemas.microsoft.com/office/powerpoint/2010/main" val="196269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21</a:t>
            </a:fld>
            <a:endParaRPr lang="en-GB"/>
          </a:p>
        </p:txBody>
      </p:sp>
    </p:spTree>
    <p:extLst>
      <p:ext uri="{BB962C8B-B14F-4D97-AF65-F5344CB8AC3E}">
        <p14:creationId xmlns:p14="http://schemas.microsoft.com/office/powerpoint/2010/main" val="311053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22</a:t>
            </a:fld>
            <a:endParaRPr lang="en-GB"/>
          </a:p>
        </p:txBody>
      </p:sp>
    </p:spTree>
    <p:extLst>
      <p:ext uri="{BB962C8B-B14F-4D97-AF65-F5344CB8AC3E}">
        <p14:creationId xmlns:p14="http://schemas.microsoft.com/office/powerpoint/2010/main" val="352388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Something on this slide, specifically</a:t>
            </a:r>
            <a:r>
              <a:rPr lang="en-GB" baseline="0" dirty="0" smtClean="0"/>
              <a:t> around compression on flash requires further investigation. As the level of compression goes up on flash, IO throughput goes down and CPU consumption goes up, </a:t>
            </a:r>
            <a:r>
              <a:rPr lang="en-GB" b="1" baseline="0" dirty="0" smtClean="0"/>
              <a:t>hypothesis: </a:t>
            </a:r>
            <a:r>
              <a:rPr lang="en-GB" b="0" baseline="0" dirty="0" smtClean="0"/>
              <a:t>the flash throughput is so high that the CPU resources required to perform the decompression becomes a factor and throttles IO throughput back, the net effect being that elapsed execution time is longer. </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25</a:t>
            </a:fld>
            <a:endParaRPr lang="en-GB"/>
          </a:p>
        </p:txBody>
      </p:sp>
    </p:spTree>
    <p:extLst>
      <p:ext uri="{BB962C8B-B14F-4D97-AF65-F5344CB8AC3E}">
        <p14:creationId xmlns:p14="http://schemas.microsoft.com/office/powerpoint/2010/main" val="274339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26</a:t>
            </a:fld>
            <a:endParaRPr lang="en-GB"/>
          </a:p>
        </p:txBody>
      </p:sp>
    </p:spTree>
    <p:extLst>
      <p:ext uri="{BB962C8B-B14F-4D97-AF65-F5344CB8AC3E}">
        <p14:creationId xmlns:p14="http://schemas.microsoft.com/office/powerpoint/2010/main" val="141121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subtly different to the scenario</a:t>
            </a:r>
            <a:r>
              <a:rPr lang="en-GB" baseline="0" dirty="0" smtClean="0"/>
              <a:t> we had with row and page compression, the hypothesis for sustained CPU consumption going down when column store archive compression is used, is that column store archive </a:t>
            </a:r>
            <a:r>
              <a:rPr lang="en-GB" b="1" u="sng" baseline="0" dirty="0" smtClean="0"/>
              <a:t>de</a:t>
            </a:r>
            <a:r>
              <a:rPr lang="en-GB" b="0" u="none" baseline="0" dirty="0" smtClean="0"/>
              <a:t>compression does not scale that well across multiple schedulers and / or the process of decompression individual segments is single threaded in nature.</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27</a:t>
            </a:fld>
            <a:endParaRPr lang="en-GB"/>
          </a:p>
        </p:txBody>
      </p:sp>
    </p:spTree>
    <p:extLst>
      <p:ext uri="{BB962C8B-B14F-4D97-AF65-F5344CB8AC3E}">
        <p14:creationId xmlns:p14="http://schemas.microsoft.com/office/powerpoint/2010/main" val="1993817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28</a:t>
            </a:fld>
            <a:endParaRPr lang="en-GB"/>
          </a:p>
        </p:txBody>
      </p:sp>
    </p:spTree>
    <p:extLst>
      <p:ext uri="{BB962C8B-B14F-4D97-AF65-F5344CB8AC3E}">
        <p14:creationId xmlns:p14="http://schemas.microsoft.com/office/powerpoint/2010/main" val="141121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follows on from the previous one</a:t>
            </a:r>
            <a:r>
              <a:rPr lang="en-GB" baseline="0" dirty="0" smtClean="0"/>
              <a:t> and quantifies what we lose in terms of throughput as we drop out of the different caches and IO sub systems in the cache / memory / IO sub system hierarchy.</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5</a:t>
            </a:fld>
            <a:endParaRPr lang="en-GB"/>
          </a:p>
        </p:txBody>
      </p:sp>
    </p:spTree>
    <p:extLst>
      <p:ext uri="{BB962C8B-B14F-4D97-AF65-F5344CB8AC3E}">
        <p14:creationId xmlns:p14="http://schemas.microsoft.com/office/powerpoint/2010/main" val="458212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IO sub system does</a:t>
            </a:r>
            <a:r>
              <a:rPr lang="en-GB" baseline="0" dirty="0" smtClean="0"/>
              <a:t> not have enough throughput to keep you processors busy, there is value to be had in using compression. On the other hand, if your IO sub system can keep up with your CPUs and then some, the use of compression can send performance backwards. </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29</a:t>
            </a:fld>
            <a:endParaRPr lang="en-GB"/>
          </a:p>
        </p:txBody>
      </p:sp>
    </p:spTree>
    <p:extLst>
      <p:ext uri="{BB962C8B-B14F-4D97-AF65-F5344CB8AC3E}">
        <p14:creationId xmlns:p14="http://schemas.microsoft.com/office/powerpoint/2010/main" val="344194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IO sub system does</a:t>
            </a:r>
            <a:r>
              <a:rPr lang="en-GB" baseline="0" dirty="0" smtClean="0"/>
              <a:t> not have enough throughput to keep you processors busy, there is value to be had in using compression. On the other hand, if your IO sub system can keep up with your CPUs and then some, the use of compression can send performance backwards. </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30</a:t>
            </a:fld>
            <a:endParaRPr lang="en-GB"/>
          </a:p>
        </p:txBody>
      </p:sp>
    </p:spTree>
    <p:extLst>
      <p:ext uri="{BB962C8B-B14F-4D97-AF65-F5344CB8AC3E}">
        <p14:creationId xmlns:p14="http://schemas.microsoft.com/office/powerpoint/2010/main" val="3441948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31</a:t>
            </a:fld>
            <a:endParaRPr lang="en-GB"/>
          </a:p>
        </p:txBody>
      </p:sp>
    </p:spTree>
    <p:extLst>
      <p:ext uri="{BB962C8B-B14F-4D97-AF65-F5344CB8AC3E}">
        <p14:creationId xmlns:p14="http://schemas.microsoft.com/office/powerpoint/2010/main" val="274339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Something</a:t>
            </a:r>
            <a:r>
              <a:rPr lang="en-GB" baseline="0" dirty="0" smtClean="0"/>
              <a:t> strange happens around a DOP of 10 which I have not had the chance to investigate as yet.</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32</a:t>
            </a:fld>
            <a:endParaRPr lang="en-GB"/>
          </a:p>
        </p:txBody>
      </p:sp>
    </p:spTree>
    <p:extLst>
      <p:ext uri="{BB962C8B-B14F-4D97-AF65-F5344CB8AC3E}">
        <p14:creationId xmlns:p14="http://schemas.microsoft.com/office/powerpoint/2010/main" val="137630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a:t>
            </a:r>
            <a:r>
              <a:rPr lang="en-GB" baseline="0" dirty="0" smtClean="0"/>
              <a:t> the flash clustered column store index ( with/ / without archive compression ) we get reasonable scalability up to a DOP of 10, with the partitioned table on the previous slide, we only got to a DOP of 8, before we started getting diminishing returns.</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33</a:t>
            </a:fld>
            <a:endParaRPr lang="en-GB"/>
          </a:p>
        </p:txBody>
      </p:sp>
    </p:spTree>
    <p:extLst>
      <p:ext uri="{BB962C8B-B14F-4D97-AF65-F5344CB8AC3E}">
        <p14:creationId xmlns:p14="http://schemas.microsoft.com/office/powerpoint/2010/main" val="325784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Elapsed time should decrease in a linear fashion as CPU consumption increases in a linear manner, the</a:t>
            </a:r>
            <a:r>
              <a:rPr lang="en-GB" sz="1200" b="0" baseline="0" dirty="0" smtClean="0"/>
              <a:t> obvious explanation for this is that we are burning CPU cycles in a non production manner.</a:t>
            </a:r>
            <a:endParaRPr lang="en-GB" sz="1200" b="0" dirty="0" smtClean="0"/>
          </a:p>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36</a:t>
            </a:fld>
            <a:endParaRPr lang="en-GB"/>
          </a:p>
        </p:txBody>
      </p:sp>
    </p:spTree>
    <p:extLst>
      <p:ext uri="{BB962C8B-B14F-4D97-AF65-F5344CB8AC3E}">
        <p14:creationId xmlns:p14="http://schemas.microsoft.com/office/powerpoint/2010/main" val="372008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37</a:t>
            </a:fld>
            <a:endParaRPr lang="en-GB"/>
          </a:p>
        </p:txBody>
      </p:sp>
    </p:spTree>
    <p:extLst>
      <p:ext uri="{BB962C8B-B14F-4D97-AF65-F5344CB8AC3E}">
        <p14:creationId xmlns:p14="http://schemas.microsoft.com/office/powerpoint/2010/main" val="70395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39</a:t>
            </a:fld>
            <a:endParaRPr lang="en-GB"/>
          </a:p>
        </p:txBody>
      </p:sp>
    </p:spTree>
    <p:extLst>
      <p:ext uri="{BB962C8B-B14F-4D97-AF65-F5344CB8AC3E}">
        <p14:creationId xmlns:p14="http://schemas.microsoft.com/office/powerpoint/2010/main" val="6997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7</a:t>
            </a:fld>
            <a:endParaRPr lang="en-GB"/>
          </a:p>
        </p:txBody>
      </p:sp>
    </p:spTree>
    <p:extLst>
      <p:ext uri="{BB962C8B-B14F-4D97-AF65-F5344CB8AC3E}">
        <p14:creationId xmlns:p14="http://schemas.microsoft.com/office/powerpoint/2010/main" val="241924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Each operator has an open(), close(), next() method. An operator pulls data through the plan by calling the next() method on the next operator down. The ‘Root’ operator drives the control flow for the whole plan. Data is moved </a:t>
            </a:r>
            <a:r>
              <a:rPr lang="en-GB" sz="1200" b="1" u="sng" dirty="0" smtClean="0"/>
              <a:t>row by row</a:t>
            </a:r>
            <a:r>
              <a:rPr lang="en-GB" sz="1200" dirty="0" smtClean="0"/>
              <a:t> throughout the entire plan; inefficient in terms of CPU instructions per row and prone to expensive CPU cache misses.</a:t>
            </a:r>
            <a:endParaRPr lang="en-GB" sz="1600" dirty="0" smtClean="0"/>
          </a:p>
          <a:p>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8</a:t>
            </a:fld>
            <a:endParaRPr lang="en-GB"/>
          </a:p>
        </p:txBody>
      </p:sp>
    </p:spTree>
    <p:extLst>
      <p:ext uri="{BB962C8B-B14F-4D97-AF65-F5344CB8AC3E}">
        <p14:creationId xmlns:p14="http://schemas.microsoft.com/office/powerpoint/2010/main" val="166683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Xperf</a:t>
            </a:r>
            <a:r>
              <a:rPr lang="en-GB" dirty="0" smtClean="0"/>
              <a:t> can</a:t>
            </a:r>
            <a:r>
              <a:rPr lang="en-GB" baseline="0" dirty="0" smtClean="0"/>
              <a:t> provide deep insights into the database engine that other tools cannot, in this case we can walk the stack associated with query execution and observe the total CPU consumption up to any point in the stack in milliseconds</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11</a:t>
            </a:fld>
            <a:endParaRPr lang="en-GB"/>
          </a:p>
        </p:txBody>
      </p:sp>
    </p:spTree>
    <p:extLst>
      <p:ext uri="{BB962C8B-B14F-4D97-AF65-F5344CB8AC3E}">
        <p14:creationId xmlns:p14="http://schemas.microsoft.com/office/powerpoint/2010/main" val="141121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 to the Microsoft research</a:t>
            </a:r>
            <a:r>
              <a:rPr lang="en-GB" baseline="0" dirty="0" smtClean="0"/>
              <a:t> paper on improvements made to column store indexes and batch mode in SQL 2014, the large object cache is new and it stores blob data contiguously in memory without any page breaks. The reason for this is that sequential page access for a CPU cache gives twice the throughput compared to single page access. Refer to slide 73 of “Super Scaling SQL Server Diagnosing and Fixing Hard Problems” by Thomas </a:t>
            </a:r>
            <a:r>
              <a:rPr lang="en-GB" baseline="0" dirty="0" err="1" smtClean="0"/>
              <a:t>Kejser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13</a:t>
            </a:fld>
            <a:endParaRPr lang="en-GB"/>
          </a:p>
        </p:txBody>
      </p:sp>
    </p:spTree>
    <p:extLst>
      <p:ext uri="{BB962C8B-B14F-4D97-AF65-F5344CB8AC3E}">
        <p14:creationId xmlns:p14="http://schemas.microsoft.com/office/powerpoint/2010/main" val="241362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slides on cache, memory</a:t>
            </a:r>
            <a:r>
              <a:rPr lang="en-GB" baseline="0" dirty="0" smtClean="0"/>
              <a:t> and disk latency and “The cache out curve” have been building up to this one particular slide. It is the leveraging the on die CPU cache that make this speed up possible. </a:t>
            </a:r>
            <a:r>
              <a:rPr lang="en-GB" b="0" baseline="0" dirty="0" smtClean="0"/>
              <a:t>The one big takeaway of using column store indexes in on this slide,</a:t>
            </a:r>
            <a:r>
              <a:rPr lang="en-GB" b="1" baseline="0" dirty="0" smtClean="0"/>
              <a:t> the fact that based on two logical CPUs alone, there are tremendous performance improvements to be had through batch mode.</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14</a:t>
            </a:fld>
            <a:endParaRPr lang="en-GB"/>
          </a:p>
        </p:txBody>
      </p:sp>
    </p:spTree>
    <p:extLst>
      <p:ext uri="{BB962C8B-B14F-4D97-AF65-F5344CB8AC3E}">
        <p14:creationId xmlns:p14="http://schemas.microsoft.com/office/powerpoint/2010/main" val="9990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much difference,</a:t>
            </a:r>
            <a:r>
              <a:rPr lang="en-GB" baseline="0" dirty="0" smtClean="0"/>
              <a:t> why ?. Column stores do not store data in sorted order, however the encoding and compression process can reorder data in order to help achieve better levels of compression.</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15</a:t>
            </a:fld>
            <a:endParaRPr lang="en-GB"/>
          </a:p>
        </p:txBody>
      </p:sp>
    </p:spTree>
    <p:extLst>
      <p:ext uri="{BB962C8B-B14F-4D97-AF65-F5344CB8AC3E}">
        <p14:creationId xmlns:p14="http://schemas.microsoft.com/office/powerpoint/2010/main" val="314420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illustrates the efficiency</a:t>
            </a:r>
            <a:r>
              <a:rPr lang="en-GB" baseline="0" dirty="0" smtClean="0"/>
              <a:t> of the batch mode hash aggregate versus its row mode counterpart, also consider that the time of 78,400 </a:t>
            </a:r>
            <a:r>
              <a:rPr lang="en-GB" baseline="0" dirty="0" err="1" smtClean="0"/>
              <a:t>ms</a:t>
            </a:r>
            <a:r>
              <a:rPr lang="en-GB" baseline="0" dirty="0" smtClean="0"/>
              <a:t> is split across two logical CPUs ( schedulers ).</a:t>
            </a:r>
            <a:endParaRPr lang="en-GB" dirty="0"/>
          </a:p>
        </p:txBody>
      </p:sp>
      <p:sp>
        <p:nvSpPr>
          <p:cNvPr id="4" name="Slide Number Placeholder 3"/>
          <p:cNvSpPr>
            <a:spLocks noGrp="1"/>
          </p:cNvSpPr>
          <p:nvPr>
            <p:ph type="sldNum" sz="quarter" idx="10"/>
          </p:nvPr>
        </p:nvSpPr>
        <p:spPr/>
        <p:txBody>
          <a:bodyPr/>
          <a:lstStyle/>
          <a:p>
            <a:fld id="{396CC77B-8223-4EF4-B457-752B902FC143}" type="slidenum">
              <a:rPr lang="en-GB" smtClean="0"/>
              <a:pPr/>
              <a:t>16</a:t>
            </a:fld>
            <a:endParaRPr lang="en-GB"/>
          </a:p>
        </p:txBody>
      </p:sp>
    </p:spTree>
    <p:extLst>
      <p:ext uri="{BB962C8B-B14F-4D97-AF65-F5344CB8AC3E}">
        <p14:creationId xmlns:p14="http://schemas.microsoft.com/office/powerpoint/2010/main" val="1411212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3251200" y="1447800"/>
            <a:ext cx="52832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4777318" y="6426202"/>
            <a:ext cx="3759199" cy="126999"/>
          </a:xfrm>
        </p:spPr>
        <p:txBody>
          <a:bodyPr/>
          <a:lstStyle/>
          <a:p>
            <a:fld id="{B61BEF0D-F0BB-DE4B-95CE-6DB70DBA9567}" type="datetimeFigureOut">
              <a:rPr lang="en-US" smtClean="0"/>
              <a:pPr/>
              <a:t>7/27/2014</a:t>
            </a:fld>
            <a:endParaRPr lang="en-US" dirty="0"/>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D57F1E4F-1CFF-5643-939E-217C01CDF565}" type="slidenum">
              <a:rPr lang="en-US" smtClean="0"/>
              <a:pPr/>
              <a:t>‹#›</a:t>
            </a:fld>
            <a:endParaRPr lang="en-US" dirty="0"/>
          </a:p>
        </p:txBody>
      </p:sp>
      <p:sp>
        <p:nvSpPr>
          <p:cNvPr id="15" name="Footer Placeholder 14"/>
          <p:cNvSpPr>
            <a:spLocks noGrp="1"/>
          </p:cNvSpPr>
          <p:nvPr>
            <p:ph type="ftr" sz="quarter" idx="12"/>
          </p:nvPr>
        </p:nvSpPr>
        <p:spPr>
          <a:xfrm>
            <a:off x="4775201" y="6296248"/>
            <a:ext cx="3761316"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55C6B4A9-1611-4792-9094-5F34BCA07E0B}" type="datetimeFigureOut">
              <a:rPr lang="en-US" smtClean="0"/>
              <a:pPr/>
              <a:t>7/27/2014</a:t>
            </a:fld>
            <a:endParaRPr lang="en-US" dirty="0"/>
          </a:p>
        </p:txBody>
      </p:sp>
      <p:sp>
        <p:nvSpPr>
          <p:cNvPr id="14" name="Slide Number Placeholder 13"/>
          <p:cNvSpPr>
            <a:spLocks noGrp="1"/>
          </p:cNvSpPr>
          <p:nvPr>
            <p:ph type="sldNum" sz="quarter" idx="11"/>
          </p:nvPr>
        </p:nvSpPr>
        <p:spPr/>
        <p:txBody>
          <a:bodyPr/>
          <a:lstStyle/>
          <a:p>
            <a:fld id="{89333C77-0158-454C-844F-B7AB9BD7DAD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61BEF0D-F0BB-DE4B-95CE-6DB70DBA9567}" type="datetimeFigureOut">
              <a:rPr lang="en-US" smtClean="0"/>
              <a:pPr/>
              <a:t>7/27/2014</a:t>
            </a:fld>
            <a:endParaRPr lang="en-US" dirty="0"/>
          </a:p>
        </p:txBody>
      </p:sp>
      <p:sp>
        <p:nvSpPr>
          <p:cNvPr id="14" name="Slide Number Placeholder 13"/>
          <p:cNvSpPr>
            <a:spLocks noGrp="1"/>
          </p:cNvSpPr>
          <p:nvPr>
            <p:ph type="sldNum" sz="quarter" idx="11"/>
          </p:nvPr>
        </p:nvSpPr>
        <p:spPr/>
        <p:txBody>
          <a:bodyPr/>
          <a:lstStyle/>
          <a:p>
            <a:fld id="{D57F1E4F-1CFF-5643-939E-217C01CDF565}"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52401"/>
            <a:ext cx="11785600" cy="685800"/>
          </a:xfrm>
          <a:prstGeom prst="rect">
            <a:avLst/>
          </a:prstGeom>
        </p:spPr>
        <p:txBody>
          <a:bodyPr/>
          <a:lstStyle>
            <a:lvl1pPr algn="l">
              <a:defRPr sz="3200" b="1">
                <a:solidFill>
                  <a:schemeClr val="bg1"/>
                </a:solidFill>
                <a:latin typeface="Century Schoolbook"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9544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quarter" idx="10" hasCustomPrompt="1"/>
          </p:nvPr>
        </p:nvSpPr>
        <p:spPr>
          <a:xfrm>
            <a:off x="203200" y="152400"/>
            <a:ext cx="11785600" cy="685800"/>
          </a:xfrm>
        </p:spPr>
        <p:txBody>
          <a:bodyPr/>
          <a:lstStyle>
            <a:lvl1pPr marL="0" indent="0">
              <a:buNone/>
              <a:defRPr b="1">
                <a:solidFill>
                  <a:schemeClr val="bg1"/>
                </a:solidFill>
                <a:latin typeface="Century Schoolbook"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Tree>
    <p:extLst>
      <p:ext uri="{BB962C8B-B14F-4D97-AF65-F5344CB8AC3E}">
        <p14:creationId xmlns:p14="http://schemas.microsoft.com/office/powerpoint/2010/main" val="878993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48768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42A54C80-263E-416B-A8E0-580EDEADCBDC}" type="datetimeFigureOut">
              <a:rPr lang="en-US" smtClean="0"/>
              <a:pPr/>
              <a:t>7/27/2014</a:t>
            </a:fld>
            <a:endParaRPr lang="en-US" dirty="0"/>
          </a:p>
        </p:txBody>
      </p:sp>
      <p:sp>
        <p:nvSpPr>
          <p:cNvPr id="11" name="Slide Number Placeholder 10"/>
          <p:cNvSpPr>
            <a:spLocks noGrp="1"/>
          </p:cNvSpPr>
          <p:nvPr>
            <p:ph type="sldNum" sz="quarter" idx="11"/>
          </p:nvPr>
        </p:nvSpPr>
        <p:spPr/>
        <p:txBody>
          <a:bodyPr/>
          <a:lstStyle/>
          <a:p>
            <a:fld id="{519954A3-9DFD-4C44-94BA-B95130A3BA1C}"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2" name="Date Placeholder 11"/>
          <p:cNvSpPr>
            <a:spLocks noGrp="1"/>
          </p:cNvSpPr>
          <p:nvPr>
            <p:ph type="dt" sz="half" idx="10"/>
          </p:nvPr>
        </p:nvSpPr>
        <p:spPr>
          <a:xfrm>
            <a:off x="1119718" y="6426202"/>
            <a:ext cx="3759199" cy="126999"/>
          </a:xfrm>
        </p:spPr>
        <p:txBody>
          <a:bodyPr/>
          <a:lstStyle/>
          <a:p>
            <a:fld id="{B61BEF0D-F0BB-DE4B-95CE-6DB70DBA9567}" type="datetimeFigureOut">
              <a:rPr lang="en-US" smtClean="0"/>
              <a:pPr/>
              <a:t>7/27/2014</a:t>
            </a:fld>
            <a:endParaRPr lang="en-US" dirty="0"/>
          </a:p>
        </p:txBody>
      </p:sp>
      <p:sp>
        <p:nvSpPr>
          <p:cNvPr id="13" name="Slide Number Placeholder 12"/>
          <p:cNvSpPr>
            <a:spLocks noGrp="1"/>
          </p:cNvSpPr>
          <p:nvPr>
            <p:ph type="sldNum" sz="quarter" idx="11"/>
          </p:nvPr>
        </p:nvSpPr>
        <p:spPr>
          <a:xfrm>
            <a:off x="5488517" y="6400800"/>
            <a:ext cx="711200" cy="152400"/>
          </a:xfrm>
        </p:spPr>
        <p:txBody>
          <a:bodyPr/>
          <a:lstStyle/>
          <a:p>
            <a:fld id="{D57F1E4F-1CFF-5643-939E-217C01CDF565}" type="slidenum">
              <a:rPr lang="en-US" smtClean="0"/>
              <a:pPr/>
              <a:t>‹#›</a:t>
            </a:fld>
            <a:endParaRPr lang="en-US" dirty="0"/>
          </a:p>
        </p:txBody>
      </p:sp>
      <p:sp>
        <p:nvSpPr>
          <p:cNvPr id="14" name="Footer Placeholder 13"/>
          <p:cNvSpPr>
            <a:spLocks noGrp="1"/>
          </p:cNvSpPr>
          <p:nvPr>
            <p:ph type="ftr" sz="quarter" idx="12"/>
          </p:nvPr>
        </p:nvSpPr>
        <p:spPr>
          <a:xfrm>
            <a:off x="1117601" y="6296248"/>
            <a:ext cx="3761316" cy="152400"/>
          </a:xfrm>
        </p:spPr>
        <p:txBody>
          <a:bodyPr/>
          <a:lstStyle/>
          <a:p>
            <a:endParaRPr lang="en-US" dirty="0"/>
          </a:p>
        </p:txBody>
      </p:sp>
      <p:sp>
        <p:nvSpPr>
          <p:cNvPr id="15" name="Title 14"/>
          <p:cNvSpPr>
            <a:spLocks noGrp="1"/>
          </p:cNvSpPr>
          <p:nvPr>
            <p:ph type="title"/>
          </p:nvPr>
        </p:nvSpPr>
        <p:spPr>
          <a:xfrm>
            <a:off x="609600" y="1828800"/>
            <a:ext cx="42672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609600" y="3578224"/>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2A54C80-263E-416B-A8E0-580EDEADCBDC}" type="datetimeFigureOut">
              <a:rPr lang="en-US" smtClean="0"/>
              <a:pPr/>
              <a:t>7/27/2014</a:t>
            </a:fld>
            <a:endParaRPr lang="en-US" dirty="0"/>
          </a:p>
        </p:txBody>
      </p:sp>
      <p:sp>
        <p:nvSpPr>
          <p:cNvPr id="13" name="Slide Number Placeholder 12"/>
          <p:cNvSpPr>
            <a:spLocks noGrp="1"/>
          </p:cNvSpPr>
          <p:nvPr>
            <p:ph type="sldNum" sz="quarter" idx="11"/>
          </p:nvPr>
        </p:nvSpPr>
        <p:spPr/>
        <p:txBody>
          <a:bodyPr/>
          <a:lstStyle/>
          <a:p>
            <a:fld id="{519954A3-9DFD-4C44-94BA-B95130A3BA1C}"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6502400" y="457201"/>
            <a:ext cx="37592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61BEF0D-F0BB-DE4B-95CE-6DB70DBA9567}" type="datetimeFigureOut">
              <a:rPr lang="en-US" smtClean="0"/>
              <a:pPr/>
              <a:t>7/27/2014</a:t>
            </a:fld>
            <a:endParaRPr lang="en-US" dirty="0"/>
          </a:p>
        </p:txBody>
      </p:sp>
      <p:sp>
        <p:nvSpPr>
          <p:cNvPr id="14" name="Slide Number Placeholder 13"/>
          <p:cNvSpPr>
            <a:spLocks noGrp="1"/>
          </p:cNvSpPr>
          <p:nvPr>
            <p:ph type="sldNum" sz="quarter" idx="11"/>
          </p:nvPr>
        </p:nvSpPr>
        <p:spPr/>
        <p:txBody>
          <a:bodyPr/>
          <a:lstStyle/>
          <a:p>
            <a:fld id="{D57F1E4F-1CFF-5643-939E-217C01CDF565}"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B61BEF0D-F0BB-DE4B-95CE-6DB70DBA9567}" type="datetimeFigureOut">
              <a:rPr lang="en-US" smtClean="0"/>
              <a:pPr/>
              <a:t>7/27/2014</a:t>
            </a:fld>
            <a:endParaRPr lang="en-US" dirty="0"/>
          </a:p>
        </p:txBody>
      </p:sp>
      <p:sp>
        <p:nvSpPr>
          <p:cNvPr id="10" name="Slide Number Placeholder 9"/>
          <p:cNvSpPr>
            <a:spLocks noGrp="1"/>
          </p:cNvSpPr>
          <p:nvPr>
            <p:ph type="sldNum" sz="quarter" idx="11"/>
          </p:nvPr>
        </p:nvSpPr>
        <p:spPr/>
        <p:txBody>
          <a:bodyPr/>
          <a:lstStyle/>
          <a:p>
            <a:fld id="{D57F1E4F-1CFF-5643-939E-217C01CDF565}"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61BEF0D-F0BB-DE4B-95CE-6DB70DBA9567}" type="datetimeFigureOut">
              <a:rPr lang="en-US" smtClean="0"/>
              <a:pPr/>
              <a:t>7/27/2014</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1"/>
            <a:ext cx="33528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2A54C80-263E-416B-A8E0-580EDEADCBDC}" type="datetimeFigureOut">
              <a:rPr lang="en-US" smtClean="0"/>
              <a:pPr/>
              <a:t>7/27/2014</a:t>
            </a:fld>
            <a:endParaRPr lang="en-US" dirty="0"/>
          </a:p>
        </p:txBody>
      </p:sp>
      <p:sp>
        <p:nvSpPr>
          <p:cNvPr id="16" name="Slide Number Placeholder 15"/>
          <p:cNvSpPr>
            <a:spLocks noGrp="1"/>
          </p:cNvSpPr>
          <p:nvPr>
            <p:ph type="sldNum" sz="quarter" idx="11"/>
          </p:nvPr>
        </p:nvSpPr>
        <p:spPr/>
        <p:txBody>
          <a:bodyPr/>
          <a:lstStyle/>
          <a:p>
            <a:fld id="{519954A3-9DFD-4C44-94BA-B95130A3BA1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B61BEF0D-F0BB-DE4B-95CE-6DB70DBA9567}" type="datetimeFigureOut">
              <a:rPr lang="en-US" smtClean="0"/>
              <a:pPr/>
              <a:t>7/27/2014</a:t>
            </a:fld>
            <a:endParaRPr lang="en-US" dirty="0"/>
          </a:p>
        </p:txBody>
      </p:sp>
      <p:sp>
        <p:nvSpPr>
          <p:cNvPr id="17" name="Slide Number Placeholder 16"/>
          <p:cNvSpPr>
            <a:spLocks noGrp="1"/>
          </p:cNvSpPr>
          <p:nvPr>
            <p:ph type="sldNum" sz="quarter" idx="11"/>
          </p:nvPr>
        </p:nvSpPr>
        <p:spPr/>
        <p:txBody>
          <a:bodyPr/>
          <a:lstStyle/>
          <a:p>
            <a:fld id="{D57F1E4F-1CFF-5643-939E-217C01CDF565}"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5" cstate="print"/>
          <a:stretch>
            <a:fillRect/>
          </a:stretch>
        </p:blipFill>
        <p:spPr>
          <a:xfrm>
            <a:off x="11764925"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457201"/>
            <a:ext cx="48768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D57F1E4F-1CFF-5643-939E-217C01CDF565}" type="slidenum">
              <a:rPr lang="en-US" smtClean="0"/>
              <a:pPr/>
              <a:t>‹#›</a:t>
            </a:fld>
            <a:endParaRPr lang="en-US" dirty="0"/>
          </a:p>
        </p:txBody>
      </p:sp>
      <p:sp>
        <p:nvSpPr>
          <p:cNvPr id="9" name="Date Placeholder 8"/>
          <p:cNvSpPr>
            <a:spLocks noGrp="1"/>
          </p:cNvSpPr>
          <p:nvPr>
            <p:ph type="dt" sz="half" idx="2"/>
          </p:nvPr>
        </p:nvSpPr>
        <p:spPr>
          <a:xfrm>
            <a:off x="6502402" y="6426202"/>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61BEF0D-F0BB-DE4B-95CE-6DB70DBA9567}" type="datetimeFigureOut">
              <a:rPr lang="en-US" smtClean="0"/>
              <a:pPr/>
              <a:t>7/27/2014</a:t>
            </a:fld>
            <a:endParaRPr lang="en-US" dirty="0"/>
          </a:p>
        </p:txBody>
      </p:sp>
      <p:sp>
        <p:nvSpPr>
          <p:cNvPr id="10" name="Footer Placeholder 9"/>
          <p:cNvSpPr>
            <a:spLocks noGrp="1"/>
          </p:cNvSpPr>
          <p:nvPr>
            <p:ph type="ftr" sz="quarter" idx="3"/>
          </p:nvPr>
        </p:nvSpPr>
        <p:spPr>
          <a:xfrm>
            <a:off x="6500285" y="6296248"/>
            <a:ext cx="3761316"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rusanu.com/2013/12/02/sql-server-clustered-columnstore-tuple-mover/" TargetMode="External"/><Relationship Id="rId2" Type="http://schemas.openxmlformats.org/officeDocument/2006/relationships/hyperlink" Target="http://research.microsoft.com/apps/pubs/default.aspx?id=193599"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blog.kejser.org/2012/06/14/the-effect-of-cpu-caches-and-memory-access-patterns/" TargetMode="External"/><Relationship Id="rId4" Type="http://schemas.openxmlformats.org/officeDocument/2006/relationships/hyperlink" Target="http://rusanu.com/2013/06/11/sql-server-clustered-columnstore-indexes-at-teched-2013/"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uk.linkedin.com/in/wollatondba" TargetMode="External"/><Relationship Id="rId2" Type="http://schemas.openxmlformats.org/officeDocument/2006/relationships/hyperlink" Target="mailto:chris1adkin@yahoo.co.uk"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title"/>
          </p:nvPr>
        </p:nvSpPr>
        <p:spPr>
          <a:xfrm>
            <a:off x="522514" y="1931126"/>
            <a:ext cx="7998823" cy="2133600"/>
          </a:xfrm>
        </p:spPr>
        <p:txBody>
          <a:bodyPr>
            <a:noAutofit/>
          </a:bodyPr>
          <a:lstStyle/>
          <a:p>
            <a:r>
              <a:rPr lang="en-GB" sz="3600" b="1" dirty="0" smtClean="0">
                <a:latin typeface="Century Schoolbook" panose="02040604050505020304" pitchFamily="18" charset="0"/>
              </a:rPr>
              <a:t>Column Store Index </a:t>
            </a:r>
            <a:br>
              <a:rPr lang="en-GB" sz="3600" b="1" dirty="0" smtClean="0">
                <a:latin typeface="Century Schoolbook" panose="02040604050505020304" pitchFamily="18" charset="0"/>
              </a:rPr>
            </a:br>
            <a:r>
              <a:rPr lang="en-GB" sz="3600" b="1" dirty="0" smtClean="0">
                <a:latin typeface="Century Schoolbook" panose="02040604050505020304" pitchFamily="18" charset="0"/>
              </a:rPr>
              <a:t>and Batch Mode</a:t>
            </a:r>
            <a:br>
              <a:rPr lang="en-GB" sz="3600" b="1" dirty="0" smtClean="0">
                <a:latin typeface="Century Schoolbook" panose="02040604050505020304" pitchFamily="18" charset="0"/>
              </a:rPr>
            </a:br>
            <a:r>
              <a:rPr lang="en-GB" sz="3600" b="1" dirty="0" smtClean="0">
                <a:latin typeface="Century Schoolbook" panose="02040604050505020304" pitchFamily="18" charset="0"/>
              </a:rPr>
              <a:t>Scalability</a:t>
            </a:r>
            <a:endParaRPr lang="en-GB" sz="3600" b="1" dirty="0">
              <a:latin typeface="Century Schoolbook" panose="02040604050505020304" pitchFamily="18" charset="0"/>
            </a:endParaRPr>
          </a:p>
        </p:txBody>
      </p:sp>
    </p:spTree>
    <p:extLst>
      <p:ext uri="{BB962C8B-B14F-4D97-AF65-F5344CB8AC3E}">
        <p14:creationId xmlns:p14="http://schemas.microsoft.com/office/powerpoint/2010/main" val="89618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895"/>
            <a:ext cx="9640390" cy="1320800"/>
          </a:xfrm>
        </p:spPr>
        <p:txBody>
          <a:bodyPr>
            <a:normAutofit/>
          </a:bodyPr>
          <a:lstStyle/>
          <a:p>
            <a:pPr algn="l"/>
            <a:r>
              <a:rPr lang="en-GB" b="1" dirty="0" smtClean="0"/>
              <a:t>    </a:t>
            </a:r>
            <a:r>
              <a:rPr lang="en-GB" b="1" dirty="0"/>
              <a:t> </a:t>
            </a:r>
            <a:r>
              <a:rPr lang="en-GB" b="1" dirty="0" smtClean="0">
                <a:latin typeface="Century Schoolbook" panose="02040604050505020304" pitchFamily="18" charset="0"/>
              </a:rPr>
              <a:t>Optimizer Batch Mode</a:t>
            </a:r>
            <a:endParaRPr lang="en-GB" b="1" dirty="0">
              <a:latin typeface="Century Schoolbook" panose="02040604050505020304" pitchFamily="18" charset="0"/>
            </a:endParaRPr>
          </a:p>
        </p:txBody>
      </p:sp>
      <p:sp>
        <p:nvSpPr>
          <p:cNvPr id="5" name="TextBox 4"/>
          <p:cNvSpPr txBox="1"/>
          <p:nvPr/>
        </p:nvSpPr>
        <p:spPr>
          <a:xfrm>
            <a:off x="300446" y="1384662"/>
            <a:ext cx="11487602" cy="10926068"/>
          </a:xfrm>
          <a:prstGeom prst="rect">
            <a:avLst/>
          </a:prstGeom>
          <a:noFill/>
        </p:spPr>
        <p:txBody>
          <a:bodyPr wrap="square" rtlCol="0">
            <a:spAutoFit/>
          </a:bodyPr>
          <a:lstStyle/>
          <a:p>
            <a:pPr marL="457200" indent="-457200">
              <a:buClr>
                <a:schemeClr val="bg2">
                  <a:lumMod val="50000"/>
                </a:schemeClr>
              </a:buClr>
              <a:buFont typeface="Wingdings" panose="05000000000000000000" pitchFamily="2" charset="2"/>
              <a:buChar char="§"/>
            </a:pPr>
            <a:r>
              <a:rPr lang="en-GB" sz="2800" dirty="0" smtClean="0"/>
              <a:t>First introduced in SQL Server 2012, greatly enhanced in 2014</a:t>
            </a:r>
          </a:p>
          <a:p>
            <a:pPr marL="457200" indent="-457200">
              <a:buClr>
                <a:schemeClr val="bg2">
                  <a:lumMod val="50000"/>
                </a:schemeClr>
              </a:buClr>
              <a:buFont typeface="Wingdings" panose="05000000000000000000" pitchFamily="2" charset="2"/>
              <a:buChar char="§"/>
            </a:pPr>
            <a:r>
              <a:rPr lang="en-GB" sz="2800" dirty="0" smtClean="0"/>
              <a:t>A batch is roughly 1000 rows in size and it is designed to fit into the L2/3 cache of the CPU, </a:t>
            </a:r>
            <a:r>
              <a:rPr lang="en-GB" sz="2800" b="1" dirty="0" smtClean="0"/>
              <a:t>remember the slide on latency</a:t>
            </a:r>
            <a:r>
              <a:rPr lang="en-GB" sz="2800" dirty="0" smtClean="0"/>
              <a:t>.</a:t>
            </a:r>
          </a:p>
          <a:p>
            <a:pPr marL="457200" indent="-457200">
              <a:buClr>
                <a:schemeClr val="bg2">
                  <a:lumMod val="50000"/>
                </a:schemeClr>
              </a:buClr>
              <a:buFont typeface="Wingdings" panose="05000000000000000000" pitchFamily="2" charset="2"/>
              <a:buChar char="§"/>
            </a:pPr>
            <a:r>
              <a:rPr lang="en-GB" sz="2800" dirty="0" smtClean="0"/>
              <a:t>Moving batches around is very efficient*:</a:t>
            </a:r>
            <a:br>
              <a:rPr lang="en-GB" sz="2800" dirty="0" smtClean="0"/>
            </a:br>
            <a:endParaRPr lang="en-GB" sz="2800" dirty="0" smtClean="0"/>
          </a:p>
          <a:p>
            <a:pPr lvl="2">
              <a:buClr>
                <a:schemeClr val="bg2">
                  <a:lumMod val="50000"/>
                </a:schemeClr>
              </a:buClr>
            </a:pPr>
            <a:r>
              <a:rPr lang="en-GB" sz="2800" i="1" dirty="0" smtClean="0"/>
              <a:t>One test </a:t>
            </a:r>
            <a:r>
              <a:rPr lang="en-GB" sz="2800" i="1" dirty="0"/>
              <a:t>showed that regular row-mode hash join consumed about </a:t>
            </a:r>
            <a:endParaRPr lang="en-GB" sz="2800" i="1" dirty="0" smtClean="0"/>
          </a:p>
          <a:p>
            <a:pPr lvl="2">
              <a:buClr>
                <a:schemeClr val="bg2">
                  <a:lumMod val="50000"/>
                </a:schemeClr>
              </a:buClr>
            </a:pPr>
            <a:r>
              <a:rPr lang="en-GB" sz="2800" i="1" u="sng" dirty="0" smtClean="0"/>
              <a:t>600 instructions </a:t>
            </a:r>
            <a:r>
              <a:rPr lang="en-GB" sz="2800" i="1" u="sng" dirty="0"/>
              <a:t>per row</a:t>
            </a:r>
            <a:r>
              <a:rPr lang="en-GB" sz="2800" i="1" dirty="0"/>
              <a:t> while the batch-mode hash join needed </a:t>
            </a:r>
            <a:r>
              <a:rPr lang="en-GB" sz="2800" i="1" dirty="0" smtClean="0"/>
              <a:t/>
            </a:r>
            <a:br>
              <a:rPr lang="en-GB" sz="2800" i="1" dirty="0" smtClean="0"/>
            </a:br>
            <a:r>
              <a:rPr lang="en-GB" sz="2800" i="1" dirty="0" smtClean="0"/>
              <a:t>about </a:t>
            </a:r>
            <a:r>
              <a:rPr lang="en-GB" sz="2800" i="1" u="sng" dirty="0" smtClean="0"/>
              <a:t>85 </a:t>
            </a:r>
            <a:r>
              <a:rPr lang="en-GB" sz="2800" i="1" u="sng" dirty="0"/>
              <a:t>instructions per row</a:t>
            </a:r>
            <a:r>
              <a:rPr lang="en-GB" sz="2800" i="1" dirty="0"/>
              <a:t> and in the best case (small, dense </a:t>
            </a:r>
            <a:r>
              <a:rPr lang="en-GB" sz="2800" i="1" dirty="0" smtClean="0"/>
              <a:t/>
            </a:r>
            <a:br>
              <a:rPr lang="en-GB" sz="2800" i="1" dirty="0" smtClean="0"/>
            </a:br>
            <a:r>
              <a:rPr lang="en-GB" sz="2800" i="1" dirty="0" smtClean="0"/>
              <a:t>join domain</a:t>
            </a:r>
            <a:r>
              <a:rPr lang="en-GB" sz="2800" i="1" dirty="0"/>
              <a:t>) was a low as 16 instructions per row. </a:t>
            </a:r>
          </a:p>
          <a:p>
            <a:pPr lvl="2">
              <a:buClr>
                <a:schemeClr val="bg2">
                  <a:lumMod val="50000"/>
                </a:schemeClr>
              </a:buClr>
            </a:pPr>
            <a:endParaRPr lang="en-GB" sz="2800" i="1" dirty="0" smtClean="0"/>
          </a:p>
          <a:p>
            <a:pPr lvl="1">
              <a:buClr>
                <a:schemeClr val="bg2">
                  <a:lumMod val="50000"/>
                </a:schemeClr>
              </a:buClr>
            </a:pPr>
            <a:r>
              <a:rPr lang="en-GB" sz="2800" i="1" dirty="0" smtClean="0"/>
              <a:t>* </a:t>
            </a:r>
            <a:r>
              <a:rPr lang="en-GB" sz="2800" dirty="0" smtClean="0"/>
              <a:t>From: Enhancements To SQL Server Column Stores </a:t>
            </a:r>
            <a:br>
              <a:rPr lang="en-GB" sz="2800" dirty="0" smtClean="0"/>
            </a:br>
            <a:r>
              <a:rPr lang="en-GB" sz="2800" dirty="0" smtClean="0"/>
              <a:t>Microsoft Research </a:t>
            </a:r>
            <a:endParaRPr lang="en-GB" sz="2800" i="1" dirty="0" smtClean="0"/>
          </a:p>
          <a:p>
            <a:pPr lvl="1"/>
            <a:endParaRPr lang="en-GB" sz="2800" i="1" dirty="0"/>
          </a:p>
          <a:p>
            <a:pPr marL="457200" indent="-457200">
              <a:buFont typeface="Arial" panose="020B0604020202020204" pitchFamily="34" charset="0"/>
              <a:buChar char="•"/>
            </a:pPr>
            <a:endParaRPr lang="en-GB" sz="2800" i="1" dirty="0" smtClean="0"/>
          </a:p>
          <a:p>
            <a:pPr marL="742950" lvl="1" indent="-285750">
              <a:buFont typeface="Arial" panose="020B0604020202020204" pitchFamily="34" charset="0"/>
              <a:buChar char="•"/>
            </a:pPr>
            <a:endParaRPr lang="en-GB" sz="3600" dirty="0" smtClean="0"/>
          </a:p>
          <a:p>
            <a:pPr lvl="1"/>
            <a:endParaRPr lang="en-GB" sz="3600" b="1" u="sng" dirty="0" smtClean="0">
              <a:solidFill>
                <a:srgbClr val="002060"/>
              </a:solidFill>
            </a:endParaRPr>
          </a:p>
          <a:p>
            <a:pPr lvl="1"/>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p:txBody>
      </p:sp>
    </p:spTree>
    <p:extLst>
      <p:ext uri="{BB962C8B-B14F-4D97-AF65-F5344CB8AC3E}">
        <p14:creationId xmlns:p14="http://schemas.microsoft.com/office/powerpoint/2010/main" val="2860129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658347" cy="1071154"/>
          </a:xfrm>
        </p:spPr>
        <p:txBody>
          <a:bodyPr>
            <a:normAutofit/>
          </a:bodyPr>
          <a:lstStyle/>
          <a:p>
            <a:pPr algn="l"/>
            <a:r>
              <a:rPr lang="en-GB" b="1" dirty="0" smtClean="0"/>
              <a:t>     	</a:t>
            </a:r>
            <a:r>
              <a:rPr lang="en-GB" b="1" dirty="0" smtClean="0">
                <a:latin typeface="Century Schoolbook" panose="02040604050505020304" pitchFamily="18" charset="0"/>
              </a:rPr>
              <a:t>Stack Walking The Database Engine</a:t>
            </a:r>
            <a:endParaRPr lang="en-GB" b="1" dirty="0">
              <a:latin typeface="Century Schoolbook" panose="02040604050505020304" pitchFamily="18" charset="0"/>
            </a:endParaRPr>
          </a:p>
        </p:txBody>
      </p:sp>
      <p:sp>
        <p:nvSpPr>
          <p:cNvPr id="3" name="Rectangle 2"/>
          <p:cNvSpPr/>
          <p:nvPr/>
        </p:nvSpPr>
        <p:spPr>
          <a:xfrm>
            <a:off x="89419" y="2480269"/>
            <a:ext cx="6096000" cy="3785652"/>
          </a:xfrm>
          <a:prstGeom prst="rect">
            <a:avLst/>
          </a:prstGeom>
        </p:spPr>
        <p:txBody>
          <a:bodyPr>
            <a:spAutoFit/>
          </a:bodyPr>
          <a:lstStyle/>
          <a:p>
            <a:r>
              <a:rPr lang="en-GB" sz="1600" dirty="0">
                <a:latin typeface="Courier New" panose="02070309020205020404" pitchFamily="49" charset="0"/>
                <a:cs typeface="Courier New" panose="02070309020205020404" pitchFamily="49" charset="0"/>
              </a:rPr>
              <a:t>SELECT </a:t>
            </a:r>
            <a:r>
              <a:rPr lang="en-GB" sz="1600" dirty="0" err="1">
                <a:latin typeface="Courier New" panose="02070309020205020404" pitchFamily="49" charset="0"/>
                <a:cs typeface="Courier New" panose="02070309020205020404" pitchFamily="49" charset="0"/>
              </a:rPr>
              <a:t>p.EnglishProductName</a:t>
            </a:r>
            <a:endParaRPr lang="en-GB"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a:latin typeface="Courier New" panose="02070309020205020404" pitchFamily="49" charset="0"/>
                <a:cs typeface="Courier New" panose="02070309020205020404" pitchFamily="49" charset="0"/>
              </a:rPr>
              <a:t>SUM([</a:t>
            </a:r>
            <a:r>
              <a:rPr lang="en-GB" sz="1600" dirty="0" err="1">
                <a:latin typeface="Courier New" panose="02070309020205020404" pitchFamily="49" charset="0"/>
                <a:cs typeface="Courier New" panose="02070309020205020404" pitchFamily="49" charset="0"/>
              </a:rPr>
              <a:t>OrderQuantity</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UnitPrice</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ExtendedAmount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UnitPriceDiscountPct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DiscountAmount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ProductStandardCost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TotalProductCost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SalesAmount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a:t>
            </a:r>
            <a:r>
              <a:rPr lang="en-GB" sz="1600" dirty="0" err="1">
                <a:latin typeface="Courier New" panose="02070309020205020404" pitchFamily="49" charset="0"/>
                <a:cs typeface="Courier New" panose="02070309020205020404" pitchFamily="49" charset="0"/>
              </a:rPr>
              <a:t>TaxAmt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,SUM([Freight])</a:t>
            </a:r>
          </a:p>
          <a:p>
            <a:r>
              <a:rPr lang="en-GB" sz="1600" dirty="0" smtClean="0">
                <a:latin typeface="Courier New" panose="02070309020205020404" pitchFamily="49" charset="0"/>
                <a:cs typeface="Courier New" panose="02070309020205020404" pitchFamily="49" charset="0"/>
              </a:rPr>
              <a:t>FROM  </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dbo</a:t>
            </a:r>
            <a:r>
              <a:rPr lang="en-GB" sz="1600" dirty="0">
                <a:latin typeface="Courier New" panose="02070309020205020404" pitchFamily="49" charset="0"/>
                <a:cs typeface="Courier New" panose="02070309020205020404" pitchFamily="49" charset="0"/>
              </a:rPr>
              <a:t>].[</a:t>
            </a:r>
            <a:r>
              <a:rPr lang="en-GB" sz="1600" dirty="0" err="1" smtClean="0">
                <a:latin typeface="Courier New" panose="02070309020205020404" pitchFamily="49" charset="0"/>
                <a:cs typeface="Courier New" panose="02070309020205020404" pitchFamily="49" charset="0"/>
              </a:rPr>
              <a:t>FactInternetSales</a:t>
            </a:r>
            <a:r>
              <a:rPr lang="en-GB" sz="1600" dirty="0" smtClean="0">
                <a:latin typeface="Courier New" panose="02070309020205020404" pitchFamily="49" charset="0"/>
                <a:cs typeface="Courier New" panose="02070309020205020404" pitchFamily="49" charset="0"/>
              </a:rPr>
              <a:t>] </a:t>
            </a:r>
            <a:r>
              <a:rPr lang="en-GB" sz="1600" dirty="0">
                <a:latin typeface="Courier New" panose="02070309020205020404" pitchFamily="49" charset="0"/>
                <a:cs typeface="Courier New" panose="02070309020205020404" pitchFamily="49" charset="0"/>
              </a:rPr>
              <a:t>f</a:t>
            </a:r>
          </a:p>
          <a:p>
            <a:r>
              <a:rPr lang="en-GB" sz="1600" dirty="0" smtClean="0">
                <a:latin typeface="Courier New" panose="02070309020205020404" pitchFamily="49" charset="0"/>
                <a:cs typeface="Courier New" panose="02070309020205020404" pitchFamily="49" charset="0"/>
              </a:rPr>
              <a:t>JOIN  </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dbo</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DimProduct</a:t>
            </a:r>
            <a:r>
              <a:rPr lang="en-GB" sz="1600" dirty="0">
                <a:latin typeface="Courier New" panose="02070309020205020404" pitchFamily="49" charset="0"/>
                <a:cs typeface="Courier New" panose="02070309020205020404" pitchFamily="49" charset="0"/>
              </a:rPr>
              <a:t>] p</a:t>
            </a:r>
          </a:p>
          <a:p>
            <a:r>
              <a:rPr lang="en-GB" sz="1600" dirty="0" smtClean="0">
                <a:latin typeface="Courier New" panose="02070309020205020404" pitchFamily="49" charset="0"/>
                <a:cs typeface="Courier New" panose="02070309020205020404" pitchFamily="49" charset="0"/>
              </a:rPr>
              <a:t>ON    </a:t>
            </a:r>
            <a:r>
              <a:rPr lang="en-GB" sz="1600" dirty="0" err="1">
                <a:latin typeface="Courier New" panose="02070309020205020404" pitchFamily="49" charset="0"/>
                <a:cs typeface="Courier New" panose="02070309020205020404" pitchFamily="49" charset="0"/>
              </a:rPr>
              <a:t>f.ProductKey</a:t>
            </a:r>
            <a:r>
              <a:rPr lang="en-GB" sz="1600" dirty="0">
                <a:latin typeface="Courier New" panose="02070309020205020404" pitchFamily="49" charset="0"/>
                <a:cs typeface="Courier New" panose="02070309020205020404" pitchFamily="49" charset="0"/>
              </a:rPr>
              <a:t> = </a:t>
            </a:r>
            <a:r>
              <a:rPr lang="en-GB" sz="1600" dirty="0" err="1">
                <a:latin typeface="Courier New" panose="02070309020205020404" pitchFamily="49" charset="0"/>
                <a:cs typeface="Courier New" panose="02070309020205020404" pitchFamily="49" charset="0"/>
              </a:rPr>
              <a:t>p.ProductKey</a:t>
            </a:r>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GOUP </a:t>
            </a:r>
            <a:r>
              <a:rPr lang="en-GB" sz="1600" dirty="0">
                <a:latin typeface="Courier New" panose="02070309020205020404" pitchFamily="49" charset="0"/>
                <a:cs typeface="Courier New" panose="02070309020205020404" pitchFamily="49" charset="0"/>
              </a:rPr>
              <a:t>BY </a:t>
            </a:r>
            <a:r>
              <a:rPr lang="en-GB" sz="1600" dirty="0" err="1">
                <a:latin typeface="Courier New" panose="02070309020205020404" pitchFamily="49" charset="0"/>
                <a:cs typeface="Courier New" panose="02070309020205020404" pitchFamily="49" charset="0"/>
              </a:rPr>
              <a:t>p.EnglishProductName</a:t>
            </a:r>
            <a:endParaRPr lang="en-GB" sz="1600" dirty="0">
              <a:latin typeface="Courier New" panose="02070309020205020404" pitchFamily="49" charset="0"/>
              <a:cs typeface="Courier New" panose="02070309020205020404" pitchFamily="49" charset="0"/>
            </a:endParaRPr>
          </a:p>
        </p:txBody>
      </p:sp>
      <p:sp>
        <p:nvSpPr>
          <p:cNvPr id="22" name="Down Arrow 21"/>
          <p:cNvSpPr/>
          <p:nvPr/>
        </p:nvSpPr>
        <p:spPr>
          <a:xfrm>
            <a:off x="2302140" y="1787011"/>
            <a:ext cx="684699" cy="65423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24" name="Down Arrow 23"/>
          <p:cNvSpPr/>
          <p:nvPr/>
        </p:nvSpPr>
        <p:spPr>
          <a:xfrm rot="16200000">
            <a:off x="5310365" y="4793269"/>
            <a:ext cx="639457" cy="248194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pic>
        <p:nvPicPr>
          <p:cNvPr id="26" name="Picture 4" descr="D:\row hash ag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793" y="1773948"/>
            <a:ext cx="7200298" cy="2586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626" y="1219371"/>
            <a:ext cx="5015726" cy="461665"/>
          </a:xfrm>
          <a:prstGeom prst="rect">
            <a:avLst/>
          </a:prstGeom>
          <a:solidFill>
            <a:schemeClr val="tx1"/>
          </a:solidFill>
        </p:spPr>
        <p:txBody>
          <a:bodyPr wrap="square" rtlCol="0">
            <a:spAutoFit/>
          </a:bodyPr>
          <a:lstStyle/>
          <a:p>
            <a:pPr algn="ctr"/>
            <a:r>
              <a:rPr lang="en-GB" sz="2400" dirty="0" err="1">
                <a:solidFill>
                  <a:schemeClr val="bg1"/>
                </a:solidFill>
              </a:rPr>
              <a:t>x</a:t>
            </a:r>
            <a:r>
              <a:rPr lang="en-GB" sz="2400" dirty="0" err="1" smtClean="0">
                <a:solidFill>
                  <a:schemeClr val="bg1"/>
                </a:solidFill>
              </a:rPr>
              <a:t>perf</a:t>
            </a:r>
            <a:r>
              <a:rPr lang="en-GB" sz="2400" dirty="0" smtClean="0">
                <a:solidFill>
                  <a:schemeClr val="bg1"/>
                </a:solidFill>
              </a:rPr>
              <a:t> –on base –</a:t>
            </a:r>
            <a:r>
              <a:rPr lang="en-GB" sz="2400" dirty="0" err="1" smtClean="0">
                <a:solidFill>
                  <a:schemeClr val="bg1"/>
                </a:solidFill>
              </a:rPr>
              <a:t>stackwalk</a:t>
            </a:r>
            <a:r>
              <a:rPr lang="en-GB" sz="2400" dirty="0" smtClean="0"/>
              <a:t> </a:t>
            </a:r>
            <a:r>
              <a:rPr lang="en-GB" sz="2400" dirty="0" smtClean="0">
                <a:solidFill>
                  <a:schemeClr val="bg1"/>
                </a:solidFill>
              </a:rPr>
              <a:t>profile</a:t>
            </a:r>
            <a:endParaRPr lang="en-GB" sz="2400" dirty="0">
              <a:solidFill>
                <a:schemeClr val="bg1"/>
              </a:solidFill>
            </a:endParaRPr>
          </a:p>
        </p:txBody>
      </p:sp>
      <p:sp>
        <p:nvSpPr>
          <p:cNvPr id="13" name="TextBox 12"/>
          <p:cNvSpPr txBox="1"/>
          <p:nvPr/>
        </p:nvSpPr>
        <p:spPr>
          <a:xfrm>
            <a:off x="7070130" y="5861127"/>
            <a:ext cx="3314842" cy="461665"/>
          </a:xfrm>
          <a:prstGeom prst="rect">
            <a:avLst/>
          </a:prstGeom>
          <a:solidFill>
            <a:schemeClr val="tx1"/>
          </a:solidFill>
        </p:spPr>
        <p:txBody>
          <a:bodyPr wrap="square" rtlCol="0">
            <a:spAutoFit/>
          </a:bodyPr>
          <a:lstStyle/>
          <a:p>
            <a:pPr algn="ctr"/>
            <a:r>
              <a:rPr lang="en-GB" sz="2400" dirty="0" err="1">
                <a:solidFill>
                  <a:schemeClr val="bg1"/>
                </a:solidFill>
              </a:rPr>
              <a:t>x</a:t>
            </a:r>
            <a:r>
              <a:rPr lang="en-GB" sz="2400" dirty="0" err="1" smtClean="0">
                <a:solidFill>
                  <a:schemeClr val="bg1"/>
                </a:solidFill>
              </a:rPr>
              <a:t>perf</a:t>
            </a:r>
            <a:r>
              <a:rPr lang="en-GB" sz="2400" dirty="0" smtClean="0">
                <a:solidFill>
                  <a:schemeClr val="bg1"/>
                </a:solidFill>
              </a:rPr>
              <a:t> –d </a:t>
            </a:r>
            <a:r>
              <a:rPr lang="en-GB" sz="2400" dirty="0" err="1" smtClean="0">
                <a:solidFill>
                  <a:schemeClr val="bg1"/>
                </a:solidFill>
              </a:rPr>
              <a:t>stackwalk.etl</a:t>
            </a:r>
            <a:endParaRPr lang="en-GB" sz="2400" dirty="0">
              <a:solidFill>
                <a:schemeClr val="bg1"/>
              </a:solidFill>
            </a:endParaRPr>
          </a:p>
        </p:txBody>
      </p:sp>
      <p:sp>
        <p:nvSpPr>
          <p:cNvPr id="14" name="TextBox 13"/>
          <p:cNvSpPr txBox="1"/>
          <p:nvPr/>
        </p:nvSpPr>
        <p:spPr>
          <a:xfrm>
            <a:off x="7070129" y="4833599"/>
            <a:ext cx="3314842" cy="461665"/>
          </a:xfrm>
          <a:prstGeom prst="rect">
            <a:avLst/>
          </a:prstGeom>
          <a:solidFill>
            <a:schemeClr val="tx1"/>
          </a:solidFill>
        </p:spPr>
        <p:txBody>
          <a:bodyPr wrap="square" rtlCol="0">
            <a:spAutoFit/>
          </a:bodyPr>
          <a:lstStyle/>
          <a:p>
            <a:pPr algn="ctr"/>
            <a:r>
              <a:rPr lang="en-GB" sz="2400" dirty="0" err="1">
                <a:solidFill>
                  <a:schemeClr val="bg1"/>
                </a:solidFill>
              </a:rPr>
              <a:t>x</a:t>
            </a:r>
            <a:r>
              <a:rPr lang="en-GB" sz="2400" dirty="0" err="1" smtClean="0">
                <a:solidFill>
                  <a:schemeClr val="bg1"/>
                </a:solidFill>
              </a:rPr>
              <a:t>perfview</a:t>
            </a:r>
            <a:r>
              <a:rPr lang="en-GB" sz="2400" dirty="0" smtClean="0">
                <a:solidFill>
                  <a:schemeClr val="bg1"/>
                </a:solidFill>
              </a:rPr>
              <a:t> </a:t>
            </a:r>
            <a:r>
              <a:rPr lang="en-GB" sz="2400" dirty="0" err="1" smtClean="0">
                <a:solidFill>
                  <a:schemeClr val="bg1"/>
                </a:solidFill>
              </a:rPr>
              <a:t>stackwalk.etl</a:t>
            </a:r>
            <a:endParaRPr lang="en-GB" sz="2400" dirty="0">
              <a:solidFill>
                <a:schemeClr val="bg1"/>
              </a:solidFill>
            </a:endParaRPr>
          </a:p>
        </p:txBody>
      </p:sp>
      <p:sp>
        <p:nvSpPr>
          <p:cNvPr id="15" name="Down Arrow 14"/>
          <p:cNvSpPr/>
          <p:nvPr/>
        </p:nvSpPr>
        <p:spPr>
          <a:xfrm rot="10800000">
            <a:off x="8522359" y="5356818"/>
            <a:ext cx="684699" cy="4266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16" name="Down Arrow 15"/>
          <p:cNvSpPr/>
          <p:nvPr/>
        </p:nvSpPr>
        <p:spPr>
          <a:xfrm rot="10800000">
            <a:off x="8522358" y="4367785"/>
            <a:ext cx="684699" cy="4266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00825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1153" y="548641"/>
            <a:ext cx="3813509" cy="5715000"/>
          </a:xfrm>
        </p:spPr>
      </p:pic>
      <p:sp>
        <p:nvSpPr>
          <p:cNvPr id="3" name="Title 2"/>
          <p:cNvSpPr>
            <a:spLocks noGrp="1"/>
          </p:cNvSpPr>
          <p:nvPr>
            <p:ph type="title"/>
          </p:nvPr>
        </p:nvSpPr>
        <p:spPr>
          <a:xfrm>
            <a:off x="597989" y="2756263"/>
            <a:ext cx="6207760" cy="875210"/>
          </a:xfrm>
        </p:spPr>
        <p:txBody>
          <a:bodyPr>
            <a:normAutofit fontScale="90000"/>
          </a:bodyPr>
          <a:lstStyle/>
          <a:p>
            <a:pPr algn="l"/>
            <a:r>
              <a:rPr lang="en-GB" sz="4000" dirty="0" smtClean="0"/>
              <a:t>How do we squeeze an entire column store index into a CPU L2/3 cache ?</a:t>
            </a:r>
            <a:br>
              <a:rPr lang="en-GB" sz="4000" dirty="0" smtClean="0"/>
            </a:br>
            <a:r>
              <a:rPr lang="en-GB" sz="4000" dirty="0"/>
              <a:t/>
            </a:r>
            <a:br>
              <a:rPr lang="en-GB" sz="4000" dirty="0"/>
            </a:br>
            <a:r>
              <a:rPr lang="en-GB" sz="4000" dirty="0" smtClean="0"/>
              <a:t/>
            </a:r>
            <a:br>
              <a:rPr lang="en-GB" sz="4000" dirty="0" smtClean="0"/>
            </a:br>
            <a:endParaRPr lang="en-GB" sz="4000" dirty="0"/>
          </a:p>
        </p:txBody>
      </p:sp>
      <p:sp>
        <p:nvSpPr>
          <p:cNvPr id="5" name="Title 2"/>
          <p:cNvSpPr txBox="1">
            <a:spLocks/>
          </p:cNvSpPr>
          <p:nvPr/>
        </p:nvSpPr>
        <p:spPr>
          <a:xfrm>
            <a:off x="619761" y="4123507"/>
            <a:ext cx="6982822" cy="2002971"/>
          </a:xfrm>
          <a:prstGeom prst="rect">
            <a:avLst/>
          </a:prstGeom>
        </p:spPr>
        <p:txBody>
          <a:bodyPr vert="horz" lIns="91440" tIns="45720" rIns="91440" bIns="45720" rtlCol="0" anchor="ctr">
            <a:normAutofit fontScale="475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n-GB" sz="7600" b="1" i="1" dirty="0" smtClean="0"/>
              <a:t>Answer</a:t>
            </a:r>
            <a:r>
              <a:rPr lang="en-GB" sz="7600" dirty="0" smtClean="0"/>
              <a:t/>
            </a:r>
            <a:br>
              <a:rPr lang="en-GB" sz="7600" dirty="0" smtClean="0"/>
            </a:br>
            <a:r>
              <a:rPr lang="en-GB" sz="7600" dirty="0" smtClean="0"/>
              <a:t>Its pipelined into the CPU </a:t>
            </a:r>
            <a:r>
              <a:rPr lang="en-GB" sz="7600" b="1" dirty="0" smtClean="0"/>
              <a:t> </a:t>
            </a:r>
            <a:r>
              <a:rPr lang="en-GB" sz="9600" dirty="0" smtClean="0"/>
              <a:t/>
            </a:r>
            <a:br>
              <a:rPr lang="en-GB" sz="9600" dirty="0" smtClean="0"/>
            </a:br>
            <a:r>
              <a:rPr lang="en-GB" sz="9600" dirty="0" smtClean="0"/>
              <a:t/>
            </a:r>
            <a:br>
              <a:rPr lang="en-GB" sz="9600" dirty="0" smtClean="0"/>
            </a:br>
            <a:r>
              <a:rPr lang="en-GB" sz="4000" dirty="0" smtClean="0"/>
              <a:t/>
            </a:r>
            <a:br>
              <a:rPr lang="en-GB" sz="4000" dirty="0" smtClean="0"/>
            </a:br>
            <a:endParaRPr lang="en-GB" sz="4000" dirty="0"/>
          </a:p>
        </p:txBody>
      </p:sp>
    </p:spTree>
    <p:extLst>
      <p:ext uri="{BB962C8B-B14F-4D97-AF65-F5344CB8AC3E}">
        <p14:creationId xmlns:p14="http://schemas.microsoft.com/office/powerpoint/2010/main" val="303426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rd Drive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0811" y="6035037"/>
            <a:ext cx="789384" cy="581585"/>
          </a:xfrm>
          <a:prstGeom prst="rect">
            <a:avLst/>
          </a:prstGeom>
          <a:noFill/>
        </p:spPr>
      </p:pic>
      <p:sp>
        <p:nvSpPr>
          <p:cNvPr id="8" name="Rounded Rectangle 7"/>
          <p:cNvSpPr/>
          <p:nvPr/>
        </p:nvSpPr>
        <p:spPr>
          <a:xfrm rot="16200000">
            <a:off x="3005891" y="4931317"/>
            <a:ext cx="490970" cy="26872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rot="16200000">
            <a:off x="3417563" y="4941579"/>
            <a:ext cx="490970"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rot="16200000">
            <a:off x="3840620" y="4941578"/>
            <a:ext cx="490972"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rot="16200000">
            <a:off x="2162711" y="4941580"/>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rot="16200000">
            <a:off x="2577466" y="4933277"/>
            <a:ext cx="490969" cy="26480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a:off x="2719154" y="4189498"/>
            <a:ext cx="1057175" cy="48700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22" name="Rounded Rectangle 21"/>
          <p:cNvSpPr/>
          <p:nvPr/>
        </p:nvSpPr>
        <p:spPr>
          <a:xfrm>
            <a:off x="2700372" y="560503"/>
            <a:ext cx="993640" cy="1038975"/>
          </a:xfrm>
          <a:prstGeom prst="roundRect">
            <a:avLst>
              <a:gd name="adj" fmla="val 5612"/>
            </a:avLst>
          </a:prstGeom>
          <a:pattFill prst="pct5">
            <a:fgClr>
              <a:schemeClr val="bg2">
                <a:lumMod val="5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200" b="1" dirty="0">
              <a:solidFill>
                <a:schemeClr val="bg1"/>
              </a:solidFill>
            </a:endParaRPr>
          </a:p>
        </p:txBody>
      </p:sp>
      <p:sp>
        <p:nvSpPr>
          <p:cNvPr id="23" name="Rectangle 22"/>
          <p:cNvSpPr/>
          <p:nvPr/>
        </p:nvSpPr>
        <p:spPr>
          <a:xfrm>
            <a:off x="2822832" y="707564"/>
            <a:ext cx="758188" cy="749915"/>
          </a:xfrm>
          <a:prstGeom prst="rect">
            <a:avLst/>
          </a:prstGeom>
          <a:gradFill>
            <a:gsLst>
              <a:gs pos="0">
                <a:srgbClr val="D6B19C"/>
              </a:gs>
              <a:gs pos="30000">
                <a:srgbClr val="D49E6C"/>
              </a:gs>
              <a:gs pos="70000">
                <a:srgbClr val="A65528"/>
              </a:gs>
              <a:gs pos="100000">
                <a:srgbClr val="663012"/>
              </a:gs>
            </a:gsLst>
            <a:lin ang="27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52048" y="820911"/>
            <a:ext cx="1114589" cy="523220"/>
          </a:xfrm>
          <a:prstGeom prst="rect">
            <a:avLst/>
          </a:prstGeom>
          <a:noFill/>
        </p:spPr>
        <p:txBody>
          <a:bodyPr wrap="square" rtlCol="0">
            <a:spAutoFit/>
          </a:bodyPr>
          <a:lstStyle/>
          <a:p>
            <a:pPr algn="ctr"/>
            <a:r>
              <a:rPr lang="en-GB" sz="2800" b="1" dirty="0" smtClean="0">
                <a:solidFill>
                  <a:schemeClr val="bg1"/>
                </a:solidFill>
              </a:rPr>
              <a:t>CPU </a:t>
            </a:r>
            <a:endParaRPr lang="en-GB" sz="2800" b="1" dirty="0">
              <a:solidFill>
                <a:schemeClr val="bg1"/>
              </a:solidFill>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954" y="3248078"/>
            <a:ext cx="6544492" cy="3559067"/>
          </a:xfrm>
          <a:prstGeom prst="rect">
            <a:avLst/>
          </a:prstGeom>
        </p:spPr>
      </p:pic>
      <p:pic>
        <p:nvPicPr>
          <p:cNvPr id="48" name="Picture 47" descr="Hard Drive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6254" y="6022918"/>
            <a:ext cx="789384" cy="581585"/>
          </a:xfrm>
          <a:prstGeom prst="rect">
            <a:avLst/>
          </a:prstGeom>
          <a:noFill/>
        </p:spPr>
      </p:pic>
      <p:pic>
        <p:nvPicPr>
          <p:cNvPr id="50" name="Picture 49" descr="Hard Drive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0096" y="6035037"/>
            <a:ext cx="789384" cy="581585"/>
          </a:xfrm>
          <a:prstGeom prst="rect">
            <a:avLst/>
          </a:prstGeom>
          <a:noFill/>
        </p:spPr>
      </p:pic>
      <p:pic>
        <p:nvPicPr>
          <p:cNvPr id="51" name="Picture 50" descr="Hard Drive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066" y="6035038"/>
            <a:ext cx="789384" cy="581585"/>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640" y="511147"/>
            <a:ext cx="5352160" cy="2506377"/>
          </a:xfrm>
          <a:prstGeom prst="rect">
            <a:avLst/>
          </a:prstGeom>
        </p:spPr>
      </p:pic>
      <p:sp>
        <p:nvSpPr>
          <p:cNvPr id="31" name="Down Arrow 30"/>
          <p:cNvSpPr/>
          <p:nvPr/>
        </p:nvSpPr>
        <p:spPr>
          <a:xfrm rot="10800000">
            <a:off x="2734205" y="5423985"/>
            <a:ext cx="1057175" cy="48700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43" name="Rounded Rectangle 42"/>
          <p:cNvSpPr/>
          <p:nvPr/>
        </p:nvSpPr>
        <p:spPr>
          <a:xfrm rot="16200000">
            <a:off x="2680875" y="3539483"/>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807402" y="3266281"/>
            <a:ext cx="1114105" cy="830997"/>
          </a:xfrm>
          <a:prstGeom prst="rect">
            <a:avLst/>
          </a:prstGeom>
          <a:noFill/>
        </p:spPr>
        <p:txBody>
          <a:bodyPr wrap="square" rtlCol="0">
            <a:spAutoFit/>
          </a:bodyPr>
          <a:lstStyle/>
          <a:p>
            <a:r>
              <a:rPr lang="en-GB" sz="2400" dirty="0"/>
              <a:t>L</a:t>
            </a:r>
            <a:r>
              <a:rPr lang="en-GB" sz="2400" dirty="0" smtClean="0"/>
              <a:t>ob </a:t>
            </a:r>
            <a:br>
              <a:rPr lang="en-GB" sz="2400" dirty="0" smtClean="0"/>
            </a:br>
            <a:r>
              <a:rPr lang="en-GB" sz="2400" dirty="0" smtClean="0"/>
              <a:t>cache</a:t>
            </a:r>
            <a:endParaRPr lang="en-GB" sz="2400" dirty="0"/>
          </a:p>
        </p:txBody>
      </p:sp>
      <p:sp>
        <p:nvSpPr>
          <p:cNvPr id="52" name="Rounded Rectangle 51"/>
          <p:cNvSpPr/>
          <p:nvPr/>
        </p:nvSpPr>
        <p:spPr>
          <a:xfrm>
            <a:off x="1632853" y="3253218"/>
            <a:ext cx="3196153" cy="83099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rot="16200000">
            <a:off x="3057409" y="3544618"/>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rot="16200000">
            <a:off x="3429818" y="3543834"/>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rot="16200000">
            <a:off x="4165280" y="3539481"/>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rot="16200000">
            <a:off x="3799933" y="3539482"/>
            <a:ext cx="490968"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flipV="1">
            <a:off x="156754" y="3056710"/>
            <a:ext cx="11534503" cy="13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278" y="3248079"/>
            <a:ext cx="1380736" cy="1938992"/>
          </a:xfrm>
          <a:prstGeom prst="rect">
            <a:avLst/>
          </a:prstGeom>
          <a:noFill/>
        </p:spPr>
        <p:txBody>
          <a:bodyPr wrap="square" rtlCol="0">
            <a:spAutoFit/>
          </a:bodyPr>
          <a:lstStyle/>
          <a:p>
            <a:r>
              <a:rPr lang="en-GB" sz="2400" dirty="0" smtClean="0"/>
              <a:t>Load </a:t>
            </a:r>
          </a:p>
          <a:p>
            <a:r>
              <a:rPr lang="en-GB" sz="2400" dirty="0" smtClean="0"/>
              <a:t>segments </a:t>
            </a:r>
          </a:p>
          <a:p>
            <a:r>
              <a:rPr lang="en-GB" sz="2400" dirty="0" smtClean="0"/>
              <a:t>into </a:t>
            </a:r>
          </a:p>
          <a:p>
            <a:r>
              <a:rPr lang="en-GB" sz="2400" dirty="0" smtClean="0"/>
              <a:t>blob </a:t>
            </a:r>
          </a:p>
          <a:p>
            <a:r>
              <a:rPr lang="en-GB" sz="2400" dirty="0" smtClean="0"/>
              <a:t>cache</a:t>
            </a:r>
            <a:endParaRPr lang="en-GB" sz="2400" dirty="0"/>
          </a:p>
        </p:txBody>
      </p:sp>
      <p:sp>
        <p:nvSpPr>
          <p:cNvPr id="49" name="TextBox 48"/>
          <p:cNvSpPr txBox="1"/>
          <p:nvPr/>
        </p:nvSpPr>
        <p:spPr>
          <a:xfrm>
            <a:off x="74572" y="937992"/>
            <a:ext cx="2457721" cy="1569660"/>
          </a:xfrm>
          <a:prstGeom prst="rect">
            <a:avLst/>
          </a:prstGeom>
          <a:noFill/>
        </p:spPr>
        <p:txBody>
          <a:bodyPr wrap="square" rtlCol="0">
            <a:spAutoFit/>
          </a:bodyPr>
          <a:lstStyle/>
          <a:p>
            <a:r>
              <a:rPr lang="en-GB" sz="2400" dirty="0" smtClean="0"/>
              <a:t>Break blobs into batches and pipeline them into CPU cache</a:t>
            </a:r>
            <a:endParaRPr lang="en-GB" sz="2400" dirty="0"/>
          </a:p>
        </p:txBody>
      </p:sp>
      <p:sp>
        <p:nvSpPr>
          <p:cNvPr id="7" name="TextBox 6"/>
          <p:cNvSpPr txBox="1"/>
          <p:nvPr/>
        </p:nvSpPr>
        <p:spPr>
          <a:xfrm>
            <a:off x="156754" y="53945"/>
            <a:ext cx="4872446" cy="461665"/>
          </a:xfrm>
          <a:prstGeom prst="rect">
            <a:avLst/>
          </a:prstGeom>
          <a:noFill/>
        </p:spPr>
        <p:txBody>
          <a:bodyPr wrap="square" rtlCol="0">
            <a:spAutoFit/>
          </a:bodyPr>
          <a:lstStyle/>
          <a:p>
            <a:r>
              <a:rPr lang="en-GB" sz="2400" b="1" dirty="0" smtClean="0">
                <a:latin typeface="Century Schoolbook" panose="02040604050505020304" pitchFamily="18" charset="0"/>
              </a:rPr>
              <a:t>Conceptual View . . .</a:t>
            </a:r>
            <a:endParaRPr lang="en-GB" sz="2400" b="1" dirty="0">
              <a:latin typeface="Century Schoolbook" panose="02040604050505020304" pitchFamily="18" charset="0"/>
            </a:endParaRPr>
          </a:p>
        </p:txBody>
      </p:sp>
      <p:sp>
        <p:nvSpPr>
          <p:cNvPr id="35" name="TextBox 34"/>
          <p:cNvSpPr txBox="1"/>
          <p:nvPr/>
        </p:nvSpPr>
        <p:spPr>
          <a:xfrm>
            <a:off x="5120640" y="17525"/>
            <a:ext cx="6609806" cy="461665"/>
          </a:xfrm>
          <a:prstGeom prst="rect">
            <a:avLst/>
          </a:prstGeom>
          <a:noFill/>
        </p:spPr>
        <p:txBody>
          <a:bodyPr wrap="square" rtlCol="0">
            <a:spAutoFit/>
          </a:bodyPr>
          <a:lstStyle/>
          <a:p>
            <a:r>
              <a:rPr lang="en-GB" sz="2400" b="1" dirty="0" smtClean="0">
                <a:latin typeface="Century Schoolbook" panose="02040604050505020304" pitchFamily="18" charset="0"/>
              </a:rPr>
              <a:t>. . and </a:t>
            </a:r>
            <a:r>
              <a:rPr lang="en-GB" sz="2400" b="1" dirty="0" err="1" smtClean="0">
                <a:latin typeface="Century Schoolbook" panose="02040604050505020304" pitchFamily="18" charset="0"/>
              </a:rPr>
              <a:t>whats</a:t>
            </a:r>
            <a:r>
              <a:rPr lang="en-GB" sz="2400" b="1" dirty="0" smtClean="0">
                <a:latin typeface="Century Schoolbook" panose="02040604050505020304" pitchFamily="18" charset="0"/>
              </a:rPr>
              <a:t> happening in the call stack </a:t>
            </a:r>
            <a:endParaRPr lang="en-GB" sz="2400" b="1" dirty="0">
              <a:latin typeface="Century Schoolbook" panose="02040604050505020304" pitchFamily="18" charset="0"/>
            </a:endParaRPr>
          </a:p>
        </p:txBody>
      </p:sp>
      <p:pic>
        <p:nvPicPr>
          <p:cNvPr id="36" name="Picture 2" descr="http://ts4.mm.bing.net/th?id=H.495320233155156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073" y="1659831"/>
            <a:ext cx="277712" cy="2914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ts4.mm.bing.net/th?id=H.495320233155156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073" y="1962945"/>
            <a:ext cx="277712" cy="2914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ts4.mm.bing.net/th?id=H.495320233155156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554" y="2268727"/>
            <a:ext cx="277712" cy="2914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ts4.mm.bing.net/th?id=H.495320233155156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261" y="2577883"/>
            <a:ext cx="277712" cy="291499"/>
          </a:xfrm>
          <a:prstGeom prst="rect">
            <a:avLst/>
          </a:prstGeom>
          <a:noFill/>
          <a:extLst>
            <a:ext uri="{909E8E84-426E-40DD-AFC4-6F175D3DCCD1}">
              <a14:hiddenFill xmlns:a14="http://schemas.microsoft.com/office/drawing/2010/main">
                <a:solidFill>
                  <a:srgbClr val="FFFFFF"/>
                </a:solidFill>
              </a14:hiddenFill>
            </a:ext>
          </a:extLst>
        </p:spPr>
      </p:pic>
      <p:sp>
        <p:nvSpPr>
          <p:cNvPr id="54" name="Down Arrow 53"/>
          <p:cNvSpPr/>
          <p:nvPr/>
        </p:nvSpPr>
        <p:spPr>
          <a:xfrm rot="10800000">
            <a:off x="2719153" y="1634750"/>
            <a:ext cx="299806" cy="123463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28224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22" grpId="0" animBg="1"/>
      <p:bldP spid="23" grpId="0" animBg="1"/>
      <p:bldP spid="41" grpId="0"/>
      <p:bldP spid="31" grpId="0" animBg="1"/>
      <p:bldP spid="43" grpId="0" animBg="1"/>
      <p:bldP spid="47" grpId="0"/>
      <p:bldP spid="52" grpId="0" animBg="1"/>
      <p:bldP spid="28" grpId="0" animBg="1"/>
      <p:bldP spid="29" grpId="0" animBg="1"/>
      <p:bldP spid="30" grpId="0" animBg="1"/>
      <p:bldP spid="32" grpId="0" animBg="1"/>
      <p:bldP spid="6" grpId="0"/>
      <p:bldP spid="49"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895"/>
            <a:ext cx="9640390" cy="1320800"/>
          </a:xfrm>
        </p:spPr>
        <p:txBody>
          <a:bodyPr>
            <a:normAutofit/>
          </a:bodyPr>
          <a:lstStyle/>
          <a:p>
            <a:pPr algn="l"/>
            <a:r>
              <a:rPr lang="en-GB" b="1" dirty="0" smtClean="0"/>
              <a:t>    </a:t>
            </a:r>
            <a:r>
              <a:rPr lang="en-GB" b="1" dirty="0"/>
              <a:t> </a:t>
            </a:r>
            <a:r>
              <a:rPr lang="en-GB" b="1" dirty="0" smtClean="0">
                <a:latin typeface="Century Schoolbook" panose="02040604050505020304" pitchFamily="18" charset="0"/>
              </a:rPr>
              <a:t>What Difference Does Batch Mode Make ?</a:t>
            </a:r>
            <a:endParaRPr lang="en-GB" b="1" dirty="0">
              <a:latin typeface="Century Schoolbook" panose="02040604050505020304" pitchFamily="18" charset="0"/>
            </a:endParaRPr>
          </a:p>
        </p:txBody>
      </p:sp>
      <p:sp>
        <p:nvSpPr>
          <p:cNvPr id="5" name="TextBox 4"/>
          <p:cNvSpPr txBox="1"/>
          <p:nvPr/>
        </p:nvSpPr>
        <p:spPr>
          <a:xfrm>
            <a:off x="300446" y="1384662"/>
            <a:ext cx="11487602" cy="5755422"/>
          </a:xfrm>
          <a:prstGeom prst="rect">
            <a:avLst/>
          </a:prstGeom>
          <a:noFill/>
        </p:spPr>
        <p:txBody>
          <a:bodyPr wrap="square" rtlCol="0">
            <a:spAutoFit/>
          </a:bodyPr>
          <a:lstStyle/>
          <a:p>
            <a:pPr lvl="1"/>
            <a:endParaRPr lang="en-GB" sz="2800" i="1" dirty="0"/>
          </a:p>
          <a:p>
            <a:pPr marL="457200" indent="-457200">
              <a:buFont typeface="Arial" panose="020B0604020202020204" pitchFamily="34" charset="0"/>
              <a:buChar char="•"/>
            </a:pPr>
            <a:endParaRPr lang="en-GB" sz="2800" i="1" dirty="0" smtClean="0"/>
          </a:p>
          <a:p>
            <a:pPr marL="742950" lvl="1" indent="-285750">
              <a:buFont typeface="Arial" panose="020B0604020202020204" pitchFamily="34" charset="0"/>
              <a:buChar char="•"/>
            </a:pPr>
            <a:endParaRPr lang="en-GB" sz="3600" dirty="0" smtClean="0"/>
          </a:p>
          <a:p>
            <a:pPr lvl="1"/>
            <a:endParaRPr lang="en-GB" sz="3600" b="1" u="sng" dirty="0" smtClean="0">
              <a:solidFill>
                <a:srgbClr val="002060"/>
              </a:solidFill>
            </a:endParaRPr>
          </a:p>
          <a:p>
            <a:pPr lvl="1"/>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val="692899788"/>
              </p:ext>
            </p:extLst>
          </p:nvPr>
        </p:nvGraphicFramePr>
        <p:xfrm>
          <a:off x="130628" y="1384662"/>
          <a:ext cx="11429999" cy="5133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399778846"/>
              </p:ext>
            </p:extLst>
          </p:nvPr>
        </p:nvGraphicFramePr>
        <p:xfrm>
          <a:off x="4297681" y="1384662"/>
          <a:ext cx="7490368" cy="5172892"/>
        </p:xfrm>
        <a:graphic>
          <a:graphicData uri="http://schemas.openxmlformats.org/drawingml/2006/chart">
            <c:chart xmlns:c="http://schemas.openxmlformats.org/drawingml/2006/chart" xmlns:r="http://schemas.openxmlformats.org/officeDocument/2006/relationships" r:id="rId4"/>
          </a:graphicData>
        </a:graphic>
      </p:graphicFrame>
      <p:sp>
        <p:nvSpPr>
          <p:cNvPr id="7" name="Left Arrow 6"/>
          <p:cNvSpPr/>
          <p:nvPr/>
        </p:nvSpPr>
        <p:spPr>
          <a:xfrm>
            <a:off x="6265963" y="2381481"/>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9" name="10-Point Star 8"/>
          <p:cNvSpPr/>
          <p:nvPr/>
        </p:nvSpPr>
        <p:spPr>
          <a:xfrm>
            <a:off x="7437120" y="2039389"/>
            <a:ext cx="1341120" cy="1219200"/>
          </a:xfrm>
          <a:prstGeom prst="star10">
            <a:avLst/>
          </a:prstGeom>
          <a:gradFill flip="none" rotWithShape="1">
            <a:gsLst>
              <a:gs pos="0">
                <a:schemeClr val="accent6"/>
              </a:gs>
              <a:gs pos="100000">
                <a:schemeClr val="accent6"/>
              </a:gs>
              <a:gs pos="50000">
                <a:srgbClr val="FFFF00"/>
              </a:gs>
            </a:gsLst>
            <a:path path="circle">
              <a:fillToRect l="100000" t="100000"/>
            </a:path>
            <a:tileRect r="-100000" b="-100000"/>
          </a:gradFill>
          <a:ln>
            <a:noFill/>
          </a:ln>
          <a:effectLst>
            <a:glow rad="25400">
              <a:srgbClr val="FFFF00">
                <a:alpha val="75000"/>
              </a:srgbClr>
            </a:glow>
            <a:outerShdw blurRad="40005" dist="19939" dir="5400000" algn="tl"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smtClean="0"/>
              <a:t>x12  </a:t>
            </a:r>
            <a:endParaRPr lang="en-US" sz="4000" dirty="0"/>
          </a:p>
        </p:txBody>
      </p:sp>
      <p:sp>
        <p:nvSpPr>
          <p:cNvPr id="8" name="10-Point Star 7"/>
          <p:cNvSpPr/>
          <p:nvPr/>
        </p:nvSpPr>
        <p:spPr>
          <a:xfrm>
            <a:off x="8934994" y="2058389"/>
            <a:ext cx="1341120" cy="1219200"/>
          </a:xfrm>
          <a:prstGeom prst="star10">
            <a:avLst/>
          </a:prstGeom>
          <a:gradFill flip="none" rotWithShape="1">
            <a:gsLst>
              <a:gs pos="0">
                <a:schemeClr val="accent6"/>
              </a:gs>
              <a:gs pos="100000">
                <a:schemeClr val="accent6"/>
              </a:gs>
              <a:gs pos="50000">
                <a:srgbClr val="FFFF00"/>
              </a:gs>
            </a:gsLst>
            <a:path path="circle">
              <a:fillToRect l="100000" t="100000"/>
            </a:path>
            <a:tileRect r="-100000" b="-100000"/>
          </a:gradFill>
          <a:ln>
            <a:noFill/>
          </a:ln>
          <a:effectLst>
            <a:glow rad="25400">
              <a:srgbClr val="FFFF00">
                <a:alpha val="75000"/>
              </a:srgbClr>
            </a:glow>
            <a:outerShdw blurRad="40005" dist="19939" dir="5400000" algn="tl"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a</a:t>
            </a:r>
            <a:r>
              <a:rPr lang="en-US" sz="2400" dirty="0" smtClean="0"/>
              <a:t>t DOP 2  </a:t>
            </a:r>
            <a:endParaRPr lang="en-US" sz="2400" dirty="0"/>
          </a:p>
        </p:txBody>
      </p:sp>
    </p:spTree>
    <p:extLst>
      <p:ext uri="{BB962C8B-B14F-4D97-AF65-F5344CB8AC3E}">
        <p14:creationId xmlns:p14="http://schemas.microsoft.com/office/powerpoint/2010/main" val="4433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1099" y="802106"/>
            <a:ext cx="10809167" cy="627016"/>
          </a:xfrm>
        </p:spPr>
        <p:txBody>
          <a:bodyPr>
            <a:normAutofit/>
          </a:bodyPr>
          <a:lstStyle/>
          <a:p>
            <a:pPr algn="l"/>
            <a:r>
              <a:rPr lang="en-GB" b="1" dirty="0" smtClean="0">
                <a:latin typeface="Century Schoolbook" panose="02040604050505020304" pitchFamily="18" charset="0"/>
              </a:rPr>
              <a:t>What Are The Pre-Requisites For Batch Mode ?</a:t>
            </a:r>
            <a:endParaRPr lang="en-GB" b="1" dirty="0">
              <a:latin typeface="Century Schoolbook" panose="020406040505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70762403"/>
              </p:ext>
            </p:extLst>
          </p:nvPr>
        </p:nvGraphicFramePr>
        <p:xfrm>
          <a:off x="32084" y="2025611"/>
          <a:ext cx="11639008" cy="4098915"/>
        </p:xfrm>
        <a:graphic>
          <a:graphicData uri="http://schemas.openxmlformats.org/drawingml/2006/table">
            <a:tbl>
              <a:tblPr firstRow="1" bandRow="1">
                <a:tableStyleId>{5C22544A-7EE6-4342-B048-85BDC9FD1C3A}</a:tableStyleId>
              </a:tblPr>
              <a:tblGrid>
                <a:gridCol w="6753009"/>
                <a:gridCol w="3475209"/>
                <a:gridCol w="1410790"/>
              </a:tblGrid>
              <a:tr h="743100">
                <a:tc>
                  <a:txBody>
                    <a:bodyPr/>
                    <a:lstStyle/>
                    <a:p>
                      <a:pPr algn="ctr"/>
                      <a:r>
                        <a:rPr lang="en-GB" sz="2400" dirty="0" smtClean="0"/>
                        <a:t>Feature</a:t>
                      </a:r>
                      <a:endParaRPr lang="en-GB" sz="2400" dirty="0"/>
                    </a:p>
                  </a:txBody>
                  <a:tcPr anchor="ctr">
                    <a:solidFill>
                      <a:srgbClr val="0099CC"/>
                    </a:solidFill>
                  </a:tcPr>
                </a:tc>
                <a:tc>
                  <a:txBody>
                    <a:bodyPr/>
                    <a:lstStyle/>
                    <a:p>
                      <a:pPr algn="ctr"/>
                      <a:r>
                        <a:rPr lang="en-GB" sz="2400" dirty="0" smtClean="0"/>
                        <a:t>SQL</a:t>
                      </a:r>
                      <a:r>
                        <a:rPr lang="en-GB" sz="2400" baseline="0" dirty="0" smtClean="0"/>
                        <a:t> Server 2012</a:t>
                      </a:r>
                      <a:endParaRPr lang="en-GB" sz="2400" dirty="0"/>
                    </a:p>
                  </a:txBody>
                  <a:tcPr anchor="ctr">
                    <a:solidFill>
                      <a:srgbClr val="0099CC"/>
                    </a:solidFill>
                  </a:tcPr>
                </a:tc>
                <a:tc>
                  <a:txBody>
                    <a:bodyPr/>
                    <a:lstStyle/>
                    <a:p>
                      <a:pPr algn="ctr"/>
                      <a:r>
                        <a:rPr lang="en-GB" sz="2400" dirty="0" smtClean="0"/>
                        <a:t>SQL</a:t>
                      </a:r>
                      <a:r>
                        <a:rPr lang="en-GB" sz="2400" baseline="0" dirty="0" smtClean="0"/>
                        <a:t> Server</a:t>
                      </a:r>
                      <a:br>
                        <a:rPr lang="en-GB" sz="2400" baseline="0" dirty="0" smtClean="0"/>
                      </a:br>
                      <a:r>
                        <a:rPr lang="en-GB" sz="2400" baseline="0" dirty="0" smtClean="0"/>
                        <a:t> 2014</a:t>
                      </a:r>
                      <a:endParaRPr lang="en-GB" sz="2400" dirty="0"/>
                    </a:p>
                  </a:txBody>
                  <a:tcPr anchor="ctr">
                    <a:solidFill>
                      <a:srgbClr val="0099CC"/>
                    </a:solidFill>
                  </a:tcPr>
                </a:tc>
              </a:tr>
              <a:tr h="582039">
                <a:tc>
                  <a:txBody>
                    <a:bodyPr/>
                    <a:lstStyle/>
                    <a:p>
                      <a:r>
                        <a:rPr lang="en-GB" sz="2400" dirty="0" smtClean="0"/>
                        <a:t>Presence</a:t>
                      </a:r>
                      <a:r>
                        <a:rPr lang="en-GB" sz="2400" baseline="0" dirty="0" smtClean="0"/>
                        <a:t> of column store indexes </a:t>
                      </a:r>
                      <a:endParaRPr lang="en-GB" sz="2400" dirty="0"/>
                    </a:p>
                  </a:txBody>
                  <a:tcPr anchor="ctr">
                    <a:solidFill>
                      <a:srgbClr val="99CCFF"/>
                    </a:solidFill>
                  </a:tcPr>
                </a:tc>
                <a:tc>
                  <a:txBody>
                    <a:bodyPr/>
                    <a:lstStyle/>
                    <a:p>
                      <a:pPr algn="ctr"/>
                      <a:r>
                        <a:rPr lang="en-GB" sz="2400" dirty="0" smtClean="0"/>
                        <a:t>Yes</a:t>
                      </a:r>
                      <a:endParaRPr lang="en-GB" sz="2400" dirty="0"/>
                    </a:p>
                  </a:txBody>
                  <a:tcPr anchor="ctr">
                    <a:solidFill>
                      <a:srgbClr val="99CCFF"/>
                    </a:solidFill>
                  </a:tcPr>
                </a:tc>
                <a:tc>
                  <a:txBody>
                    <a:bodyPr/>
                    <a:lstStyle/>
                    <a:p>
                      <a:pPr algn="ctr"/>
                      <a:r>
                        <a:rPr lang="en-GB" sz="2400" dirty="0" smtClean="0"/>
                        <a:t>Yes</a:t>
                      </a:r>
                      <a:endParaRPr lang="en-GB" sz="2400" dirty="0"/>
                    </a:p>
                  </a:txBody>
                  <a:tcPr anchor="ctr">
                    <a:solidFill>
                      <a:srgbClr val="99CCFF"/>
                    </a:solidFill>
                  </a:tcPr>
                </a:tc>
              </a:tr>
              <a:tr h="582039">
                <a:tc>
                  <a:txBody>
                    <a:bodyPr/>
                    <a:lstStyle/>
                    <a:p>
                      <a:r>
                        <a:rPr lang="en-GB" sz="2400" dirty="0" smtClean="0"/>
                        <a:t>Parallel</a:t>
                      </a:r>
                      <a:r>
                        <a:rPr lang="en-GB" sz="2400" baseline="0" dirty="0" smtClean="0"/>
                        <a:t> execution plan</a:t>
                      </a:r>
                      <a:endParaRPr lang="en-GB" sz="2400" dirty="0"/>
                    </a:p>
                  </a:txBody>
                  <a:tcPr anchor="ctr">
                    <a:solidFill>
                      <a:srgbClr val="CCECFF"/>
                    </a:solidFill>
                  </a:tcPr>
                </a:tc>
                <a:tc>
                  <a:txBody>
                    <a:bodyPr/>
                    <a:lstStyle/>
                    <a:p>
                      <a:pPr algn="ctr"/>
                      <a:r>
                        <a:rPr lang="en-GB" sz="2400" dirty="0" smtClean="0"/>
                        <a:t>Yes</a:t>
                      </a:r>
                      <a:endParaRPr lang="en-GB" sz="2400" dirty="0"/>
                    </a:p>
                  </a:txBody>
                  <a:tcPr anchor="ctr">
                    <a:solidFill>
                      <a:srgbClr val="CCECFF"/>
                    </a:solidFill>
                  </a:tcPr>
                </a:tc>
                <a:tc>
                  <a:txBody>
                    <a:bodyPr/>
                    <a:lstStyle/>
                    <a:p>
                      <a:pPr algn="ctr"/>
                      <a:r>
                        <a:rPr lang="en-GB" sz="2400" dirty="0" smtClean="0"/>
                        <a:t>Yes</a:t>
                      </a:r>
                      <a:endParaRPr lang="en-GB" sz="2400" dirty="0"/>
                    </a:p>
                  </a:txBody>
                  <a:tcPr anchor="ctr">
                    <a:solidFill>
                      <a:srgbClr val="CCECFF"/>
                    </a:solidFill>
                  </a:tcPr>
                </a:tc>
              </a:tr>
              <a:tr h="582039">
                <a:tc>
                  <a:txBody>
                    <a:bodyPr/>
                    <a:lstStyle/>
                    <a:p>
                      <a:r>
                        <a:rPr lang="en-GB" sz="2400" dirty="0" smtClean="0"/>
                        <a:t>No</a:t>
                      </a:r>
                      <a:r>
                        <a:rPr lang="en-GB" sz="2400" baseline="0" dirty="0" smtClean="0"/>
                        <a:t> outer joins, NOT Ins or UNION ALLs</a:t>
                      </a:r>
                      <a:endParaRPr lang="en-GB" sz="2400" dirty="0"/>
                    </a:p>
                  </a:txBody>
                  <a:tcPr anchor="ctr">
                    <a:solidFill>
                      <a:srgbClr val="99CCFF"/>
                    </a:solidFill>
                  </a:tcPr>
                </a:tc>
                <a:tc>
                  <a:txBody>
                    <a:bodyPr/>
                    <a:lstStyle/>
                    <a:p>
                      <a:pPr algn="ctr"/>
                      <a:r>
                        <a:rPr lang="en-GB" sz="2400" dirty="0" smtClean="0"/>
                        <a:t>Yes</a:t>
                      </a:r>
                      <a:endParaRPr lang="en-GB" sz="2400" dirty="0"/>
                    </a:p>
                  </a:txBody>
                  <a:tcPr anchor="ctr">
                    <a:solidFill>
                      <a:srgbClr val="99CCFF"/>
                    </a:solidFill>
                  </a:tcPr>
                </a:tc>
                <a:tc>
                  <a:txBody>
                    <a:bodyPr/>
                    <a:lstStyle/>
                    <a:p>
                      <a:pPr algn="ctr"/>
                      <a:r>
                        <a:rPr lang="en-GB" sz="2400" dirty="0" smtClean="0"/>
                        <a:t>No</a:t>
                      </a:r>
                      <a:endParaRPr lang="en-GB" sz="2400" dirty="0"/>
                    </a:p>
                  </a:txBody>
                  <a:tcPr anchor="ctr">
                    <a:solidFill>
                      <a:srgbClr val="99CCFF"/>
                    </a:solidFill>
                  </a:tcPr>
                </a:tc>
              </a:tr>
              <a:tr h="582039">
                <a:tc>
                  <a:txBody>
                    <a:bodyPr/>
                    <a:lstStyle/>
                    <a:p>
                      <a:r>
                        <a:rPr lang="en-GB" sz="2400" dirty="0" smtClean="0"/>
                        <a:t>Hash joins do not spil</a:t>
                      </a:r>
                      <a:r>
                        <a:rPr lang="en-GB" sz="2400" baseline="0" dirty="0" smtClean="0"/>
                        <a:t>l from memory</a:t>
                      </a:r>
                      <a:endParaRPr lang="en-GB" sz="2400" dirty="0"/>
                    </a:p>
                  </a:txBody>
                  <a:tcPr anchor="ctr">
                    <a:solidFill>
                      <a:srgbClr val="CCECFF"/>
                    </a:solidFill>
                  </a:tcPr>
                </a:tc>
                <a:tc>
                  <a:txBody>
                    <a:bodyPr/>
                    <a:lstStyle/>
                    <a:p>
                      <a:pPr algn="ctr"/>
                      <a:r>
                        <a:rPr lang="en-GB" sz="2400" dirty="0" smtClean="0"/>
                        <a:t>Yes</a:t>
                      </a:r>
                      <a:endParaRPr lang="en-GB" sz="2400" dirty="0"/>
                    </a:p>
                  </a:txBody>
                  <a:tcPr anchor="ctr">
                    <a:solidFill>
                      <a:srgbClr val="CCECFF"/>
                    </a:solidFill>
                  </a:tcPr>
                </a:tc>
                <a:tc>
                  <a:txBody>
                    <a:bodyPr/>
                    <a:lstStyle/>
                    <a:p>
                      <a:pPr algn="ctr"/>
                      <a:r>
                        <a:rPr lang="en-GB" sz="2400" dirty="0" smtClean="0"/>
                        <a:t>No</a:t>
                      </a:r>
                      <a:endParaRPr lang="en-GB" sz="2400" dirty="0"/>
                    </a:p>
                  </a:txBody>
                  <a:tcPr anchor="ctr">
                    <a:solidFill>
                      <a:srgbClr val="CCECFF"/>
                    </a:solidFill>
                  </a:tcPr>
                </a:tc>
              </a:tr>
              <a:tr h="582039">
                <a:tc>
                  <a:txBody>
                    <a:bodyPr/>
                    <a:lstStyle/>
                    <a:p>
                      <a:r>
                        <a:rPr lang="en-GB" sz="2400" dirty="0" smtClean="0"/>
                        <a:t>Scalar aggregates </a:t>
                      </a:r>
                      <a:r>
                        <a:rPr lang="en-GB" sz="2400" smtClean="0"/>
                        <a:t>cannot be </a:t>
                      </a:r>
                      <a:r>
                        <a:rPr lang="en-GB" sz="2400" dirty="0" smtClean="0"/>
                        <a:t>used</a:t>
                      </a:r>
                      <a:endParaRPr lang="en-GB" sz="2400" dirty="0"/>
                    </a:p>
                  </a:txBody>
                  <a:tcPr anchor="ctr">
                    <a:solidFill>
                      <a:srgbClr val="99CCFF"/>
                    </a:solidFill>
                  </a:tcPr>
                </a:tc>
                <a:tc>
                  <a:txBody>
                    <a:bodyPr/>
                    <a:lstStyle/>
                    <a:p>
                      <a:pPr algn="ctr"/>
                      <a:r>
                        <a:rPr lang="en-GB" sz="2400" dirty="0" smtClean="0"/>
                        <a:t>Yes</a:t>
                      </a:r>
                      <a:endParaRPr lang="en-GB" sz="2400" dirty="0"/>
                    </a:p>
                  </a:txBody>
                  <a:tcPr anchor="ctr">
                    <a:solidFill>
                      <a:srgbClr val="99CCFF"/>
                    </a:solidFill>
                  </a:tcPr>
                </a:tc>
                <a:tc>
                  <a:txBody>
                    <a:bodyPr/>
                    <a:lstStyle/>
                    <a:p>
                      <a:pPr algn="ctr"/>
                      <a:r>
                        <a:rPr lang="en-GB" sz="2400" dirty="0" smtClean="0"/>
                        <a:t>No</a:t>
                      </a:r>
                      <a:endParaRPr lang="en-GB" sz="2400" dirty="0"/>
                    </a:p>
                  </a:txBody>
                  <a:tcPr anchor="ctr">
                    <a:solidFill>
                      <a:srgbClr val="99CCFF"/>
                    </a:solidFill>
                  </a:tcPr>
                </a:tc>
              </a:tr>
            </a:tbl>
          </a:graphicData>
        </a:graphic>
      </p:graphicFrame>
    </p:spTree>
    <p:extLst>
      <p:ext uri="{BB962C8B-B14F-4D97-AF65-F5344CB8AC3E}">
        <p14:creationId xmlns:p14="http://schemas.microsoft.com/office/powerpoint/2010/main" val="127734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9817" y="3957957"/>
            <a:ext cx="2040691" cy="2985433"/>
          </a:xfrm>
          <a:prstGeom prst="rect">
            <a:avLst/>
          </a:prstGeom>
          <a:noFill/>
        </p:spPr>
        <p:txBody>
          <a:bodyPr wrap="square" rtlCol="0">
            <a:spAutoFit/>
          </a:bodyPr>
          <a:lstStyle/>
          <a:p>
            <a:r>
              <a:rPr lang="en-GB" sz="2400" dirty="0" smtClean="0"/>
              <a:t>Batch mode</a:t>
            </a:r>
          </a:p>
          <a:p>
            <a:r>
              <a:rPr lang="en-GB" sz="2400" dirty="0" smtClean="0"/>
              <a:t>Hash Match</a:t>
            </a:r>
          </a:p>
          <a:p>
            <a:r>
              <a:rPr lang="en-GB" sz="2400" dirty="0" smtClean="0"/>
              <a:t>Aggregate</a:t>
            </a:r>
          </a:p>
          <a:p>
            <a:r>
              <a:rPr lang="en-GB" sz="2800" b="1" u="sng" dirty="0" smtClean="0">
                <a:solidFill>
                  <a:srgbClr val="002060"/>
                </a:solidFill>
              </a:rPr>
              <a:t>78,400 </a:t>
            </a:r>
            <a:r>
              <a:rPr lang="en-GB" sz="2800" b="1" u="sng" dirty="0" err="1" smtClean="0">
                <a:solidFill>
                  <a:srgbClr val="002060"/>
                </a:solidFill>
              </a:rPr>
              <a:t>ms</a:t>
            </a:r>
            <a:r>
              <a:rPr lang="en-GB" sz="2800" b="1" u="sng" dirty="0" smtClean="0">
                <a:solidFill>
                  <a:srgbClr val="002060"/>
                </a:solidFill>
              </a:rPr>
              <a:t>*</a:t>
            </a:r>
          </a:p>
          <a:p>
            <a:r>
              <a:rPr lang="en-GB" sz="2000" dirty="0" smtClean="0">
                <a:solidFill>
                  <a:schemeClr val="tx1">
                    <a:lumMod val="95000"/>
                    <a:lumOff val="5000"/>
                  </a:schemeClr>
                </a:solidFill>
              </a:rPr>
              <a:t>* Timings </a:t>
            </a:r>
            <a:r>
              <a:rPr lang="en-GB" sz="2000" dirty="0">
                <a:solidFill>
                  <a:schemeClr val="tx1">
                    <a:lumMod val="95000"/>
                    <a:lumOff val="5000"/>
                  </a:schemeClr>
                </a:solidFill>
              </a:rPr>
              <a:t>are a statistical estimate</a:t>
            </a:r>
          </a:p>
          <a:p>
            <a:endParaRPr lang="en-GB" sz="2800" b="1" u="sng" dirty="0">
              <a:solidFill>
                <a:srgbClr val="002060"/>
              </a:solidFill>
            </a:endParaRPr>
          </a:p>
        </p:txBody>
      </p:sp>
      <p:sp>
        <p:nvSpPr>
          <p:cNvPr id="18" name="TextBox 17"/>
          <p:cNvSpPr txBox="1"/>
          <p:nvPr/>
        </p:nvSpPr>
        <p:spPr>
          <a:xfrm>
            <a:off x="169817" y="36358"/>
            <a:ext cx="2132132" cy="1631216"/>
          </a:xfrm>
          <a:prstGeom prst="rect">
            <a:avLst/>
          </a:prstGeom>
          <a:noFill/>
        </p:spPr>
        <p:txBody>
          <a:bodyPr wrap="square" rtlCol="0">
            <a:spAutoFit/>
          </a:bodyPr>
          <a:lstStyle/>
          <a:p>
            <a:r>
              <a:rPr lang="en-GB" sz="2400" dirty="0" smtClean="0"/>
              <a:t>Row mode</a:t>
            </a:r>
          </a:p>
          <a:p>
            <a:r>
              <a:rPr lang="en-GB" sz="2400" dirty="0" smtClean="0"/>
              <a:t>Hash Match</a:t>
            </a:r>
          </a:p>
          <a:p>
            <a:r>
              <a:rPr lang="en-GB" sz="2400" dirty="0" smtClean="0"/>
              <a:t>Aggregate</a:t>
            </a:r>
          </a:p>
          <a:p>
            <a:r>
              <a:rPr lang="en-GB" sz="2800" b="1" u="sng" dirty="0" smtClean="0">
                <a:solidFill>
                  <a:srgbClr val="002060"/>
                </a:solidFill>
              </a:rPr>
              <a:t>445,585 </a:t>
            </a:r>
            <a:r>
              <a:rPr lang="en-GB" sz="2800" b="1" u="sng" dirty="0" err="1" smtClean="0">
                <a:solidFill>
                  <a:srgbClr val="002060"/>
                </a:solidFill>
              </a:rPr>
              <a:t>ms</a:t>
            </a:r>
            <a:r>
              <a:rPr lang="en-GB" sz="2800" b="1" u="sng" dirty="0" smtClean="0">
                <a:solidFill>
                  <a:srgbClr val="002060"/>
                </a:solidFill>
              </a:rPr>
              <a:t>*</a:t>
            </a:r>
            <a:endParaRPr lang="en-GB" sz="2800" b="1" u="sng"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389" y="3948036"/>
            <a:ext cx="8857526" cy="2909964"/>
          </a:xfrm>
          <a:prstGeom prst="rect">
            <a:avLst/>
          </a:prstGeom>
        </p:spPr>
      </p:pic>
      <p:pic>
        <p:nvPicPr>
          <p:cNvPr id="1028" name="Picture 4" descr="D:\row hash ag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879" y="0"/>
            <a:ext cx="8847036" cy="2884765"/>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2120909">
            <a:off x="9416824" y="1756120"/>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1" name="Oval 20"/>
          <p:cNvSpPr/>
          <p:nvPr/>
        </p:nvSpPr>
        <p:spPr>
          <a:xfrm>
            <a:off x="8095164" y="1426730"/>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rot="2120909">
            <a:off x="9442949" y="5689933"/>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3" name="Oval 22"/>
          <p:cNvSpPr/>
          <p:nvPr/>
        </p:nvSpPr>
        <p:spPr>
          <a:xfrm>
            <a:off x="8130005" y="5349668"/>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0" y="3167394"/>
            <a:ext cx="3004457" cy="707886"/>
          </a:xfrm>
          <a:prstGeom prst="rect">
            <a:avLst/>
          </a:prstGeom>
          <a:noFill/>
        </p:spPr>
        <p:txBody>
          <a:bodyPr wrap="square" rtlCol="0">
            <a:spAutoFit/>
          </a:bodyPr>
          <a:lstStyle/>
          <a:p>
            <a:r>
              <a:rPr lang="en-GB" sz="4000" dirty="0" smtClean="0"/>
              <a:t>      Vs.</a:t>
            </a:r>
            <a:endParaRPr lang="en-GB" sz="4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286" y="3108072"/>
            <a:ext cx="3696216" cy="781159"/>
          </a:xfrm>
          <a:prstGeom prst="rect">
            <a:avLst/>
          </a:prstGeom>
        </p:spPr>
      </p:pic>
      <p:sp>
        <p:nvSpPr>
          <p:cNvPr id="13" name="Left Arrow 12"/>
          <p:cNvSpPr/>
          <p:nvPr/>
        </p:nvSpPr>
        <p:spPr>
          <a:xfrm rot="7687955">
            <a:off x="3128158" y="2231646"/>
            <a:ext cx="1839764" cy="262362"/>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4" name="Left Arrow 13"/>
          <p:cNvSpPr/>
          <p:nvPr/>
        </p:nvSpPr>
        <p:spPr>
          <a:xfrm rot="14310669">
            <a:off x="2883763" y="4542851"/>
            <a:ext cx="1783062" cy="217337"/>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2497893" y="3028400"/>
            <a:ext cx="1199128" cy="919635"/>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830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7221071"/>
              </p:ext>
            </p:extLst>
          </p:nvPr>
        </p:nvGraphicFramePr>
        <p:xfrm>
          <a:off x="419520" y="2105009"/>
          <a:ext cx="8128000" cy="2966720"/>
        </p:xfrm>
        <a:graphic>
          <a:graphicData uri="http://schemas.openxmlformats.org/drawingml/2006/table">
            <a:tbl>
              <a:tblPr firstRow="1" bandRow="1">
                <a:tableStyleId>{5C22544A-7EE6-4342-B048-85BDC9FD1C3A}</a:tableStyleId>
              </a:tblPr>
              <a:tblGrid>
                <a:gridCol w="8128000"/>
              </a:tblGrid>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r h="370840">
                <a:tc>
                  <a:txBody>
                    <a:bodyPr/>
                    <a:lstStyle/>
                    <a:p>
                      <a:endParaRPr lang="en-GB" baseline="0" dirty="0"/>
                    </a:p>
                  </a:txBody>
                  <a:tcP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8475608"/>
              </p:ext>
            </p:extLst>
          </p:nvPr>
        </p:nvGraphicFramePr>
        <p:xfrm>
          <a:off x="5036002" y="2723921"/>
          <a:ext cx="1299028" cy="3657600"/>
        </p:xfrm>
        <a:graphic>
          <a:graphicData uri="http://schemas.openxmlformats.org/drawingml/2006/table">
            <a:tbl>
              <a:tblPr firstRow="1" bandRow="1">
                <a:tableStyleId>{5C22544A-7EE6-4342-B048-85BDC9FD1C3A}</a:tableStyleId>
              </a:tblPr>
              <a:tblGrid>
                <a:gridCol w="1299028"/>
              </a:tblGrid>
              <a:tr h="370840">
                <a:tc>
                  <a:txBody>
                    <a:bodyPr/>
                    <a:lstStyle/>
                    <a:p>
                      <a:r>
                        <a:rPr lang="en-GB" sz="2400" dirty="0" smtClean="0"/>
                        <a:t>Colour</a:t>
                      </a:r>
                      <a:endParaRPr lang="en-GB" sz="2400" dirty="0"/>
                    </a:p>
                  </a:txBody>
                  <a:tcPr>
                    <a:solidFill>
                      <a:srgbClr val="0099CC"/>
                    </a:solidFill>
                  </a:tcPr>
                </a:tc>
              </a:tr>
              <a:tr h="370840">
                <a:tc>
                  <a:txBody>
                    <a:bodyPr/>
                    <a:lstStyle/>
                    <a:p>
                      <a:r>
                        <a:rPr lang="en-GB" sz="2400" dirty="0" smtClean="0"/>
                        <a:t>Red</a:t>
                      </a:r>
                      <a:endParaRPr lang="en-GB" sz="2400" dirty="0"/>
                    </a:p>
                  </a:txBody>
                  <a:tcPr>
                    <a:solidFill>
                      <a:srgbClr val="99CCFF"/>
                    </a:solidFill>
                  </a:tcPr>
                </a:tc>
              </a:tr>
              <a:tr h="370840">
                <a:tc>
                  <a:txBody>
                    <a:bodyPr/>
                    <a:lstStyle/>
                    <a:p>
                      <a:r>
                        <a:rPr lang="en-GB" sz="2400" dirty="0" smtClean="0"/>
                        <a:t>Red</a:t>
                      </a:r>
                      <a:endParaRPr lang="en-GB" sz="2400" dirty="0"/>
                    </a:p>
                  </a:txBody>
                  <a:tcPr>
                    <a:solidFill>
                      <a:srgbClr val="CCECFF"/>
                    </a:solidFill>
                  </a:tcPr>
                </a:tc>
              </a:tr>
              <a:tr h="370840">
                <a:tc>
                  <a:txBody>
                    <a:bodyPr/>
                    <a:lstStyle/>
                    <a:p>
                      <a:r>
                        <a:rPr lang="en-GB" sz="2400" dirty="0" smtClean="0"/>
                        <a:t>Blue</a:t>
                      </a:r>
                      <a:endParaRPr lang="en-GB" sz="2400" dirty="0"/>
                    </a:p>
                  </a:txBody>
                  <a:tcPr>
                    <a:solidFill>
                      <a:srgbClr val="99CCFF"/>
                    </a:solidFill>
                  </a:tcPr>
                </a:tc>
              </a:tr>
              <a:tr h="370840">
                <a:tc>
                  <a:txBody>
                    <a:bodyPr/>
                    <a:lstStyle/>
                    <a:p>
                      <a:r>
                        <a:rPr lang="en-GB" sz="2400" dirty="0" smtClean="0"/>
                        <a:t>Blue</a:t>
                      </a:r>
                      <a:endParaRPr lang="en-GB" sz="2400" dirty="0"/>
                    </a:p>
                  </a:txBody>
                  <a:tcPr>
                    <a:solidFill>
                      <a:srgbClr val="CCECFF"/>
                    </a:solidFill>
                  </a:tcPr>
                </a:tc>
              </a:tr>
              <a:tr h="370840">
                <a:tc>
                  <a:txBody>
                    <a:bodyPr/>
                    <a:lstStyle/>
                    <a:p>
                      <a:r>
                        <a:rPr lang="en-GB" sz="2400" dirty="0" smtClean="0"/>
                        <a:t>Green</a:t>
                      </a:r>
                      <a:endParaRPr lang="en-GB" sz="2400" dirty="0"/>
                    </a:p>
                  </a:txBody>
                  <a:tcPr>
                    <a:solidFill>
                      <a:srgbClr val="99CCFF"/>
                    </a:solidFill>
                  </a:tcPr>
                </a:tc>
              </a:tr>
              <a:tr h="370840">
                <a:tc>
                  <a:txBody>
                    <a:bodyPr/>
                    <a:lstStyle/>
                    <a:p>
                      <a:r>
                        <a:rPr lang="en-GB" sz="2400" dirty="0" smtClean="0"/>
                        <a:t>Green</a:t>
                      </a:r>
                      <a:endParaRPr lang="en-GB" sz="2400" dirty="0"/>
                    </a:p>
                  </a:txBody>
                  <a:tcPr>
                    <a:solidFill>
                      <a:srgbClr val="CCECFF"/>
                    </a:solidFill>
                  </a:tcPr>
                </a:tc>
              </a:tr>
              <a:tr h="370840">
                <a:tc>
                  <a:txBody>
                    <a:bodyPr/>
                    <a:lstStyle/>
                    <a:p>
                      <a:r>
                        <a:rPr lang="en-GB" sz="2400" dirty="0" smtClean="0"/>
                        <a:t>Green</a:t>
                      </a:r>
                      <a:endParaRPr lang="en-GB" sz="2400" dirty="0"/>
                    </a:p>
                  </a:txBody>
                  <a:tcPr>
                    <a:solidFill>
                      <a:srgbClr val="99CC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89340123"/>
              </p:ext>
            </p:extLst>
          </p:nvPr>
        </p:nvGraphicFramePr>
        <p:xfrm>
          <a:off x="8169756" y="1063732"/>
          <a:ext cx="3437372" cy="2286000"/>
        </p:xfrm>
        <a:graphic>
          <a:graphicData uri="http://schemas.openxmlformats.org/drawingml/2006/table">
            <a:tbl>
              <a:tblPr firstRow="1" bandRow="1">
                <a:tableStyleId>{5C22544A-7EE6-4342-B048-85BDC9FD1C3A}</a:tableStyleId>
              </a:tblPr>
              <a:tblGrid>
                <a:gridCol w="1718686"/>
                <a:gridCol w="1718686"/>
              </a:tblGrid>
              <a:tr h="370840">
                <a:tc gridSpan="2">
                  <a:txBody>
                    <a:bodyPr/>
                    <a:lstStyle/>
                    <a:p>
                      <a:r>
                        <a:rPr lang="en-GB" sz="2400" dirty="0" smtClean="0"/>
                        <a:t>Dictionary</a:t>
                      </a:r>
                      <a:endParaRPr lang="en-GB" sz="2400" dirty="0"/>
                    </a:p>
                  </a:txBody>
                  <a:tcPr>
                    <a:solidFill>
                      <a:srgbClr val="0099CC"/>
                    </a:solidFill>
                  </a:tcPr>
                </a:tc>
                <a:tc hMerge="1">
                  <a:txBody>
                    <a:bodyPr/>
                    <a:lstStyle/>
                    <a:p>
                      <a:endParaRPr lang="en-GB" dirty="0"/>
                    </a:p>
                  </a:txBody>
                  <a:tcPr/>
                </a:tc>
              </a:tr>
              <a:tr h="370840">
                <a:tc>
                  <a:txBody>
                    <a:bodyPr/>
                    <a:lstStyle/>
                    <a:p>
                      <a:r>
                        <a:rPr lang="en-GB" sz="2400" dirty="0" smtClean="0"/>
                        <a:t>Lookup</a:t>
                      </a:r>
                      <a:r>
                        <a:rPr lang="en-GB" sz="2400" baseline="0" dirty="0" smtClean="0"/>
                        <a:t> ID</a:t>
                      </a:r>
                      <a:endParaRPr lang="en-GB" sz="2400" dirty="0"/>
                    </a:p>
                  </a:txBody>
                  <a:tcPr>
                    <a:solidFill>
                      <a:srgbClr val="99CCFF"/>
                    </a:solidFill>
                  </a:tcPr>
                </a:tc>
                <a:tc>
                  <a:txBody>
                    <a:bodyPr/>
                    <a:lstStyle/>
                    <a:p>
                      <a:r>
                        <a:rPr lang="en-GB" sz="2400" dirty="0" smtClean="0"/>
                        <a:t>Label</a:t>
                      </a:r>
                      <a:endParaRPr lang="en-GB" sz="2400" dirty="0"/>
                    </a:p>
                  </a:txBody>
                  <a:tcPr>
                    <a:solidFill>
                      <a:srgbClr val="99CCFF"/>
                    </a:solidFill>
                  </a:tcPr>
                </a:tc>
              </a:tr>
              <a:tr h="370840">
                <a:tc>
                  <a:txBody>
                    <a:bodyPr/>
                    <a:lstStyle/>
                    <a:p>
                      <a:r>
                        <a:rPr lang="en-GB" sz="2400" dirty="0" smtClean="0"/>
                        <a:t>1</a:t>
                      </a:r>
                      <a:endParaRPr lang="en-GB" sz="2400" dirty="0"/>
                    </a:p>
                  </a:txBody>
                  <a:tcPr>
                    <a:solidFill>
                      <a:srgbClr val="CCECFF"/>
                    </a:solidFill>
                  </a:tcPr>
                </a:tc>
                <a:tc>
                  <a:txBody>
                    <a:bodyPr/>
                    <a:lstStyle/>
                    <a:p>
                      <a:r>
                        <a:rPr lang="en-GB" sz="2400" dirty="0" smtClean="0"/>
                        <a:t>Red</a:t>
                      </a:r>
                      <a:endParaRPr lang="en-GB" sz="2400" dirty="0"/>
                    </a:p>
                  </a:txBody>
                  <a:tcPr>
                    <a:solidFill>
                      <a:srgbClr val="CCECFF"/>
                    </a:solidFill>
                  </a:tcPr>
                </a:tc>
              </a:tr>
              <a:tr h="370840">
                <a:tc>
                  <a:txBody>
                    <a:bodyPr/>
                    <a:lstStyle/>
                    <a:p>
                      <a:r>
                        <a:rPr lang="en-GB" sz="2400" dirty="0" smtClean="0"/>
                        <a:t>2</a:t>
                      </a:r>
                      <a:endParaRPr lang="en-GB" sz="2400" dirty="0"/>
                    </a:p>
                  </a:txBody>
                  <a:tcPr>
                    <a:solidFill>
                      <a:srgbClr val="99CCFF"/>
                    </a:solidFill>
                  </a:tcPr>
                </a:tc>
                <a:tc>
                  <a:txBody>
                    <a:bodyPr/>
                    <a:lstStyle/>
                    <a:p>
                      <a:r>
                        <a:rPr lang="en-GB" sz="2400" dirty="0" smtClean="0"/>
                        <a:t>Blue</a:t>
                      </a:r>
                      <a:endParaRPr lang="en-GB" sz="2400" dirty="0"/>
                    </a:p>
                  </a:txBody>
                  <a:tcPr>
                    <a:solidFill>
                      <a:srgbClr val="99CCFF"/>
                    </a:solidFill>
                  </a:tcPr>
                </a:tc>
              </a:tr>
              <a:tr h="370840">
                <a:tc>
                  <a:txBody>
                    <a:bodyPr/>
                    <a:lstStyle/>
                    <a:p>
                      <a:r>
                        <a:rPr lang="en-GB" sz="2400" dirty="0" smtClean="0"/>
                        <a:t>3</a:t>
                      </a:r>
                      <a:endParaRPr lang="en-GB" sz="2400" dirty="0"/>
                    </a:p>
                  </a:txBody>
                  <a:tcPr>
                    <a:solidFill>
                      <a:srgbClr val="CCECFF"/>
                    </a:solidFill>
                  </a:tcPr>
                </a:tc>
                <a:tc>
                  <a:txBody>
                    <a:bodyPr/>
                    <a:lstStyle/>
                    <a:p>
                      <a:r>
                        <a:rPr lang="en-GB" sz="2400" dirty="0" smtClean="0"/>
                        <a:t>Green</a:t>
                      </a:r>
                      <a:endParaRPr lang="en-GB" sz="2400" dirty="0"/>
                    </a:p>
                  </a:txBody>
                  <a:tcPr>
                    <a:solidFill>
                      <a:srgbClr val="CCEC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99564545"/>
              </p:ext>
            </p:extLst>
          </p:nvPr>
        </p:nvGraphicFramePr>
        <p:xfrm>
          <a:off x="8169755" y="3383718"/>
          <a:ext cx="3486098" cy="2286000"/>
        </p:xfrm>
        <a:graphic>
          <a:graphicData uri="http://schemas.openxmlformats.org/drawingml/2006/table">
            <a:tbl>
              <a:tblPr firstRow="1" bandRow="1">
                <a:tableStyleId>{5C22544A-7EE6-4342-B048-85BDC9FD1C3A}</a:tableStyleId>
              </a:tblPr>
              <a:tblGrid>
                <a:gridCol w="1743049"/>
                <a:gridCol w="1743049"/>
              </a:tblGrid>
              <a:tr h="370840">
                <a:tc gridSpan="2">
                  <a:txBody>
                    <a:bodyPr/>
                    <a:lstStyle/>
                    <a:p>
                      <a:r>
                        <a:rPr lang="en-GB" sz="2400" dirty="0" smtClean="0"/>
                        <a:t>Segment</a:t>
                      </a:r>
                      <a:endParaRPr lang="en-GB" sz="2400" dirty="0"/>
                    </a:p>
                  </a:txBody>
                  <a:tcPr>
                    <a:solidFill>
                      <a:srgbClr val="0099CC"/>
                    </a:solidFill>
                  </a:tcPr>
                </a:tc>
                <a:tc hMerge="1">
                  <a:txBody>
                    <a:bodyPr/>
                    <a:lstStyle/>
                    <a:p>
                      <a:endParaRPr lang="en-GB" dirty="0"/>
                    </a:p>
                  </a:txBody>
                  <a:tcPr/>
                </a:tc>
              </a:tr>
              <a:tr h="370840">
                <a:tc>
                  <a:txBody>
                    <a:bodyPr/>
                    <a:lstStyle/>
                    <a:p>
                      <a:r>
                        <a:rPr lang="en-GB" sz="2400" dirty="0" smtClean="0"/>
                        <a:t>Lookup ID</a:t>
                      </a:r>
                      <a:endParaRPr lang="en-GB" sz="2400" dirty="0"/>
                    </a:p>
                  </a:txBody>
                  <a:tcPr>
                    <a:solidFill>
                      <a:srgbClr val="99CCFF"/>
                    </a:solidFill>
                  </a:tcPr>
                </a:tc>
                <a:tc>
                  <a:txBody>
                    <a:bodyPr/>
                    <a:lstStyle/>
                    <a:p>
                      <a:r>
                        <a:rPr lang="en-GB" sz="2400" dirty="0" smtClean="0"/>
                        <a:t>Run Length</a:t>
                      </a:r>
                      <a:endParaRPr lang="en-GB" sz="2400" dirty="0"/>
                    </a:p>
                  </a:txBody>
                  <a:tcPr>
                    <a:solidFill>
                      <a:srgbClr val="99CCFF"/>
                    </a:solidFill>
                  </a:tcPr>
                </a:tc>
              </a:tr>
              <a:tr h="370840">
                <a:tc>
                  <a:txBody>
                    <a:bodyPr/>
                    <a:lstStyle/>
                    <a:p>
                      <a:r>
                        <a:rPr lang="en-GB" sz="2400" dirty="0" smtClean="0"/>
                        <a:t>1</a:t>
                      </a:r>
                      <a:endParaRPr lang="en-GB" sz="2400" dirty="0"/>
                    </a:p>
                  </a:txBody>
                  <a:tcPr>
                    <a:solidFill>
                      <a:srgbClr val="CCECFF"/>
                    </a:solidFill>
                  </a:tcPr>
                </a:tc>
                <a:tc>
                  <a:txBody>
                    <a:bodyPr/>
                    <a:lstStyle/>
                    <a:p>
                      <a:r>
                        <a:rPr lang="en-GB" sz="2400" dirty="0" smtClean="0"/>
                        <a:t>2</a:t>
                      </a:r>
                      <a:endParaRPr lang="en-GB" sz="2400" dirty="0"/>
                    </a:p>
                  </a:txBody>
                  <a:tcPr>
                    <a:solidFill>
                      <a:srgbClr val="CCECFF"/>
                    </a:solidFill>
                  </a:tcPr>
                </a:tc>
              </a:tr>
              <a:tr h="370840">
                <a:tc>
                  <a:txBody>
                    <a:bodyPr/>
                    <a:lstStyle/>
                    <a:p>
                      <a:r>
                        <a:rPr lang="en-GB" sz="2400" dirty="0" smtClean="0"/>
                        <a:t>2</a:t>
                      </a:r>
                      <a:endParaRPr lang="en-GB" sz="2400" dirty="0"/>
                    </a:p>
                  </a:txBody>
                  <a:tcPr>
                    <a:solidFill>
                      <a:srgbClr val="99CCFF"/>
                    </a:solidFill>
                  </a:tcPr>
                </a:tc>
                <a:tc>
                  <a:txBody>
                    <a:bodyPr/>
                    <a:lstStyle/>
                    <a:p>
                      <a:r>
                        <a:rPr lang="en-GB" sz="2400" dirty="0" smtClean="0"/>
                        <a:t>2</a:t>
                      </a:r>
                      <a:endParaRPr lang="en-GB" sz="2400" dirty="0"/>
                    </a:p>
                  </a:txBody>
                  <a:tcPr>
                    <a:solidFill>
                      <a:srgbClr val="99CCFF"/>
                    </a:solidFill>
                  </a:tcPr>
                </a:tc>
              </a:tr>
              <a:tr h="370840">
                <a:tc>
                  <a:txBody>
                    <a:bodyPr/>
                    <a:lstStyle/>
                    <a:p>
                      <a:r>
                        <a:rPr lang="en-GB" sz="2400" dirty="0" smtClean="0"/>
                        <a:t>3</a:t>
                      </a:r>
                      <a:endParaRPr lang="en-GB" sz="2400" dirty="0"/>
                    </a:p>
                  </a:txBody>
                  <a:tcPr>
                    <a:solidFill>
                      <a:srgbClr val="CCECFF"/>
                    </a:solidFill>
                  </a:tcPr>
                </a:tc>
                <a:tc>
                  <a:txBody>
                    <a:bodyPr/>
                    <a:lstStyle/>
                    <a:p>
                      <a:r>
                        <a:rPr lang="en-GB" sz="2400" dirty="0" smtClean="0"/>
                        <a:t>3</a:t>
                      </a:r>
                      <a:endParaRPr lang="en-GB" sz="2400" dirty="0"/>
                    </a:p>
                  </a:txBody>
                  <a:tcPr>
                    <a:solidFill>
                      <a:srgbClr val="CCECFF"/>
                    </a:solidFill>
                  </a:tcPr>
                </a:tc>
              </a:tr>
            </a:tbl>
          </a:graphicData>
        </a:graphic>
      </p:graphicFrame>
      <p:sp>
        <p:nvSpPr>
          <p:cNvPr id="23" name="Right Brace 22"/>
          <p:cNvSpPr/>
          <p:nvPr/>
        </p:nvSpPr>
        <p:spPr>
          <a:xfrm>
            <a:off x="6339832" y="3186646"/>
            <a:ext cx="518167" cy="829358"/>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24" name="Right Brace 23"/>
          <p:cNvSpPr/>
          <p:nvPr/>
        </p:nvSpPr>
        <p:spPr>
          <a:xfrm>
            <a:off x="6339832" y="4180552"/>
            <a:ext cx="518167" cy="744339"/>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25" name="Right Brace 24"/>
          <p:cNvSpPr/>
          <p:nvPr/>
        </p:nvSpPr>
        <p:spPr>
          <a:xfrm>
            <a:off x="6335030" y="5071971"/>
            <a:ext cx="518167" cy="1289834"/>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cxnSp>
        <p:nvCxnSpPr>
          <p:cNvPr id="29" name="Elbow Connector 28"/>
          <p:cNvCxnSpPr/>
          <p:nvPr/>
        </p:nvCxnSpPr>
        <p:spPr>
          <a:xfrm>
            <a:off x="6853197" y="3562135"/>
            <a:ext cx="1339836" cy="781825"/>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6853197" y="4519942"/>
            <a:ext cx="1339836" cy="391886"/>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flipV="1">
            <a:off x="6857999" y="5503774"/>
            <a:ext cx="1339836" cy="147804"/>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9052" y="0"/>
            <a:ext cx="9640390" cy="13208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n-GB" b="1" dirty="0" smtClean="0"/>
              <a:t>     </a:t>
            </a:r>
            <a:r>
              <a:rPr lang="en-GB" b="1" dirty="0" smtClean="0">
                <a:latin typeface="Century Schoolbook" panose="02040604050505020304" pitchFamily="18" charset="0"/>
              </a:rPr>
              <a:t>Optimizing Serial Scan Performance</a:t>
            </a:r>
            <a:endParaRPr lang="en-GB" b="1" dirty="0">
              <a:latin typeface="Century Schoolbook" panose="02040604050505020304" pitchFamily="18" charset="0"/>
            </a:endParaRPr>
          </a:p>
        </p:txBody>
      </p:sp>
      <p:sp>
        <p:nvSpPr>
          <p:cNvPr id="15" name="TextBox 14"/>
          <p:cNvSpPr txBox="1"/>
          <p:nvPr/>
        </p:nvSpPr>
        <p:spPr>
          <a:xfrm>
            <a:off x="300446" y="1320800"/>
            <a:ext cx="4715691" cy="7725192"/>
          </a:xfrm>
          <a:prstGeom prst="rect">
            <a:avLst/>
          </a:prstGeom>
          <a:noFill/>
        </p:spPr>
        <p:txBody>
          <a:bodyPr wrap="square" rtlCol="0">
            <a:spAutoFit/>
          </a:bodyPr>
          <a:lstStyle/>
          <a:p>
            <a:pPr marL="457200" indent="-457200">
              <a:buClr>
                <a:schemeClr val="bg2">
                  <a:lumMod val="50000"/>
                </a:schemeClr>
              </a:buClr>
              <a:buFont typeface="Wingdings" panose="05000000000000000000" pitchFamily="2" charset="2"/>
              <a:buChar char="§"/>
            </a:pPr>
            <a:r>
              <a:rPr lang="en-GB" sz="2400" dirty="0" smtClean="0"/>
              <a:t>Compressing data going </a:t>
            </a:r>
            <a:r>
              <a:rPr lang="en-GB" sz="2400" b="1" dirty="0" smtClean="0"/>
              <a:t>down </a:t>
            </a:r>
            <a:r>
              <a:rPr lang="en-GB" sz="2400" dirty="0" smtClean="0"/>
              <a:t>the column is far superior to compressing data going across the row, also we only retrieve the column data that is of interest.</a:t>
            </a:r>
          </a:p>
          <a:p>
            <a:pPr marL="457200" indent="-457200">
              <a:buClr>
                <a:schemeClr val="bg2">
                  <a:lumMod val="50000"/>
                </a:schemeClr>
              </a:buClr>
              <a:buFont typeface="Wingdings" panose="05000000000000000000" pitchFamily="2" charset="2"/>
              <a:buChar char="§"/>
            </a:pPr>
            <a:r>
              <a:rPr lang="en-GB" sz="2400" dirty="0" smtClean="0"/>
              <a:t>Run length compression is used</a:t>
            </a:r>
            <a:br>
              <a:rPr lang="en-GB" sz="2400" dirty="0" smtClean="0"/>
            </a:br>
            <a:r>
              <a:rPr lang="en-GB" sz="2400" dirty="0" smtClean="0"/>
              <a:t>in order to achieve this.</a:t>
            </a:r>
          </a:p>
          <a:p>
            <a:pPr marL="457200" indent="-457200">
              <a:buClr>
                <a:schemeClr val="bg2">
                  <a:lumMod val="50000"/>
                </a:schemeClr>
              </a:buClr>
              <a:buFont typeface="Wingdings" panose="05000000000000000000" pitchFamily="2" charset="2"/>
              <a:buChar char="§"/>
            </a:pPr>
            <a:r>
              <a:rPr lang="en-GB" sz="2400" dirty="0" smtClean="0"/>
              <a:t>SQL Server 2012 introduces column store compression . . ., SQL Server 2014 adds more features to this.</a:t>
            </a:r>
          </a:p>
          <a:p>
            <a:pPr marL="285750" indent="-285750">
              <a:buFont typeface="Arial" panose="020B0604020202020204" pitchFamily="34" charset="0"/>
              <a:buChar char="•"/>
            </a:pPr>
            <a:endParaRPr lang="en-GB" sz="1600" dirty="0" smtClean="0"/>
          </a:p>
          <a:p>
            <a:pPr marL="742950" lvl="1" indent="-285750">
              <a:buFont typeface="Arial" panose="020B0604020202020204" pitchFamily="34" charset="0"/>
              <a:buChar char="•"/>
            </a:pPr>
            <a:endParaRPr lang="en-GB" sz="1600" dirty="0" smtClean="0"/>
          </a:p>
          <a:p>
            <a:pPr lvl="1"/>
            <a:endParaRPr lang="en-GB" sz="1600" b="1" u="sng" dirty="0" smtClean="0">
              <a:solidFill>
                <a:srgbClr val="002060"/>
              </a:solidFill>
            </a:endParaRPr>
          </a:p>
          <a:p>
            <a:pPr lvl="1"/>
            <a:endParaRPr lang="en-GB" sz="1600" b="1" u="sng" dirty="0" smtClean="0">
              <a:solidFill>
                <a:srgbClr val="002060"/>
              </a:solidFill>
            </a:endParaRPr>
          </a:p>
          <a:p>
            <a:pPr marL="285750" indent="-285750">
              <a:buFont typeface="Arial" panose="020B0604020202020204" pitchFamily="34" charset="0"/>
              <a:buChar char="•"/>
            </a:pPr>
            <a:endParaRPr lang="en-GB" sz="1600" b="1" u="sng" dirty="0">
              <a:solidFill>
                <a:srgbClr val="002060"/>
              </a:solidFill>
            </a:endParaRPr>
          </a:p>
          <a:p>
            <a:pPr marL="285750" indent="-285750">
              <a:buFont typeface="Arial" panose="020B0604020202020204" pitchFamily="34" charset="0"/>
              <a:buChar char="•"/>
            </a:pPr>
            <a:endParaRPr lang="en-GB" sz="1600" b="1" u="sng" dirty="0" smtClean="0">
              <a:solidFill>
                <a:srgbClr val="002060"/>
              </a:solidFill>
            </a:endParaRPr>
          </a:p>
          <a:p>
            <a:pPr marL="285750" indent="-285750">
              <a:buFont typeface="Arial" panose="020B0604020202020204" pitchFamily="34" charset="0"/>
              <a:buChar char="•"/>
            </a:pPr>
            <a:endParaRPr lang="en-GB" sz="1600" b="1" u="sng" dirty="0">
              <a:solidFill>
                <a:srgbClr val="002060"/>
              </a:solidFill>
            </a:endParaRPr>
          </a:p>
          <a:p>
            <a:pPr marL="285750" indent="-285750">
              <a:buFont typeface="Arial" panose="020B0604020202020204" pitchFamily="34" charset="0"/>
              <a:buChar char="•"/>
            </a:pPr>
            <a:endParaRPr lang="en-GB" sz="1600" b="1" u="sng" dirty="0" smtClean="0">
              <a:solidFill>
                <a:srgbClr val="002060"/>
              </a:solidFill>
            </a:endParaRPr>
          </a:p>
          <a:p>
            <a:pPr marL="285750" indent="-285750">
              <a:buFont typeface="Arial" panose="020B0604020202020204" pitchFamily="34" charset="0"/>
              <a:buChar char="•"/>
            </a:pPr>
            <a:endParaRPr lang="en-GB" sz="1600" b="1" u="sng" dirty="0">
              <a:solidFill>
                <a:srgbClr val="002060"/>
              </a:solidFill>
            </a:endParaRPr>
          </a:p>
          <a:p>
            <a:pPr marL="285750" indent="-285750">
              <a:buFont typeface="Arial" panose="020B0604020202020204" pitchFamily="34" charset="0"/>
              <a:buChar char="•"/>
            </a:pPr>
            <a:endParaRPr lang="en-GB" sz="1600" b="1" u="sng" dirty="0" smtClean="0">
              <a:solidFill>
                <a:srgbClr val="002060"/>
              </a:solidFill>
            </a:endParaRPr>
          </a:p>
          <a:p>
            <a:pPr marL="285750" indent="-285750">
              <a:buFont typeface="Arial" panose="020B0604020202020204" pitchFamily="34" charset="0"/>
              <a:buChar char="•"/>
            </a:pPr>
            <a:endParaRPr lang="en-GB" sz="1600" b="1" u="sng" dirty="0">
              <a:solidFill>
                <a:srgbClr val="002060"/>
              </a:solidFill>
            </a:endParaRPr>
          </a:p>
          <a:p>
            <a:pPr marL="285750" indent="-285750">
              <a:buFont typeface="Arial" panose="020B0604020202020204" pitchFamily="34" charset="0"/>
              <a:buChar char="•"/>
            </a:pPr>
            <a:endParaRPr lang="en-GB" sz="1600" b="1" u="sng" dirty="0" smtClean="0">
              <a:solidFill>
                <a:srgbClr val="002060"/>
              </a:solidFill>
            </a:endParaRPr>
          </a:p>
          <a:p>
            <a:pPr marL="285750" indent="-285750">
              <a:buFont typeface="Arial" panose="020B0604020202020204" pitchFamily="34" charset="0"/>
              <a:buChar char="•"/>
            </a:pPr>
            <a:endParaRPr lang="en-GB" sz="1600" b="1" u="sng" dirty="0" smtClean="0">
              <a:solidFill>
                <a:srgbClr val="002060"/>
              </a:solidFill>
            </a:endParaRPr>
          </a:p>
        </p:txBody>
      </p:sp>
    </p:spTree>
    <p:extLst>
      <p:ext uri="{BB962C8B-B14F-4D97-AF65-F5344CB8AC3E}">
        <p14:creationId xmlns:p14="http://schemas.microsoft.com/office/powerpoint/2010/main" val="2964527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8500" y="1058094"/>
            <a:ext cx="10611394" cy="5055325"/>
          </a:xfrm>
        </p:spPr>
        <p:txBody>
          <a:bodyPr/>
          <a:lstStyle/>
          <a:p>
            <a:pPr marL="0" indent="0">
              <a:buNone/>
            </a:pPr>
            <a:r>
              <a:rPr lang="en-GB" sz="2800" dirty="0" smtClean="0"/>
              <a:t>     </a:t>
            </a:r>
            <a:endParaRPr lang="en-GB" sz="2800" dirty="0"/>
          </a:p>
          <a:p>
            <a:endParaRPr lang="en-GB" sz="2800" dirty="0" smtClean="0"/>
          </a:p>
          <a:p>
            <a:endParaRPr lang="en-GB" sz="2800" dirty="0"/>
          </a:p>
          <a:p>
            <a:pPr marL="0" indent="0">
              <a:buNone/>
            </a:pPr>
            <a:endParaRPr lang="en-GB" sz="2800" dirty="0"/>
          </a:p>
          <a:p>
            <a:endParaRPr lang="en-GB" sz="2800" dirty="0" smtClean="0"/>
          </a:p>
          <a:p>
            <a:endParaRPr lang="en-GB" dirty="0"/>
          </a:p>
        </p:txBody>
      </p:sp>
      <p:sp>
        <p:nvSpPr>
          <p:cNvPr id="5" name="Text Placeholder 4"/>
          <p:cNvSpPr>
            <a:spLocks noGrp="1"/>
          </p:cNvSpPr>
          <p:nvPr>
            <p:ph type="body" sz="quarter" idx="10"/>
          </p:nvPr>
        </p:nvSpPr>
        <p:spPr>
          <a:xfrm>
            <a:off x="536656" y="557348"/>
            <a:ext cx="11387909" cy="685800"/>
          </a:xfrm>
        </p:spPr>
        <p:txBody>
          <a:bodyPr>
            <a:normAutofit/>
          </a:bodyPr>
          <a:lstStyle/>
          <a:p>
            <a:r>
              <a:rPr lang="en-GB" sz="2800" dirty="0" smtClean="0">
                <a:solidFill>
                  <a:schemeClr val="tx1"/>
                </a:solidFill>
              </a:rPr>
              <a:t>SQL Server 2014 Column Store Storage Internals</a:t>
            </a:r>
            <a:endParaRPr lang="en-GB" sz="2800" dirty="0">
              <a:solidFill>
                <a:schemeClr val="tx1"/>
              </a:solidFill>
            </a:endParaRPr>
          </a:p>
        </p:txBody>
      </p:sp>
      <p:sp>
        <p:nvSpPr>
          <p:cNvPr id="6" name="Rectangle 5"/>
          <p:cNvSpPr/>
          <p:nvPr/>
        </p:nvSpPr>
        <p:spPr>
          <a:xfrm>
            <a:off x="744584" y="2271148"/>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4583" y="3860462"/>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13115" y="2277288"/>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13115" y="3860462"/>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72491" y="3860462"/>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72490" y="2271148"/>
            <a:ext cx="653143" cy="143691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Brace 12"/>
          <p:cNvSpPr/>
          <p:nvPr/>
        </p:nvSpPr>
        <p:spPr>
          <a:xfrm rot="5400000">
            <a:off x="1576024" y="4644458"/>
            <a:ext cx="518167" cy="2181051"/>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14" name="Right Brace 13"/>
          <p:cNvSpPr/>
          <p:nvPr/>
        </p:nvSpPr>
        <p:spPr>
          <a:xfrm rot="10800000">
            <a:off x="78374" y="2271148"/>
            <a:ext cx="533400" cy="3052352"/>
          </a:xfrm>
          <a:prstGeom prst="rightBrace">
            <a:avLst>
              <a:gd name="adj1" fmla="val 0"/>
              <a:gd name="adj2" fmla="val 50000"/>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15" name="TextBox 14"/>
          <p:cNvSpPr txBox="1"/>
          <p:nvPr/>
        </p:nvSpPr>
        <p:spPr>
          <a:xfrm>
            <a:off x="70750" y="1572734"/>
            <a:ext cx="931810" cy="584775"/>
          </a:xfrm>
          <a:prstGeom prst="rect">
            <a:avLst/>
          </a:prstGeom>
          <a:noFill/>
        </p:spPr>
        <p:txBody>
          <a:bodyPr wrap="square" rtlCol="0">
            <a:spAutoFit/>
          </a:bodyPr>
          <a:lstStyle/>
          <a:p>
            <a:r>
              <a:rPr lang="en-GB" sz="1600" dirty="0" smtClean="0"/>
              <a:t>Row</a:t>
            </a:r>
          </a:p>
          <a:p>
            <a:r>
              <a:rPr lang="en-GB" sz="1600" dirty="0" smtClean="0"/>
              <a:t>Groups</a:t>
            </a:r>
            <a:endParaRPr lang="en-GB" sz="1600" dirty="0"/>
          </a:p>
        </p:txBody>
      </p:sp>
      <p:sp>
        <p:nvSpPr>
          <p:cNvPr id="16" name="TextBox 15"/>
          <p:cNvSpPr txBox="1"/>
          <p:nvPr/>
        </p:nvSpPr>
        <p:spPr>
          <a:xfrm>
            <a:off x="1466948" y="6139535"/>
            <a:ext cx="1000595" cy="369332"/>
          </a:xfrm>
          <a:prstGeom prst="rect">
            <a:avLst/>
          </a:prstGeom>
          <a:noFill/>
        </p:spPr>
        <p:txBody>
          <a:bodyPr wrap="none" rtlCol="0">
            <a:spAutoFit/>
          </a:bodyPr>
          <a:lstStyle/>
          <a:p>
            <a:r>
              <a:rPr lang="en-GB" dirty="0" smtClean="0"/>
              <a:t>Columns</a:t>
            </a:r>
            <a:endParaRPr lang="en-GB" dirty="0"/>
          </a:p>
        </p:txBody>
      </p:sp>
      <p:sp>
        <p:nvSpPr>
          <p:cNvPr id="17" name="TextBox 16"/>
          <p:cNvSpPr txBox="1"/>
          <p:nvPr/>
        </p:nvSpPr>
        <p:spPr>
          <a:xfrm>
            <a:off x="805542" y="1794429"/>
            <a:ext cx="2721429" cy="369332"/>
          </a:xfrm>
          <a:prstGeom prst="rect">
            <a:avLst/>
          </a:prstGeom>
          <a:noFill/>
        </p:spPr>
        <p:txBody>
          <a:bodyPr wrap="square" rtlCol="0">
            <a:spAutoFit/>
          </a:bodyPr>
          <a:lstStyle/>
          <a:p>
            <a:r>
              <a:rPr lang="en-GB" dirty="0" smtClean="0"/>
              <a:t>   A            B            C</a:t>
            </a:r>
            <a:endParaRPr lang="en-GB" dirty="0"/>
          </a:p>
        </p:txBody>
      </p:sp>
      <p:sp>
        <p:nvSpPr>
          <p:cNvPr id="18" name="Right Arrow 17"/>
          <p:cNvSpPr/>
          <p:nvPr/>
        </p:nvSpPr>
        <p:spPr>
          <a:xfrm>
            <a:off x="3077143" y="4404748"/>
            <a:ext cx="3479318" cy="1203566"/>
          </a:xfrm>
          <a:prstGeom prst="rightArrow">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Encode and</a:t>
            </a:r>
            <a:br>
              <a:rPr lang="en-GB" b="1" dirty="0" smtClean="0"/>
            </a:br>
            <a:r>
              <a:rPr lang="en-GB" b="1" dirty="0" smtClean="0"/>
              <a:t>Compress</a:t>
            </a:r>
            <a:endParaRPr lang="en-GB" b="1" dirty="0"/>
          </a:p>
        </p:txBody>
      </p:sp>
      <p:sp>
        <p:nvSpPr>
          <p:cNvPr id="19" name="Rounded Rectangle 18"/>
          <p:cNvSpPr/>
          <p:nvPr/>
        </p:nvSpPr>
        <p:spPr>
          <a:xfrm>
            <a:off x="6662054" y="2294704"/>
            <a:ext cx="1214846"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662054" y="3013161"/>
            <a:ext cx="1528354"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62053" y="3731618"/>
            <a:ext cx="1776549"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662054" y="4519739"/>
            <a:ext cx="764177"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Brace 22"/>
          <p:cNvSpPr/>
          <p:nvPr/>
        </p:nvSpPr>
        <p:spPr>
          <a:xfrm rot="5400000">
            <a:off x="4077784" y="3701527"/>
            <a:ext cx="518167" cy="888275"/>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25" name="TextBox 24"/>
          <p:cNvSpPr txBox="1"/>
          <p:nvPr/>
        </p:nvSpPr>
        <p:spPr>
          <a:xfrm>
            <a:off x="7135579" y="6132698"/>
            <a:ext cx="1101071" cy="369332"/>
          </a:xfrm>
          <a:prstGeom prst="rect">
            <a:avLst/>
          </a:prstGeom>
          <a:noFill/>
        </p:spPr>
        <p:txBody>
          <a:bodyPr wrap="none" rtlCol="0">
            <a:spAutoFit/>
          </a:bodyPr>
          <a:lstStyle/>
          <a:p>
            <a:r>
              <a:rPr lang="en-GB" dirty="0" smtClean="0"/>
              <a:t>Segments</a:t>
            </a:r>
            <a:endParaRPr lang="en-GB" dirty="0"/>
          </a:p>
        </p:txBody>
      </p:sp>
      <p:sp>
        <p:nvSpPr>
          <p:cNvPr id="30" name="Right Arrow 29"/>
          <p:cNvSpPr/>
          <p:nvPr/>
        </p:nvSpPr>
        <p:spPr>
          <a:xfrm>
            <a:off x="8608421" y="2310339"/>
            <a:ext cx="1234439" cy="3052352"/>
          </a:xfrm>
          <a:prstGeom prst="rightArrow">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Store</a:t>
            </a:r>
            <a:endParaRPr lang="en-GB" b="1" dirty="0"/>
          </a:p>
        </p:txBody>
      </p:sp>
      <p:sp>
        <p:nvSpPr>
          <p:cNvPr id="31" name="Rounded Rectangle 30"/>
          <p:cNvSpPr/>
          <p:nvPr/>
        </p:nvSpPr>
        <p:spPr>
          <a:xfrm>
            <a:off x="9951715" y="2294704"/>
            <a:ext cx="1214846"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9951715" y="3013161"/>
            <a:ext cx="1528354"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9951714" y="3731618"/>
            <a:ext cx="1776549"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9951715" y="4519739"/>
            <a:ext cx="764177" cy="496390"/>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Brace 34"/>
          <p:cNvSpPr/>
          <p:nvPr/>
        </p:nvSpPr>
        <p:spPr>
          <a:xfrm rot="5400000">
            <a:off x="10580904" y="4828899"/>
            <a:ext cx="518167" cy="1776549"/>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36" name="TextBox 35"/>
          <p:cNvSpPr txBox="1"/>
          <p:nvPr/>
        </p:nvSpPr>
        <p:spPr>
          <a:xfrm>
            <a:off x="10559138" y="6119246"/>
            <a:ext cx="694870" cy="369332"/>
          </a:xfrm>
          <a:prstGeom prst="rect">
            <a:avLst/>
          </a:prstGeom>
          <a:noFill/>
        </p:spPr>
        <p:txBody>
          <a:bodyPr wrap="none" rtlCol="0">
            <a:spAutoFit/>
          </a:bodyPr>
          <a:lstStyle/>
          <a:p>
            <a:r>
              <a:rPr lang="en-GB" dirty="0" smtClean="0"/>
              <a:t>Blobs</a:t>
            </a:r>
            <a:endParaRPr lang="en-GB" dirty="0"/>
          </a:p>
        </p:txBody>
      </p:sp>
      <p:sp>
        <p:nvSpPr>
          <p:cNvPr id="38" name="Rounded Rectangle 37"/>
          <p:cNvSpPr/>
          <p:nvPr/>
        </p:nvSpPr>
        <p:spPr>
          <a:xfrm>
            <a:off x="3886199" y="2418801"/>
            <a:ext cx="1012371"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3892729" y="2785121"/>
            <a:ext cx="764177"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3892729" y="3137258"/>
            <a:ext cx="499655"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3892730" y="3468572"/>
            <a:ext cx="764177" cy="248195"/>
          </a:xfrm>
          <a:prstGeom prst="round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Arrow 1"/>
          <p:cNvSpPr/>
          <p:nvPr/>
        </p:nvSpPr>
        <p:spPr>
          <a:xfrm>
            <a:off x="4995453" y="2225035"/>
            <a:ext cx="1561008" cy="1824445"/>
          </a:xfrm>
          <a:prstGeom prst="rightArrow">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Encode &amp; Compress</a:t>
            </a:r>
            <a:endParaRPr lang="en-GB" b="1" dirty="0"/>
          </a:p>
        </p:txBody>
      </p:sp>
      <p:sp>
        <p:nvSpPr>
          <p:cNvPr id="58" name="Right Arrow 57"/>
          <p:cNvSpPr/>
          <p:nvPr/>
        </p:nvSpPr>
        <p:spPr>
          <a:xfrm>
            <a:off x="3077143" y="2312120"/>
            <a:ext cx="671896" cy="1419498"/>
          </a:xfrm>
          <a:prstGeom prst="rightArrow">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Brace 58"/>
          <p:cNvSpPr/>
          <p:nvPr/>
        </p:nvSpPr>
        <p:spPr>
          <a:xfrm rot="5400000">
            <a:off x="7291245" y="4846709"/>
            <a:ext cx="518167" cy="1776549"/>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3" name="TextBox 2"/>
          <p:cNvSpPr txBox="1"/>
          <p:nvPr/>
        </p:nvSpPr>
        <p:spPr>
          <a:xfrm>
            <a:off x="4450918" y="4228008"/>
            <a:ext cx="1325039" cy="369332"/>
          </a:xfrm>
          <a:prstGeom prst="rect">
            <a:avLst/>
          </a:prstGeom>
          <a:noFill/>
        </p:spPr>
        <p:txBody>
          <a:bodyPr wrap="square" rtlCol="0">
            <a:spAutoFit/>
          </a:bodyPr>
          <a:lstStyle/>
          <a:p>
            <a:r>
              <a:rPr lang="en-GB" dirty="0" smtClean="0"/>
              <a:t>Delta stores</a:t>
            </a:r>
            <a:endParaRPr lang="en-GB" dirty="0"/>
          </a:p>
        </p:txBody>
      </p:sp>
      <p:sp>
        <p:nvSpPr>
          <p:cNvPr id="10" name="TextBox 9"/>
          <p:cNvSpPr txBox="1"/>
          <p:nvPr/>
        </p:nvSpPr>
        <p:spPr>
          <a:xfrm>
            <a:off x="3885111" y="1737360"/>
            <a:ext cx="2026918" cy="646331"/>
          </a:xfrm>
          <a:prstGeom prst="rect">
            <a:avLst/>
          </a:prstGeom>
          <a:noFill/>
        </p:spPr>
        <p:txBody>
          <a:bodyPr wrap="square" rtlCol="0">
            <a:spAutoFit/>
          </a:bodyPr>
          <a:lstStyle/>
          <a:p>
            <a:r>
              <a:rPr lang="en-GB" dirty="0" smtClean="0"/>
              <a:t>&lt; </a:t>
            </a:r>
            <a:r>
              <a:rPr lang="en-GB" dirty="0" smtClean="0"/>
              <a:t>102,400</a:t>
            </a:r>
            <a:r>
              <a:rPr lang="en-GB" dirty="0" smtClean="0"/>
              <a:t/>
            </a:r>
            <a:br>
              <a:rPr lang="en-GB" dirty="0" smtClean="0"/>
            </a:br>
            <a:r>
              <a:rPr lang="en-GB" dirty="0" smtClean="0"/>
              <a:t>rows</a:t>
            </a:r>
            <a:endParaRPr lang="en-GB" dirty="0"/>
          </a:p>
        </p:txBody>
      </p:sp>
    </p:spTree>
    <p:extLst>
      <p:ext uri="{BB962C8B-B14F-4D97-AF65-F5344CB8AC3E}">
        <p14:creationId xmlns:p14="http://schemas.microsoft.com/office/powerpoint/2010/main" val="122922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22943" y="2404735"/>
            <a:ext cx="653143" cy="349570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591474" y="2404735"/>
            <a:ext cx="653143" cy="349570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0350849" y="2404735"/>
            <a:ext cx="653143" cy="3495704"/>
          </a:xfrm>
          <a:prstGeom prst="rect">
            <a:avLst/>
          </a:prstGeom>
          <a:solidFill>
            <a:srgbClr val="99C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39013" y="2841101"/>
            <a:ext cx="4611189" cy="461665"/>
          </a:xfrm>
          <a:prstGeom prst="rect">
            <a:avLst/>
          </a:prstGeom>
          <a:noFill/>
        </p:spPr>
        <p:txBody>
          <a:bodyPr wrap="square" rtlCol="0">
            <a:spAutoFit/>
          </a:bodyPr>
          <a:lstStyle/>
          <a:p>
            <a:r>
              <a:rPr lang="en-GB" sz="2400" dirty="0" smtClean="0"/>
              <a:t>Inserts of </a:t>
            </a:r>
            <a:r>
              <a:rPr lang="en-GB" sz="2400" dirty="0" smtClean="0"/>
              <a:t>102,400 </a:t>
            </a:r>
            <a:r>
              <a:rPr lang="en-GB" sz="2400" dirty="0" smtClean="0"/>
              <a:t>rows and over</a:t>
            </a:r>
            <a:endParaRPr lang="en-GB" sz="2400" dirty="0"/>
          </a:p>
        </p:txBody>
      </p:sp>
      <p:sp>
        <p:nvSpPr>
          <p:cNvPr id="17" name="Isosceles Triangle 16"/>
          <p:cNvSpPr/>
          <p:nvPr/>
        </p:nvSpPr>
        <p:spPr>
          <a:xfrm>
            <a:off x="5629029" y="4920725"/>
            <a:ext cx="718401" cy="744582"/>
          </a:xfrm>
          <a:prstGeom prst="triangle">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a:off x="6238629" y="3941011"/>
            <a:ext cx="718401" cy="744582"/>
          </a:xfrm>
          <a:prstGeom prst="triangle">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6856879" y="4920725"/>
            <a:ext cx="718401" cy="744582"/>
          </a:xfrm>
          <a:prstGeom prst="triangle">
            <a:avLst/>
          </a:prstGeom>
          <a:solidFill>
            <a:srgbClr val="0099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a:stCxn id="18" idx="2"/>
            <a:endCxn id="17" idx="0"/>
          </p:cNvCxnSpPr>
          <p:nvPr/>
        </p:nvCxnSpPr>
        <p:spPr>
          <a:xfrm flipH="1">
            <a:off x="5988230" y="4685593"/>
            <a:ext cx="250399" cy="2351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4"/>
            <a:endCxn id="19" idx="0"/>
          </p:cNvCxnSpPr>
          <p:nvPr/>
        </p:nvCxnSpPr>
        <p:spPr>
          <a:xfrm>
            <a:off x="6957030" y="4685593"/>
            <a:ext cx="259050" cy="2351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9013" y="3673609"/>
            <a:ext cx="5839039" cy="2677656"/>
          </a:xfrm>
          <a:prstGeom prst="rect">
            <a:avLst/>
          </a:prstGeom>
          <a:noFill/>
        </p:spPr>
        <p:txBody>
          <a:bodyPr wrap="square" rtlCol="0">
            <a:spAutoFit/>
          </a:bodyPr>
          <a:lstStyle/>
          <a:p>
            <a:r>
              <a:rPr lang="en-GB" sz="2400" dirty="0" smtClean="0"/>
              <a:t>Inserts less than </a:t>
            </a:r>
            <a:r>
              <a:rPr lang="en-GB" sz="2400" dirty="0" smtClean="0"/>
              <a:t>102,400</a:t>
            </a:r>
            <a:r>
              <a:rPr lang="en-GB" sz="2400" dirty="0" smtClean="0"/>
              <a:t> </a:t>
            </a:r>
            <a:r>
              <a:rPr lang="en-GB" sz="2400" dirty="0" smtClean="0"/>
              <a:t>rows</a:t>
            </a:r>
            <a:br>
              <a:rPr lang="en-GB" sz="2400" dirty="0" smtClean="0"/>
            </a:br>
            <a:r>
              <a:rPr lang="en-GB" sz="2400" dirty="0" smtClean="0"/>
              <a:t>and updates</a:t>
            </a:r>
          </a:p>
          <a:p>
            <a:r>
              <a:rPr lang="en-GB" sz="2400" dirty="0"/>
              <a:t> </a:t>
            </a:r>
            <a:r>
              <a:rPr lang="en-GB" sz="2400" dirty="0" smtClean="0"/>
              <a:t>  </a:t>
            </a:r>
            <a:r>
              <a:rPr lang="en-GB" sz="2400" b="1" dirty="0" smtClean="0"/>
              <a:t/>
            </a:r>
            <a:br>
              <a:rPr lang="en-GB" sz="2400" b="1" dirty="0" smtClean="0"/>
            </a:br>
            <a:r>
              <a:rPr lang="en-GB" sz="2400" dirty="0" smtClean="0"/>
              <a:t>update =  	insert into</a:t>
            </a:r>
            <a:br>
              <a:rPr lang="en-GB" sz="2400" dirty="0" smtClean="0"/>
            </a:br>
            <a:r>
              <a:rPr lang="en-GB" sz="2400" dirty="0" smtClean="0"/>
              <a:t>			delta store</a:t>
            </a:r>
            <a:br>
              <a:rPr lang="en-GB" sz="2400" dirty="0" smtClean="0"/>
            </a:br>
            <a:r>
              <a:rPr lang="en-GB" sz="2400" dirty="0" smtClean="0"/>
              <a:t>			+ insert to the 									deletion bit map</a:t>
            </a:r>
          </a:p>
        </p:txBody>
      </p:sp>
      <p:sp>
        <p:nvSpPr>
          <p:cNvPr id="27" name="Left Arrow 26"/>
          <p:cNvSpPr/>
          <p:nvPr/>
        </p:nvSpPr>
        <p:spPr>
          <a:xfrm rot="10800000">
            <a:off x="4714689" y="4181585"/>
            <a:ext cx="1247476" cy="1008016"/>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8" name="Left Arrow 27"/>
          <p:cNvSpPr/>
          <p:nvPr/>
        </p:nvSpPr>
        <p:spPr>
          <a:xfrm rot="10800000">
            <a:off x="7314711" y="4181584"/>
            <a:ext cx="1495603" cy="1111431"/>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9" name="Right Brace 28"/>
          <p:cNvSpPr/>
          <p:nvPr/>
        </p:nvSpPr>
        <p:spPr>
          <a:xfrm rot="5400000">
            <a:off x="9721005" y="5065511"/>
            <a:ext cx="372298" cy="2168422"/>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30" name="Right Brace 29"/>
          <p:cNvSpPr/>
          <p:nvPr/>
        </p:nvSpPr>
        <p:spPr>
          <a:xfrm rot="5400000">
            <a:off x="6455066" y="5157154"/>
            <a:ext cx="379221" cy="1992057"/>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sp>
        <p:nvSpPr>
          <p:cNvPr id="31" name="Left Arrow 30"/>
          <p:cNvSpPr/>
          <p:nvPr/>
        </p:nvSpPr>
        <p:spPr>
          <a:xfrm rot="10800000">
            <a:off x="5338426" y="2748649"/>
            <a:ext cx="3471889" cy="646571"/>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5717471" y="6266594"/>
            <a:ext cx="2090060" cy="369332"/>
          </a:xfrm>
          <a:prstGeom prst="rect">
            <a:avLst/>
          </a:prstGeom>
          <a:noFill/>
        </p:spPr>
        <p:txBody>
          <a:bodyPr wrap="square" rtlCol="0">
            <a:spAutoFit/>
          </a:bodyPr>
          <a:lstStyle/>
          <a:p>
            <a:r>
              <a:rPr lang="en-GB" dirty="0" smtClean="0"/>
              <a:t>Delta store B-tree</a:t>
            </a:r>
            <a:endParaRPr lang="en-GB" dirty="0"/>
          </a:p>
        </p:txBody>
      </p:sp>
      <p:sp>
        <p:nvSpPr>
          <p:cNvPr id="33" name="TextBox 32"/>
          <p:cNvSpPr txBox="1"/>
          <p:nvPr/>
        </p:nvSpPr>
        <p:spPr>
          <a:xfrm>
            <a:off x="8781573" y="6251352"/>
            <a:ext cx="2653927" cy="369332"/>
          </a:xfrm>
          <a:prstGeom prst="rect">
            <a:avLst/>
          </a:prstGeom>
          <a:noFill/>
        </p:spPr>
        <p:txBody>
          <a:bodyPr wrap="square" rtlCol="0">
            <a:spAutoFit/>
          </a:bodyPr>
          <a:lstStyle/>
          <a:p>
            <a:r>
              <a:rPr lang="en-GB" dirty="0" smtClean="0"/>
              <a:t>Column store segments</a:t>
            </a:r>
            <a:endParaRPr lang="en-GB" dirty="0"/>
          </a:p>
        </p:txBody>
      </p:sp>
      <p:sp>
        <p:nvSpPr>
          <p:cNvPr id="34" name="Title 1"/>
          <p:cNvSpPr>
            <a:spLocks noGrp="1"/>
          </p:cNvSpPr>
          <p:nvPr>
            <p:ph type="title"/>
          </p:nvPr>
        </p:nvSpPr>
        <p:spPr>
          <a:xfrm>
            <a:off x="757649" y="203825"/>
            <a:ext cx="10675740" cy="977772"/>
          </a:xfrm>
        </p:spPr>
        <p:txBody>
          <a:bodyPr>
            <a:normAutofit/>
          </a:bodyPr>
          <a:lstStyle/>
          <a:p>
            <a:pPr algn="l"/>
            <a:r>
              <a:rPr lang="en-GB" b="1" dirty="0" smtClean="0">
                <a:latin typeface="Century Schoolbook" panose="02040604050505020304" pitchFamily="18" charset="0"/>
              </a:rPr>
              <a:t>Column Store Index Split Personality</a:t>
            </a:r>
            <a:endParaRPr lang="en-GB" b="1" dirty="0">
              <a:latin typeface="Century Schoolbook" panose="02040604050505020304" pitchFamily="18" charset="0"/>
            </a:endParaRPr>
          </a:p>
        </p:txBody>
      </p:sp>
      <p:sp>
        <p:nvSpPr>
          <p:cNvPr id="35" name="TextBox 34"/>
          <p:cNvSpPr txBox="1"/>
          <p:nvPr/>
        </p:nvSpPr>
        <p:spPr>
          <a:xfrm>
            <a:off x="7314711" y="4398209"/>
            <a:ext cx="1495604" cy="707886"/>
          </a:xfrm>
          <a:prstGeom prst="rect">
            <a:avLst/>
          </a:prstGeom>
          <a:noFill/>
        </p:spPr>
        <p:txBody>
          <a:bodyPr wrap="square" rtlCol="0">
            <a:spAutoFit/>
          </a:bodyPr>
          <a:lstStyle/>
          <a:p>
            <a:r>
              <a:rPr lang="en-GB" sz="2000" b="1" dirty="0" smtClean="0"/>
              <a:t>Tuple mover</a:t>
            </a:r>
            <a:endParaRPr lang="en-GB" sz="2000" b="1" dirty="0"/>
          </a:p>
        </p:txBody>
      </p:sp>
      <p:sp>
        <p:nvSpPr>
          <p:cNvPr id="2" name="Rectangle 1"/>
          <p:cNvSpPr/>
          <p:nvPr/>
        </p:nvSpPr>
        <p:spPr>
          <a:xfrm>
            <a:off x="8822943" y="2416994"/>
            <a:ext cx="2181049" cy="472443"/>
          </a:xfrm>
          <a:prstGeom prst="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Local Dictionary</a:t>
            </a:r>
            <a:endParaRPr lang="en-GB" b="1" dirty="0">
              <a:solidFill>
                <a:srgbClr val="002060"/>
              </a:solidFill>
            </a:endParaRPr>
          </a:p>
        </p:txBody>
      </p:sp>
      <p:sp>
        <p:nvSpPr>
          <p:cNvPr id="40" name="Rectangle 39"/>
          <p:cNvSpPr/>
          <p:nvPr/>
        </p:nvSpPr>
        <p:spPr>
          <a:xfrm>
            <a:off x="8827520" y="1326271"/>
            <a:ext cx="2181049" cy="472443"/>
          </a:xfrm>
          <a:prstGeom prst="rect">
            <a:avLst/>
          </a:prstGeom>
          <a:solidFill>
            <a:srgbClr val="CCECFF"/>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Global dictionary</a:t>
            </a:r>
            <a:endParaRPr lang="en-GB" b="1" dirty="0">
              <a:solidFill>
                <a:srgbClr val="002060"/>
              </a:solidFill>
            </a:endParaRPr>
          </a:p>
        </p:txBody>
      </p:sp>
      <p:sp>
        <p:nvSpPr>
          <p:cNvPr id="41" name="Rectangle 40"/>
          <p:cNvSpPr/>
          <p:nvPr/>
        </p:nvSpPr>
        <p:spPr>
          <a:xfrm>
            <a:off x="8822942" y="1864029"/>
            <a:ext cx="2181049" cy="472443"/>
          </a:xfrm>
          <a:prstGeom prst="rect">
            <a:avLst/>
          </a:prstGeom>
          <a:solidFill>
            <a:srgbClr val="CCECFF"/>
          </a:solid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Deletion Bitmap</a:t>
            </a:r>
            <a:endParaRPr lang="en-GB" b="1" dirty="0">
              <a:solidFill>
                <a:srgbClr val="002060"/>
              </a:solidFill>
            </a:endParaRPr>
          </a:p>
        </p:txBody>
      </p:sp>
    </p:spTree>
    <p:extLst>
      <p:ext uri="{BB962C8B-B14F-4D97-AF65-F5344CB8AC3E}">
        <p14:creationId xmlns:p14="http://schemas.microsoft.com/office/powerpoint/2010/main" val="330104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898466" cy="3169057"/>
          </a:xfrm>
        </p:spPr>
        <p:txBody>
          <a:bodyPr/>
          <a:lstStyle/>
          <a:p>
            <a:r>
              <a:rPr lang="en-GB" sz="2400" dirty="0" smtClean="0"/>
              <a:t>An independent SQL Consultant</a:t>
            </a:r>
          </a:p>
          <a:p>
            <a:r>
              <a:rPr lang="en-GB" sz="2400" dirty="0" smtClean="0"/>
              <a:t>A user of SQL Server from version 2000 onwards with 12+ years experience.</a:t>
            </a:r>
          </a:p>
          <a:p>
            <a:endParaRPr lang="en-GB" dirty="0"/>
          </a:p>
        </p:txBody>
      </p:sp>
      <p:sp>
        <p:nvSpPr>
          <p:cNvPr id="2" name="Title 1"/>
          <p:cNvSpPr>
            <a:spLocks noGrp="1"/>
          </p:cNvSpPr>
          <p:nvPr>
            <p:ph type="title"/>
          </p:nvPr>
        </p:nvSpPr>
        <p:spPr>
          <a:xfrm>
            <a:off x="783771" y="457200"/>
            <a:ext cx="9438641" cy="2233749"/>
          </a:xfrm>
        </p:spPr>
        <p:txBody>
          <a:bodyPr/>
          <a:lstStyle/>
          <a:p>
            <a:pPr algn="l"/>
            <a:r>
              <a:rPr lang="en-GB" dirty="0" smtClean="0"/>
              <a:t>About me . . .</a:t>
            </a:r>
            <a:endParaRPr lang="en-GB" dirty="0"/>
          </a:p>
        </p:txBody>
      </p:sp>
    </p:spTree>
    <p:extLst>
      <p:ext uri="{BB962C8B-B14F-4D97-AF65-F5344CB8AC3E}">
        <p14:creationId xmlns:p14="http://schemas.microsoft.com/office/powerpoint/2010/main" val="354293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607" y="1495977"/>
            <a:ext cx="8803776" cy="4720728"/>
          </a:xfrm>
        </p:spPr>
        <p:txBody>
          <a:bodyPr>
            <a:normAutofit fontScale="70000" lnSpcReduction="20000"/>
          </a:bodyPr>
          <a:lstStyle/>
          <a:p>
            <a:pPr marL="0" indent="0">
              <a:buNone/>
            </a:pPr>
            <a:r>
              <a:rPr lang="en-GB" sz="2200" dirty="0" smtClean="0">
                <a:latin typeface="Courier New" panose="02070309020205020404" pitchFamily="49" charset="0"/>
                <a:cs typeface="Courier New" panose="02070309020205020404" pitchFamily="49" charset="0"/>
              </a:rPr>
              <a:t>SELECT 	 [</a:t>
            </a:r>
            <a:r>
              <a:rPr lang="en-GB" sz="2200" dirty="0" err="1">
                <a:latin typeface="Courier New" panose="02070309020205020404" pitchFamily="49" charset="0"/>
                <a:cs typeface="Courier New" panose="02070309020205020404" pitchFamily="49" charset="0"/>
              </a:rPr>
              <a:t>ProductKey</a:t>
            </a:r>
            <a:r>
              <a:rPr lang="en-GB" sz="2200" dirty="0" smtClean="0">
                <a:latin typeface="Courier New" panose="02070309020205020404" pitchFamily="49" charset="0"/>
                <a:cs typeface="Courier New" panose="02070309020205020404" pitchFamily="49" charset="0"/>
              </a:rPr>
              <a:t>]</a:t>
            </a:r>
            <a:endParaRPr lang="en-GB" sz="2200" dirty="0">
              <a:latin typeface="Courier New" panose="02070309020205020404" pitchFamily="49" charset="0"/>
              <a:cs typeface="Courier New" panose="02070309020205020404" pitchFamily="49" charset="0"/>
            </a:endParaRPr>
          </a:p>
          <a:p>
            <a:pPr marL="0" indent="0">
              <a:buNone/>
            </a:pPr>
            <a:r>
              <a:rPr lang="en-GB" sz="2200" dirty="0" smtClean="0">
                <a:latin typeface="Courier New" panose="02070309020205020404" pitchFamily="49" charset="0"/>
                <a:cs typeface="Courier New" panose="02070309020205020404" pitchFamily="49" charset="0"/>
              </a:rPr>
              <a:t>  	,[</a:t>
            </a:r>
            <a:r>
              <a:rPr lang="en-GB" sz="2200" dirty="0" err="1">
                <a:latin typeface="Courier New" panose="02070309020205020404" pitchFamily="49" charset="0"/>
                <a:cs typeface="Courier New" panose="02070309020205020404" pitchFamily="49" charset="0"/>
              </a:rPr>
              <a:t>OrderDateKey</a:t>
            </a:r>
            <a:r>
              <a:rPr lang="en-GB" sz="2200" dirty="0">
                <a:latin typeface="Courier New" panose="02070309020205020404" pitchFamily="49" charset="0"/>
                <a:cs typeface="Courier New" panose="02070309020205020404" pitchFamily="49" charset="0"/>
              </a:rPr>
              <a:t>]</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DueDateKey</a:t>
            </a:r>
            <a:r>
              <a:rPr lang="en-GB" sz="2200" dirty="0">
                <a:latin typeface="Courier New" panose="02070309020205020404" pitchFamily="49" charset="0"/>
                <a:cs typeface="Courier New" panose="02070309020205020404" pitchFamily="49" charset="0"/>
              </a:rPr>
              <a:t>]</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ShipDateKey</a:t>
            </a:r>
            <a:r>
              <a:rPr lang="en-GB" sz="2200" dirty="0">
                <a:latin typeface="Courier New" panose="02070309020205020404" pitchFamily="49" charset="0"/>
                <a:cs typeface="Courier New" panose="02070309020205020404" pitchFamily="49" charset="0"/>
              </a:rPr>
              <a:t>]</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CustomerKey</a:t>
            </a:r>
            <a:r>
              <a:rPr lang="en-GB" sz="2200" dirty="0">
                <a:latin typeface="Courier New" panose="02070309020205020404" pitchFamily="49" charset="0"/>
                <a:cs typeface="Courier New" panose="02070309020205020404" pitchFamily="49" charset="0"/>
              </a:rPr>
              <a:t>]</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PromotionKey</a:t>
            </a:r>
            <a:r>
              <a:rPr lang="en-GB" sz="2200" dirty="0">
                <a:latin typeface="Courier New" panose="02070309020205020404" pitchFamily="49" charset="0"/>
                <a:cs typeface="Courier New" panose="02070309020205020404" pitchFamily="49" charset="0"/>
              </a:rPr>
              <a:t>]</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CurrencyKey</a:t>
            </a:r>
            <a:r>
              <a:rPr lang="en-GB" sz="2200" dirty="0">
                <a:latin typeface="Courier New" panose="02070309020205020404" pitchFamily="49" charset="0"/>
                <a:cs typeface="Courier New" panose="02070309020205020404" pitchFamily="49" charset="0"/>
              </a:rPr>
              <a:t>]</a:t>
            </a:r>
          </a:p>
          <a:p>
            <a:pPr marL="0" indent="0">
              <a:buNone/>
            </a:pPr>
            <a:r>
              <a:rPr lang="en-GB" sz="2200" dirty="0" smtClean="0">
                <a:latin typeface="Courier New" panose="02070309020205020404" pitchFamily="49" charset="0"/>
                <a:cs typeface="Courier New" panose="02070309020205020404" pitchFamily="49" charset="0"/>
              </a:rPr>
              <a:t>	.</a:t>
            </a:r>
          </a:p>
          <a:p>
            <a:pPr marL="0" indent="0">
              <a:buNone/>
            </a:pP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a:t>
            </a:r>
          </a:p>
          <a:p>
            <a:pPr marL="0" indent="0">
              <a:buNone/>
            </a:pPr>
            <a:r>
              <a:rPr lang="en-GB" sz="2200" dirty="0" smtClean="0">
                <a:latin typeface="Courier New" panose="02070309020205020404" pitchFamily="49" charset="0"/>
                <a:cs typeface="Courier New" panose="02070309020205020404" pitchFamily="49" charset="0"/>
              </a:rPr>
              <a:t>INTO    </a:t>
            </a:r>
            <a:r>
              <a:rPr lang="en-GB" sz="2200" dirty="0" err="1" smtClean="0">
                <a:latin typeface="Courier New" panose="02070309020205020404" pitchFamily="49" charset="0"/>
                <a:cs typeface="Courier New" panose="02070309020205020404" pitchFamily="49" charset="0"/>
              </a:rPr>
              <a:t>FactInternetSalesBig</a:t>
            </a:r>
            <a:endParaRPr lang="en-GB" sz="2200" dirty="0">
              <a:latin typeface="Courier New" panose="02070309020205020404" pitchFamily="49" charset="0"/>
              <a:cs typeface="Courier New" panose="02070309020205020404" pitchFamily="49" charset="0"/>
            </a:endParaRPr>
          </a:p>
          <a:p>
            <a:pPr marL="0" indent="0">
              <a:buNone/>
            </a:pPr>
            <a:r>
              <a:rPr lang="en-GB" sz="2200" dirty="0" smtClean="0">
                <a:latin typeface="Courier New" panose="02070309020205020404" pitchFamily="49" charset="0"/>
                <a:cs typeface="Courier New" panose="02070309020205020404" pitchFamily="49" charset="0"/>
              </a:rPr>
              <a:t>FROM    [</a:t>
            </a:r>
            <a:r>
              <a:rPr lang="en-GB" sz="2200" dirty="0" err="1">
                <a:latin typeface="Courier New" panose="02070309020205020404" pitchFamily="49" charset="0"/>
                <a:cs typeface="Courier New" panose="02070309020205020404" pitchFamily="49" charset="0"/>
              </a:rPr>
              <a:t>dbo</a:t>
            </a:r>
            <a:r>
              <a:rPr lang="en-GB" sz="2200" dirty="0">
                <a:latin typeface="Courier New" panose="02070309020205020404" pitchFamily="49" charset="0"/>
                <a:cs typeface="Courier New" panose="02070309020205020404" pitchFamily="49" charset="0"/>
              </a:rPr>
              <a:t>].[</a:t>
            </a:r>
            <a:r>
              <a:rPr lang="en-GB" sz="2200" dirty="0" err="1">
                <a:latin typeface="Courier New" panose="02070309020205020404" pitchFamily="49" charset="0"/>
                <a:cs typeface="Courier New" panose="02070309020205020404" pitchFamily="49" charset="0"/>
              </a:rPr>
              <a:t>FactInternetSales</a:t>
            </a:r>
            <a:r>
              <a:rPr lang="en-GB" sz="2200" dirty="0">
                <a:latin typeface="Courier New" panose="02070309020205020404" pitchFamily="49" charset="0"/>
                <a:cs typeface="Courier New" panose="02070309020205020404" pitchFamily="49" charset="0"/>
              </a:rPr>
              <a:t>]</a:t>
            </a:r>
          </a:p>
          <a:p>
            <a:pPr marL="0" indent="0">
              <a:buNone/>
            </a:pPr>
            <a:r>
              <a:rPr lang="en-GB" sz="2200" dirty="0" smtClean="0">
                <a:latin typeface="Courier New" panose="02070309020205020404" pitchFamily="49" charset="0"/>
                <a:cs typeface="Courier New" panose="02070309020205020404" pitchFamily="49" charset="0"/>
              </a:rPr>
              <a:t>CROSS </a:t>
            </a:r>
            <a:r>
              <a:rPr lang="en-GB" sz="2200" dirty="0">
                <a:latin typeface="Courier New" panose="02070309020205020404" pitchFamily="49" charset="0"/>
                <a:cs typeface="Courier New" panose="02070309020205020404" pitchFamily="49" charset="0"/>
              </a:rPr>
              <a:t>JOIN master..</a:t>
            </a:r>
            <a:r>
              <a:rPr lang="en-GB" sz="2200" dirty="0" err="1">
                <a:latin typeface="Courier New" panose="02070309020205020404" pitchFamily="49" charset="0"/>
                <a:cs typeface="Courier New" panose="02070309020205020404" pitchFamily="49" charset="0"/>
              </a:rPr>
              <a:t>spt_values</a:t>
            </a:r>
            <a:r>
              <a:rPr lang="en-GB" sz="2200" dirty="0">
                <a:latin typeface="Courier New" panose="02070309020205020404" pitchFamily="49" charset="0"/>
                <a:cs typeface="Courier New" panose="02070309020205020404" pitchFamily="49" charset="0"/>
              </a:rPr>
              <a:t> AS a</a:t>
            </a:r>
          </a:p>
          <a:p>
            <a:pPr marL="0" indent="0">
              <a:buNone/>
            </a:pPr>
            <a:r>
              <a:rPr lang="en-GB" sz="2200" dirty="0" smtClean="0">
                <a:latin typeface="Courier New" panose="02070309020205020404" pitchFamily="49" charset="0"/>
                <a:cs typeface="Courier New" panose="02070309020205020404" pitchFamily="49" charset="0"/>
              </a:rPr>
              <a:t>CROSS </a:t>
            </a:r>
            <a:r>
              <a:rPr lang="en-GB" sz="2200" dirty="0">
                <a:latin typeface="Courier New" panose="02070309020205020404" pitchFamily="49" charset="0"/>
                <a:cs typeface="Courier New" panose="02070309020205020404" pitchFamily="49" charset="0"/>
              </a:rPr>
              <a:t>JOIN master..</a:t>
            </a:r>
            <a:r>
              <a:rPr lang="en-GB" sz="2200" dirty="0" err="1">
                <a:latin typeface="Courier New" panose="02070309020205020404" pitchFamily="49" charset="0"/>
                <a:cs typeface="Courier New" panose="02070309020205020404" pitchFamily="49" charset="0"/>
              </a:rPr>
              <a:t>spt_values</a:t>
            </a:r>
            <a:r>
              <a:rPr lang="en-GB" sz="2200" dirty="0">
                <a:latin typeface="Courier New" panose="02070309020205020404" pitchFamily="49" charset="0"/>
                <a:cs typeface="Courier New" panose="02070309020205020404" pitchFamily="49" charset="0"/>
              </a:rPr>
              <a:t> AS b</a:t>
            </a:r>
          </a:p>
          <a:p>
            <a:pPr marL="0" indent="0">
              <a:buNone/>
            </a:pPr>
            <a:r>
              <a:rPr lang="en-GB" sz="2200" dirty="0" smtClean="0">
                <a:latin typeface="Courier New" panose="02070309020205020404" pitchFamily="49" charset="0"/>
                <a:cs typeface="Courier New" panose="02070309020205020404" pitchFamily="49" charset="0"/>
              </a:rPr>
              <a:t>WHERE   </a:t>
            </a:r>
            <a:r>
              <a:rPr lang="en-GB" sz="2200" dirty="0" err="1" smtClean="0">
                <a:latin typeface="Courier New" panose="02070309020205020404" pitchFamily="49" charset="0"/>
                <a:cs typeface="Courier New" panose="02070309020205020404" pitchFamily="49" charset="0"/>
              </a:rPr>
              <a:t>a.type</a:t>
            </a:r>
            <a:r>
              <a:rPr lang="en-GB" sz="2200" dirty="0" smtClean="0">
                <a:latin typeface="Courier New" panose="02070309020205020404" pitchFamily="49" charset="0"/>
                <a:cs typeface="Courier New" panose="02070309020205020404" pitchFamily="49" charset="0"/>
              </a:rPr>
              <a:t>    = </a:t>
            </a:r>
            <a:r>
              <a:rPr lang="en-GB" sz="2200" dirty="0">
                <a:latin typeface="Courier New" panose="02070309020205020404" pitchFamily="49" charset="0"/>
                <a:cs typeface="Courier New" panose="02070309020205020404" pitchFamily="49" charset="0"/>
              </a:rPr>
              <a:t>'p'</a:t>
            </a:r>
          </a:p>
          <a:p>
            <a:pPr marL="0" indent="0">
              <a:buNone/>
            </a:pPr>
            <a:r>
              <a:rPr lang="en-GB" sz="2200" dirty="0" smtClean="0">
                <a:latin typeface="Courier New" panose="02070309020205020404" pitchFamily="49" charset="0"/>
                <a:cs typeface="Courier New" panose="02070309020205020404" pitchFamily="49" charset="0"/>
              </a:rPr>
              <a:t>AND</a:t>
            </a:r>
            <a:r>
              <a:rPr lang="en-GB" sz="2200" dirty="0">
                <a:latin typeface="Courier New" panose="02070309020205020404" pitchFamily="49" charset="0"/>
                <a:cs typeface="Courier New" panose="02070309020205020404" pitchFamily="49" charset="0"/>
              </a:rPr>
              <a:t>	</a:t>
            </a:r>
            <a:r>
              <a:rPr lang="en-GB" sz="2200" dirty="0" err="1" smtClean="0">
                <a:latin typeface="Courier New" panose="02070309020205020404" pitchFamily="49" charset="0"/>
                <a:cs typeface="Courier New" panose="02070309020205020404" pitchFamily="49" charset="0"/>
              </a:rPr>
              <a:t>b.type</a:t>
            </a:r>
            <a:r>
              <a:rPr lang="en-GB" sz="2200" dirty="0">
                <a:latin typeface="Courier New" panose="02070309020205020404" pitchFamily="49" charset="0"/>
                <a:cs typeface="Courier New" panose="02070309020205020404" pitchFamily="49" charset="0"/>
              </a:rPr>
              <a:t>	</a:t>
            </a:r>
            <a:r>
              <a:rPr lang="en-GB" sz="2200" dirty="0" smtClean="0">
                <a:latin typeface="Courier New" panose="02070309020205020404" pitchFamily="49" charset="0"/>
                <a:cs typeface="Courier New" panose="02070309020205020404" pitchFamily="49" charset="0"/>
              </a:rPr>
              <a:t>  = </a:t>
            </a:r>
            <a:r>
              <a:rPr lang="en-GB" sz="2200" dirty="0">
                <a:latin typeface="Courier New" panose="02070309020205020404" pitchFamily="49" charset="0"/>
                <a:cs typeface="Courier New" panose="02070309020205020404" pitchFamily="49" charset="0"/>
              </a:rPr>
              <a:t>'p'</a:t>
            </a:r>
          </a:p>
          <a:p>
            <a:pPr marL="0" indent="0">
              <a:buNone/>
            </a:pPr>
            <a:r>
              <a:rPr lang="en-GB" sz="2200" dirty="0" smtClean="0">
                <a:latin typeface="Courier New" panose="02070309020205020404" pitchFamily="49" charset="0"/>
                <a:cs typeface="Courier New" panose="02070309020205020404" pitchFamily="49" charset="0"/>
              </a:rPr>
              <a:t>AND    	</a:t>
            </a:r>
            <a:r>
              <a:rPr lang="en-GB" sz="2200" dirty="0" err="1" smtClean="0">
                <a:latin typeface="Courier New" panose="02070309020205020404" pitchFamily="49" charset="0"/>
                <a:cs typeface="Courier New" panose="02070309020205020404" pitchFamily="49" charset="0"/>
              </a:rPr>
              <a:t>a.number</a:t>
            </a:r>
            <a:r>
              <a:rPr lang="en-GB" sz="2200" dirty="0" smtClean="0">
                <a:latin typeface="Courier New" panose="02070309020205020404" pitchFamily="49" charset="0"/>
                <a:cs typeface="Courier New" panose="02070309020205020404" pitchFamily="49" charset="0"/>
              </a:rPr>
              <a:t> &lt;= </a:t>
            </a:r>
            <a:r>
              <a:rPr lang="en-GB" sz="2200" dirty="0">
                <a:latin typeface="Courier New" panose="02070309020205020404" pitchFamily="49" charset="0"/>
                <a:cs typeface="Courier New" panose="02070309020205020404" pitchFamily="49" charset="0"/>
              </a:rPr>
              <a:t>80</a:t>
            </a:r>
          </a:p>
          <a:p>
            <a:pPr marL="0" indent="0">
              <a:buNone/>
            </a:pPr>
            <a:r>
              <a:rPr lang="en-GB" sz="2200" dirty="0" smtClean="0">
                <a:latin typeface="Courier New" panose="02070309020205020404" pitchFamily="49" charset="0"/>
                <a:cs typeface="Courier New" panose="02070309020205020404" pitchFamily="49" charset="0"/>
              </a:rPr>
              <a:t>AND     </a:t>
            </a:r>
            <a:r>
              <a:rPr lang="en-GB" sz="2200" dirty="0" err="1" smtClean="0">
                <a:latin typeface="Courier New" panose="02070309020205020404" pitchFamily="49" charset="0"/>
                <a:cs typeface="Courier New" panose="02070309020205020404" pitchFamily="49" charset="0"/>
              </a:rPr>
              <a:t>b.number</a:t>
            </a:r>
            <a:r>
              <a:rPr lang="en-GB" sz="2200" dirty="0" smtClean="0">
                <a:latin typeface="Courier New" panose="02070309020205020404" pitchFamily="49" charset="0"/>
                <a:cs typeface="Courier New" panose="02070309020205020404" pitchFamily="49" charset="0"/>
              </a:rPr>
              <a:t> &lt;= </a:t>
            </a:r>
            <a:r>
              <a:rPr lang="en-GB" sz="2200" dirty="0">
                <a:latin typeface="Courier New" panose="02070309020205020404" pitchFamily="49" charset="0"/>
                <a:cs typeface="Courier New" panose="02070309020205020404" pitchFamily="49" charset="0"/>
              </a:rPr>
              <a:t>100</a:t>
            </a:r>
            <a:r>
              <a:rPr lang="en-GB" sz="3700" dirty="0" smtClean="0"/>
              <a:t/>
            </a:r>
            <a:br>
              <a:rPr lang="en-GB" sz="3700" dirty="0" smtClean="0"/>
            </a:br>
            <a:endParaRPr lang="en-GB" sz="3700"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a:p>
        </p:txBody>
      </p:sp>
      <p:sp>
        <p:nvSpPr>
          <p:cNvPr id="2" name="Title 1"/>
          <p:cNvSpPr>
            <a:spLocks noGrp="1"/>
          </p:cNvSpPr>
          <p:nvPr>
            <p:ph type="title"/>
          </p:nvPr>
        </p:nvSpPr>
        <p:spPr>
          <a:xfrm>
            <a:off x="660400" y="150462"/>
            <a:ext cx="11531600" cy="1136469"/>
          </a:xfrm>
        </p:spPr>
        <p:txBody>
          <a:bodyPr>
            <a:normAutofit/>
          </a:bodyPr>
          <a:lstStyle/>
          <a:p>
            <a:pPr algn="l"/>
            <a:r>
              <a:rPr lang="en-GB" b="1" dirty="0" smtClean="0">
                <a:latin typeface="Century Schoolbook" panose="02040604050505020304" pitchFamily="18" charset="0"/>
              </a:rPr>
              <a:t>What Levels Of Compression Are Achievable ?</a:t>
            </a:r>
            <a:br>
              <a:rPr lang="en-GB" b="1" dirty="0" smtClean="0">
                <a:latin typeface="Century Schoolbook" panose="02040604050505020304" pitchFamily="18" charset="0"/>
              </a:rPr>
            </a:br>
            <a:r>
              <a:rPr lang="en-GB" b="1" dirty="0" smtClean="0">
                <a:latin typeface="Century Schoolbook" panose="02040604050505020304" pitchFamily="18" charset="0"/>
              </a:rPr>
              <a:t>Our ‘Big’ </a:t>
            </a:r>
            <a:r>
              <a:rPr lang="en-GB" b="1" dirty="0" err="1" smtClean="0">
                <a:latin typeface="Century Schoolbook" panose="02040604050505020304" pitchFamily="18" charset="0"/>
              </a:rPr>
              <a:t>FactInternetSales</a:t>
            </a:r>
            <a:r>
              <a:rPr lang="en-GB" b="1" dirty="0" smtClean="0">
                <a:latin typeface="Century Schoolbook" panose="02040604050505020304" pitchFamily="18" charset="0"/>
              </a:rPr>
              <a:t> Table</a:t>
            </a:r>
            <a:endParaRPr lang="en-GB" b="1" dirty="0">
              <a:latin typeface="Century Schoolbook" panose="02040604050505020304" pitchFamily="18" charset="0"/>
            </a:endParaRPr>
          </a:p>
        </p:txBody>
      </p:sp>
      <p:sp>
        <p:nvSpPr>
          <p:cNvPr id="5" name="TextBox 4"/>
          <p:cNvSpPr txBox="1"/>
          <p:nvPr/>
        </p:nvSpPr>
        <p:spPr>
          <a:xfrm>
            <a:off x="1399676" y="5555526"/>
            <a:ext cx="2767595" cy="954107"/>
          </a:xfrm>
          <a:prstGeom prst="rect">
            <a:avLst/>
          </a:prstGeom>
          <a:noFill/>
        </p:spPr>
        <p:txBody>
          <a:bodyPr wrap="square" rtlCol="0">
            <a:spAutoFit/>
          </a:bodyPr>
          <a:lstStyle/>
          <a:p>
            <a:r>
              <a:rPr lang="en-GB" sz="2800" dirty="0" smtClean="0"/>
              <a:t>494,116,038 rows</a:t>
            </a:r>
          </a:p>
          <a:p>
            <a:endParaRPr lang="en-GB" sz="2800" dirty="0"/>
          </a:p>
        </p:txBody>
      </p:sp>
      <p:sp>
        <p:nvSpPr>
          <p:cNvPr id="10" name="Down Arrow 9"/>
          <p:cNvSpPr/>
          <p:nvPr/>
        </p:nvSpPr>
        <p:spPr>
          <a:xfrm rot="16200000">
            <a:off x="4450459" y="5340210"/>
            <a:ext cx="409182" cy="97555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9" name="Bent Arrow 8"/>
          <p:cNvSpPr/>
          <p:nvPr/>
        </p:nvSpPr>
        <p:spPr>
          <a:xfrm flipV="1">
            <a:off x="630918" y="5309792"/>
            <a:ext cx="768758" cy="691176"/>
          </a:xfrm>
          <a:prstGeom prst="ben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graphicFrame>
        <p:nvGraphicFramePr>
          <p:cNvPr id="12" name="Chart 11"/>
          <p:cNvGraphicFramePr>
            <a:graphicFrameLocks/>
          </p:cNvGraphicFramePr>
          <p:nvPr>
            <p:extLst>
              <p:ext uri="{D42A27DB-BD31-4B8C-83A1-F6EECF244321}">
                <p14:modId xmlns:p14="http://schemas.microsoft.com/office/powerpoint/2010/main" val="4178192673"/>
              </p:ext>
            </p:extLst>
          </p:nvPr>
        </p:nvGraphicFramePr>
        <p:xfrm>
          <a:off x="4789714" y="1338943"/>
          <a:ext cx="6888480" cy="538842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a:off x="7471955" y="1959429"/>
            <a:ext cx="0" cy="2364377"/>
          </a:xfrm>
          <a:prstGeom prst="straightConnector1">
            <a:avLst/>
          </a:prstGeom>
          <a:ln w="222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71955" y="3030583"/>
            <a:ext cx="1201782" cy="369332"/>
          </a:xfrm>
          <a:prstGeom prst="rect">
            <a:avLst/>
          </a:prstGeom>
          <a:noFill/>
        </p:spPr>
        <p:txBody>
          <a:bodyPr wrap="square" rtlCol="0">
            <a:spAutoFit/>
          </a:bodyPr>
          <a:lstStyle/>
          <a:p>
            <a:r>
              <a:rPr lang="en-GB" dirty="0" smtClean="0"/>
              <a:t>57 %</a:t>
            </a:r>
            <a:endParaRPr lang="en-GB" dirty="0"/>
          </a:p>
        </p:txBody>
      </p:sp>
      <p:cxnSp>
        <p:nvCxnSpPr>
          <p:cNvPr id="16" name="Straight Arrow Connector 15"/>
          <p:cNvCxnSpPr/>
          <p:nvPr/>
        </p:nvCxnSpPr>
        <p:spPr>
          <a:xfrm>
            <a:off x="8669383" y="1959429"/>
            <a:ext cx="0" cy="3052354"/>
          </a:xfrm>
          <a:prstGeom prst="straightConnector1">
            <a:avLst/>
          </a:prstGeom>
          <a:ln w="222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26137" y="3030583"/>
            <a:ext cx="1201782" cy="369332"/>
          </a:xfrm>
          <a:prstGeom prst="rect">
            <a:avLst/>
          </a:prstGeom>
          <a:noFill/>
        </p:spPr>
        <p:txBody>
          <a:bodyPr wrap="square" rtlCol="0">
            <a:spAutoFit/>
          </a:bodyPr>
          <a:lstStyle/>
          <a:p>
            <a:r>
              <a:rPr lang="en-GB" dirty="0" smtClean="0"/>
              <a:t>74 %</a:t>
            </a:r>
            <a:endParaRPr lang="en-GB" dirty="0"/>
          </a:p>
        </p:txBody>
      </p:sp>
      <p:cxnSp>
        <p:nvCxnSpPr>
          <p:cNvPr id="19" name="Straight Arrow Connector 18"/>
          <p:cNvCxnSpPr/>
          <p:nvPr/>
        </p:nvCxnSpPr>
        <p:spPr>
          <a:xfrm>
            <a:off x="9884230" y="1946366"/>
            <a:ext cx="0" cy="3868558"/>
          </a:xfrm>
          <a:prstGeom prst="straightConnector1">
            <a:avLst/>
          </a:prstGeom>
          <a:ln w="222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27919" y="3037114"/>
            <a:ext cx="1201782" cy="369332"/>
          </a:xfrm>
          <a:prstGeom prst="rect">
            <a:avLst/>
          </a:prstGeom>
          <a:noFill/>
        </p:spPr>
        <p:txBody>
          <a:bodyPr wrap="square" rtlCol="0">
            <a:spAutoFit/>
          </a:bodyPr>
          <a:lstStyle/>
          <a:p>
            <a:r>
              <a:rPr lang="en-GB" dirty="0" smtClean="0"/>
              <a:t>92 %</a:t>
            </a:r>
            <a:endParaRPr lang="en-GB" dirty="0"/>
          </a:p>
        </p:txBody>
      </p:sp>
      <p:cxnSp>
        <p:nvCxnSpPr>
          <p:cNvPr id="22" name="Straight Arrow Connector 21"/>
          <p:cNvCxnSpPr/>
          <p:nvPr/>
        </p:nvCxnSpPr>
        <p:spPr>
          <a:xfrm>
            <a:off x="11064241" y="1946366"/>
            <a:ext cx="0" cy="3894684"/>
          </a:xfrm>
          <a:prstGeom prst="straightConnector1">
            <a:avLst/>
          </a:prstGeom>
          <a:ln w="222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064241" y="3030583"/>
            <a:ext cx="1201782" cy="369332"/>
          </a:xfrm>
          <a:prstGeom prst="rect">
            <a:avLst/>
          </a:prstGeom>
          <a:noFill/>
        </p:spPr>
        <p:txBody>
          <a:bodyPr wrap="square" rtlCol="0">
            <a:spAutoFit/>
          </a:bodyPr>
          <a:lstStyle/>
          <a:p>
            <a:r>
              <a:rPr lang="en-GB" dirty="0" smtClean="0"/>
              <a:t>94 %</a:t>
            </a:r>
            <a:endParaRPr lang="en-GB" dirty="0"/>
          </a:p>
        </p:txBody>
      </p:sp>
      <p:sp>
        <p:nvSpPr>
          <p:cNvPr id="33" name="TextBox 32"/>
          <p:cNvSpPr txBox="1"/>
          <p:nvPr/>
        </p:nvSpPr>
        <p:spPr>
          <a:xfrm>
            <a:off x="4503852" y="1495977"/>
            <a:ext cx="903287" cy="646331"/>
          </a:xfrm>
          <a:prstGeom prst="rect">
            <a:avLst/>
          </a:prstGeom>
          <a:noFill/>
        </p:spPr>
        <p:txBody>
          <a:bodyPr wrap="square" rtlCol="0">
            <a:spAutoFit/>
          </a:bodyPr>
          <a:lstStyle/>
          <a:p>
            <a:r>
              <a:rPr lang="en-GB" dirty="0" smtClean="0"/>
              <a:t>Size (Mb)</a:t>
            </a:r>
            <a:endParaRPr lang="en-GB" dirty="0"/>
          </a:p>
        </p:txBody>
      </p:sp>
    </p:spTree>
    <p:extLst>
      <p:ext uri="{BB962C8B-B14F-4D97-AF65-F5344CB8AC3E}">
        <p14:creationId xmlns:p14="http://schemas.microsoft.com/office/powerpoint/2010/main" val="2171872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1531600" cy="1136469"/>
          </a:xfrm>
        </p:spPr>
        <p:txBody>
          <a:bodyPr>
            <a:normAutofit/>
          </a:bodyPr>
          <a:lstStyle/>
          <a:p>
            <a:pPr algn="l"/>
            <a:r>
              <a:rPr lang="en-GB" b="1" dirty="0" smtClean="0">
                <a:latin typeface="Century Schoolbook" panose="02040604050505020304" pitchFamily="18" charset="0"/>
              </a:rPr>
              <a:t>What Levels Of Compression Are Achievable ?</a:t>
            </a:r>
            <a:br>
              <a:rPr lang="en-GB" b="1" dirty="0" smtClean="0">
                <a:latin typeface="Century Schoolbook" panose="02040604050505020304" pitchFamily="18" charset="0"/>
              </a:rPr>
            </a:br>
            <a:r>
              <a:rPr lang="en-GB" b="1" dirty="0" smtClean="0">
                <a:latin typeface="Century Schoolbook" panose="02040604050505020304" pitchFamily="18" charset="0"/>
              </a:rPr>
              <a:t>Stack Exchange Posts* Table</a:t>
            </a:r>
            <a:endParaRPr lang="en-GB" b="1" dirty="0">
              <a:latin typeface="Century Schoolbook" panose="02040604050505020304" pitchFamily="18" charset="0"/>
            </a:endParaRPr>
          </a:p>
        </p:txBody>
      </p:sp>
      <p:graphicFrame>
        <p:nvGraphicFramePr>
          <p:cNvPr id="20" name="Chart 19"/>
          <p:cNvGraphicFramePr>
            <a:graphicFrameLocks/>
          </p:cNvGraphicFramePr>
          <p:nvPr>
            <p:extLst>
              <p:ext uri="{D42A27DB-BD31-4B8C-83A1-F6EECF244321}">
                <p14:modId xmlns:p14="http://schemas.microsoft.com/office/powerpoint/2010/main" val="902954790"/>
              </p:ext>
            </p:extLst>
          </p:nvPr>
        </p:nvGraphicFramePr>
        <p:xfrm>
          <a:off x="1283368" y="1136469"/>
          <a:ext cx="8903369" cy="54087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6957" y="5934670"/>
            <a:ext cx="4261757" cy="923330"/>
          </a:xfrm>
          <a:prstGeom prst="rect">
            <a:avLst/>
          </a:prstGeom>
          <a:noFill/>
        </p:spPr>
        <p:txBody>
          <a:bodyPr wrap="square" rtlCol="0">
            <a:spAutoFit/>
          </a:bodyPr>
          <a:lstStyle/>
          <a:p>
            <a:r>
              <a:rPr lang="en-GB" dirty="0" smtClean="0"/>
              <a:t>* Posts tables from the four largest stack exchanges combined ( </a:t>
            </a:r>
            <a:r>
              <a:rPr lang="en-GB" dirty="0" err="1" smtClean="0"/>
              <a:t>superuser</a:t>
            </a:r>
            <a:r>
              <a:rPr lang="en-GB" dirty="0" smtClean="0"/>
              <a:t>, </a:t>
            </a:r>
            <a:r>
              <a:rPr lang="en-GB" dirty="0" err="1" smtClean="0"/>
              <a:t>serverfault</a:t>
            </a:r>
            <a:r>
              <a:rPr lang="en-GB" dirty="0" smtClean="0"/>
              <a:t>, maths and Ubuntu )</a:t>
            </a:r>
            <a:endParaRPr lang="en-GB" dirty="0"/>
          </a:p>
        </p:txBody>
      </p:sp>
      <p:cxnSp>
        <p:nvCxnSpPr>
          <p:cNvPr id="13" name="Straight Connector 12"/>
          <p:cNvCxnSpPr/>
          <p:nvPr/>
        </p:nvCxnSpPr>
        <p:spPr>
          <a:xfrm>
            <a:off x="4278086" y="1845129"/>
            <a:ext cx="0" cy="1975757"/>
          </a:xfrm>
          <a:prstGeom prst="line">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76257" y="1845129"/>
            <a:ext cx="5444" cy="2177143"/>
          </a:xfrm>
          <a:prstGeom prst="line">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79871" y="1845129"/>
            <a:ext cx="0" cy="2394857"/>
          </a:xfrm>
          <a:prstGeom prst="line">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339943" y="1845129"/>
            <a:ext cx="38099" cy="2661557"/>
          </a:xfrm>
          <a:prstGeom prst="line">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19800" y="2673225"/>
            <a:ext cx="1029560" cy="369332"/>
          </a:xfrm>
          <a:prstGeom prst="rect">
            <a:avLst/>
          </a:prstGeom>
          <a:noFill/>
        </p:spPr>
        <p:txBody>
          <a:bodyPr wrap="square" rtlCol="0">
            <a:spAutoFit/>
          </a:bodyPr>
          <a:lstStyle/>
          <a:p>
            <a:r>
              <a:rPr lang="en-GB" dirty="0" smtClean="0"/>
              <a:t>59 %</a:t>
            </a:r>
            <a:endParaRPr lang="en-GB" dirty="0"/>
          </a:p>
        </p:txBody>
      </p:sp>
      <p:sp>
        <p:nvSpPr>
          <p:cNvPr id="10" name="TextBox 9"/>
          <p:cNvSpPr txBox="1"/>
          <p:nvPr/>
        </p:nvSpPr>
        <p:spPr>
          <a:xfrm>
            <a:off x="4345548" y="2673225"/>
            <a:ext cx="1029560" cy="369332"/>
          </a:xfrm>
          <a:prstGeom prst="rect">
            <a:avLst/>
          </a:prstGeom>
          <a:noFill/>
        </p:spPr>
        <p:txBody>
          <a:bodyPr wrap="square" rtlCol="0">
            <a:spAutoFit/>
          </a:bodyPr>
          <a:lstStyle/>
          <a:p>
            <a:r>
              <a:rPr lang="en-GB" dirty="0" smtClean="0"/>
              <a:t>53 %</a:t>
            </a:r>
            <a:endParaRPr lang="en-GB" dirty="0"/>
          </a:p>
        </p:txBody>
      </p:sp>
      <p:sp>
        <p:nvSpPr>
          <p:cNvPr id="11" name="TextBox 10"/>
          <p:cNvSpPr txBox="1"/>
          <p:nvPr/>
        </p:nvSpPr>
        <p:spPr>
          <a:xfrm>
            <a:off x="7757504" y="2674619"/>
            <a:ext cx="1029560" cy="369332"/>
          </a:xfrm>
          <a:prstGeom prst="rect">
            <a:avLst/>
          </a:prstGeom>
          <a:noFill/>
        </p:spPr>
        <p:txBody>
          <a:bodyPr wrap="square" rtlCol="0">
            <a:spAutoFit/>
          </a:bodyPr>
          <a:lstStyle/>
          <a:p>
            <a:r>
              <a:rPr lang="en-GB" dirty="0" smtClean="0"/>
              <a:t>64 %</a:t>
            </a:r>
            <a:endParaRPr lang="en-GB" dirty="0"/>
          </a:p>
        </p:txBody>
      </p:sp>
      <p:sp>
        <p:nvSpPr>
          <p:cNvPr id="12" name="TextBox 11"/>
          <p:cNvSpPr txBox="1"/>
          <p:nvPr/>
        </p:nvSpPr>
        <p:spPr>
          <a:xfrm>
            <a:off x="9455674" y="2648341"/>
            <a:ext cx="1029560" cy="369332"/>
          </a:xfrm>
          <a:prstGeom prst="rect">
            <a:avLst/>
          </a:prstGeom>
          <a:noFill/>
        </p:spPr>
        <p:txBody>
          <a:bodyPr wrap="square" rtlCol="0">
            <a:spAutoFit/>
          </a:bodyPr>
          <a:lstStyle/>
          <a:p>
            <a:r>
              <a:rPr lang="en-GB" dirty="0" smtClean="0"/>
              <a:t>72 %</a:t>
            </a:r>
            <a:endParaRPr lang="en-GB" dirty="0"/>
          </a:p>
        </p:txBody>
      </p:sp>
    </p:spTree>
    <p:extLst>
      <p:ext uri="{BB962C8B-B14F-4D97-AF65-F5344CB8AC3E}">
        <p14:creationId xmlns:p14="http://schemas.microsoft.com/office/powerpoint/2010/main" val="719645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08823" cy="679269"/>
          </a:xfrm>
        </p:spPr>
        <p:txBody>
          <a:bodyPr>
            <a:normAutofit/>
          </a:bodyPr>
          <a:lstStyle/>
          <a:p>
            <a:pPr algn="l"/>
            <a:r>
              <a:rPr lang="en-GB" b="1" dirty="0" smtClean="0"/>
              <a:t>     	</a:t>
            </a:r>
            <a:r>
              <a:rPr lang="en-GB" b="1" dirty="0" smtClean="0">
                <a:latin typeface="Century Schoolbook" panose="02040604050505020304" pitchFamily="18" charset="0"/>
              </a:rPr>
              <a:t>SQL Server 2012 / 2014 Column Store Comparison </a:t>
            </a:r>
            <a:endParaRPr lang="en-GB" b="1" dirty="0">
              <a:latin typeface="Century Schoolbook" panose="02040604050505020304" pitchFamily="18" charset="0"/>
            </a:endParaRPr>
          </a:p>
        </p:txBody>
      </p:sp>
      <p:sp>
        <p:nvSpPr>
          <p:cNvPr id="5" name="TextBox 4"/>
          <p:cNvSpPr txBox="1"/>
          <p:nvPr/>
        </p:nvSpPr>
        <p:spPr>
          <a:xfrm>
            <a:off x="300446" y="1384662"/>
            <a:ext cx="11064239" cy="5324535"/>
          </a:xfrm>
          <a:prstGeom prst="rect">
            <a:avLst/>
          </a:prstGeom>
          <a:noFill/>
        </p:spPr>
        <p:txBody>
          <a:bodyPr wrap="square" rtlCol="0">
            <a:spAutoFit/>
          </a:bodyPr>
          <a:lstStyle/>
          <a:p>
            <a:endParaRPr lang="en-GB" sz="2800" dirty="0" smtClean="0"/>
          </a:p>
          <a:p>
            <a:pPr marL="742950" lvl="1" indent="-285750">
              <a:buFont typeface="Arial" panose="020B0604020202020204" pitchFamily="34" charset="0"/>
              <a:buChar char="•"/>
            </a:pPr>
            <a:endParaRPr lang="en-GB" sz="3600" dirty="0" smtClean="0"/>
          </a:p>
          <a:p>
            <a:pPr lvl="1"/>
            <a:endParaRPr lang="en-GB" sz="3600" b="1" u="sng" dirty="0" smtClean="0">
              <a:solidFill>
                <a:srgbClr val="002060"/>
              </a:solidFill>
            </a:endParaRPr>
          </a:p>
          <a:p>
            <a:pPr lvl="1"/>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a:p>
            <a:pPr marL="285750" indent="-285750">
              <a:buFont typeface="Arial" panose="020B0604020202020204" pitchFamily="34" charset="0"/>
              <a:buChar char="•"/>
            </a:pPr>
            <a:endParaRPr lang="en-GB" sz="2400" b="1" u="sng" dirty="0" smtClean="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50290620"/>
              </p:ext>
            </p:extLst>
          </p:nvPr>
        </p:nvGraphicFramePr>
        <p:xfrm>
          <a:off x="91439" y="708990"/>
          <a:ext cx="11639008" cy="6147840"/>
        </p:xfrm>
        <a:graphic>
          <a:graphicData uri="http://schemas.openxmlformats.org/drawingml/2006/table">
            <a:tbl>
              <a:tblPr firstRow="1" bandRow="1">
                <a:tableStyleId>{5C22544A-7EE6-4342-B048-85BDC9FD1C3A}</a:tableStyleId>
              </a:tblPr>
              <a:tblGrid>
                <a:gridCol w="6753009"/>
                <a:gridCol w="3475209"/>
                <a:gridCol w="1410790"/>
              </a:tblGrid>
              <a:tr h="453600">
                <a:tc>
                  <a:txBody>
                    <a:bodyPr/>
                    <a:lstStyle/>
                    <a:p>
                      <a:pPr algn="ctr"/>
                      <a:r>
                        <a:rPr lang="en-GB" sz="1600" dirty="0" smtClean="0"/>
                        <a:t>Feature</a:t>
                      </a:r>
                      <a:endParaRPr lang="en-GB" sz="1600" dirty="0"/>
                    </a:p>
                  </a:txBody>
                  <a:tcPr anchor="ctr">
                    <a:solidFill>
                      <a:srgbClr val="0099CC"/>
                    </a:solidFill>
                  </a:tcPr>
                </a:tc>
                <a:tc>
                  <a:txBody>
                    <a:bodyPr/>
                    <a:lstStyle/>
                    <a:p>
                      <a:pPr algn="ctr"/>
                      <a:r>
                        <a:rPr lang="en-GB" sz="1600" dirty="0" smtClean="0"/>
                        <a:t>SQL</a:t>
                      </a:r>
                      <a:r>
                        <a:rPr lang="en-GB" sz="1600" baseline="0" dirty="0" smtClean="0"/>
                        <a:t> Server 2012</a:t>
                      </a:r>
                      <a:endParaRPr lang="en-GB" sz="1600" dirty="0"/>
                    </a:p>
                  </a:txBody>
                  <a:tcPr anchor="ctr">
                    <a:solidFill>
                      <a:srgbClr val="0099CC"/>
                    </a:solidFill>
                  </a:tcPr>
                </a:tc>
                <a:tc>
                  <a:txBody>
                    <a:bodyPr/>
                    <a:lstStyle/>
                    <a:p>
                      <a:pPr algn="ctr"/>
                      <a:r>
                        <a:rPr lang="en-GB" sz="1600" dirty="0" smtClean="0"/>
                        <a:t>SQL</a:t>
                      </a:r>
                      <a:r>
                        <a:rPr lang="en-GB" sz="1600" baseline="0" dirty="0" smtClean="0"/>
                        <a:t> Server</a:t>
                      </a:r>
                      <a:br>
                        <a:rPr lang="en-GB" sz="1600" baseline="0" dirty="0" smtClean="0"/>
                      </a:br>
                      <a:r>
                        <a:rPr lang="en-GB" sz="1600" baseline="0" dirty="0" smtClean="0"/>
                        <a:t> 2014</a:t>
                      </a:r>
                      <a:endParaRPr lang="en-GB" sz="1600" dirty="0"/>
                    </a:p>
                  </a:txBody>
                  <a:tcPr anchor="ctr">
                    <a:solidFill>
                      <a:srgbClr val="0099CC"/>
                    </a:solidFill>
                  </a:tcPr>
                </a:tc>
              </a:tr>
              <a:tr h="453600">
                <a:tc>
                  <a:txBody>
                    <a:bodyPr/>
                    <a:lstStyle/>
                    <a:p>
                      <a:r>
                        <a:rPr lang="en-GB" sz="1600" dirty="0" smtClean="0"/>
                        <a:t>Column</a:t>
                      </a:r>
                      <a:r>
                        <a:rPr lang="en-GB" sz="1600" baseline="0" dirty="0" smtClean="0"/>
                        <a:t> store indexes</a:t>
                      </a:r>
                      <a:endParaRPr lang="en-GB" sz="1600" dirty="0"/>
                    </a:p>
                  </a:txBody>
                  <a:tcPr anchor="ctr">
                    <a:solidFill>
                      <a:srgbClr val="99CCFF"/>
                    </a:solidFill>
                  </a:tcPr>
                </a:tc>
                <a:tc>
                  <a:txBody>
                    <a:bodyPr/>
                    <a:lstStyle/>
                    <a:p>
                      <a:pPr algn="ctr"/>
                      <a:r>
                        <a:rPr lang="en-GB" sz="1600" dirty="0" smtClean="0"/>
                        <a:t>Yes</a:t>
                      </a:r>
                      <a:endParaRPr lang="en-GB" sz="1600" dirty="0"/>
                    </a:p>
                  </a:txBody>
                  <a:tcPr anchor="ctr">
                    <a:solidFill>
                      <a:srgbClr val="99CCFF"/>
                    </a:solidFill>
                  </a:tcPr>
                </a:tc>
                <a:tc>
                  <a:txBody>
                    <a:bodyPr/>
                    <a:lstStyle/>
                    <a:p>
                      <a:pPr algn="ctr"/>
                      <a:r>
                        <a:rPr lang="en-GB" sz="1600" dirty="0" smtClean="0"/>
                        <a:t>Yes</a:t>
                      </a:r>
                      <a:endParaRPr lang="en-GB" sz="1600" dirty="0"/>
                    </a:p>
                  </a:txBody>
                  <a:tcPr anchor="ctr">
                    <a:solidFill>
                      <a:srgbClr val="99CCFF"/>
                    </a:solidFill>
                  </a:tcPr>
                </a:tc>
              </a:tr>
              <a:tr h="453600">
                <a:tc>
                  <a:txBody>
                    <a:bodyPr/>
                    <a:lstStyle/>
                    <a:p>
                      <a:r>
                        <a:rPr lang="en-GB" sz="1600" dirty="0" smtClean="0"/>
                        <a:t>Clustered column</a:t>
                      </a:r>
                      <a:r>
                        <a:rPr lang="en-GB" sz="1600" baseline="0" dirty="0" smtClean="0"/>
                        <a:t> store indexes</a:t>
                      </a:r>
                      <a:endParaRPr lang="en-GB" sz="1600" dirty="0"/>
                    </a:p>
                  </a:txBody>
                  <a:tcPr anchor="ctr">
                    <a:solidFill>
                      <a:srgbClr val="CCECFF"/>
                    </a:solidFill>
                  </a:tcPr>
                </a:tc>
                <a:tc>
                  <a:txBody>
                    <a:bodyPr/>
                    <a:lstStyle/>
                    <a:p>
                      <a:pPr algn="ctr"/>
                      <a:r>
                        <a:rPr lang="en-GB" sz="1600" dirty="0" smtClean="0"/>
                        <a:t>No</a:t>
                      </a:r>
                      <a:endParaRPr lang="en-GB" sz="1600" dirty="0"/>
                    </a:p>
                  </a:txBody>
                  <a:tcPr anchor="ctr">
                    <a:solidFill>
                      <a:srgbClr val="CCECFF"/>
                    </a:solidFill>
                  </a:tcPr>
                </a:tc>
                <a:tc>
                  <a:txBody>
                    <a:bodyPr/>
                    <a:lstStyle/>
                    <a:p>
                      <a:pPr algn="ctr"/>
                      <a:r>
                        <a:rPr lang="en-GB" sz="1600" dirty="0" smtClean="0"/>
                        <a:t>Yes</a:t>
                      </a:r>
                      <a:endParaRPr lang="en-GB" sz="1600" dirty="0"/>
                    </a:p>
                  </a:txBody>
                  <a:tcPr anchor="ctr">
                    <a:solidFill>
                      <a:srgbClr val="CCECFF"/>
                    </a:solidFill>
                  </a:tcPr>
                </a:tc>
              </a:tr>
              <a:tr h="453600">
                <a:tc>
                  <a:txBody>
                    <a:bodyPr/>
                    <a:lstStyle/>
                    <a:p>
                      <a:r>
                        <a:rPr lang="en-GB" sz="1600" dirty="0" smtClean="0"/>
                        <a:t>Updateable column store indexes</a:t>
                      </a:r>
                      <a:endParaRPr lang="en-GB" sz="1600" dirty="0"/>
                    </a:p>
                  </a:txBody>
                  <a:tcPr anchor="ctr">
                    <a:solidFill>
                      <a:srgbClr val="99CCFF"/>
                    </a:solidFill>
                  </a:tcPr>
                </a:tc>
                <a:tc>
                  <a:txBody>
                    <a:bodyPr/>
                    <a:lstStyle/>
                    <a:p>
                      <a:pPr algn="ctr"/>
                      <a:r>
                        <a:rPr lang="en-GB" sz="1600" dirty="0" smtClean="0"/>
                        <a:t>No</a:t>
                      </a:r>
                      <a:endParaRPr lang="en-GB" sz="1600" dirty="0"/>
                    </a:p>
                  </a:txBody>
                  <a:tcPr anchor="ctr">
                    <a:solidFill>
                      <a:srgbClr val="99CCFF"/>
                    </a:solidFill>
                  </a:tcPr>
                </a:tc>
                <a:tc>
                  <a:txBody>
                    <a:bodyPr/>
                    <a:lstStyle/>
                    <a:p>
                      <a:pPr algn="ctr"/>
                      <a:r>
                        <a:rPr lang="en-GB" sz="1600" dirty="0" smtClean="0"/>
                        <a:t>Yes</a:t>
                      </a:r>
                      <a:endParaRPr lang="en-GB" sz="1600" dirty="0"/>
                    </a:p>
                  </a:txBody>
                  <a:tcPr anchor="ctr">
                    <a:solidFill>
                      <a:srgbClr val="99CCFF"/>
                    </a:solidFill>
                  </a:tcPr>
                </a:tc>
              </a:tr>
              <a:tr h="453600">
                <a:tc>
                  <a:txBody>
                    <a:bodyPr/>
                    <a:lstStyle/>
                    <a:p>
                      <a:r>
                        <a:rPr lang="en-GB" sz="1600" dirty="0" smtClean="0"/>
                        <a:t>Column store archive compression</a:t>
                      </a:r>
                      <a:endParaRPr lang="en-GB" sz="1600" dirty="0"/>
                    </a:p>
                  </a:txBody>
                  <a:tcPr anchor="ctr">
                    <a:solidFill>
                      <a:srgbClr val="CCECFF"/>
                    </a:solidFill>
                  </a:tcPr>
                </a:tc>
                <a:tc>
                  <a:txBody>
                    <a:bodyPr/>
                    <a:lstStyle/>
                    <a:p>
                      <a:pPr algn="ctr"/>
                      <a:r>
                        <a:rPr lang="en-GB" sz="1600" dirty="0" smtClean="0"/>
                        <a:t>No</a:t>
                      </a:r>
                      <a:endParaRPr lang="en-GB" sz="1600" dirty="0"/>
                    </a:p>
                  </a:txBody>
                  <a:tcPr anchor="ctr">
                    <a:solidFill>
                      <a:srgbClr val="CCECFF"/>
                    </a:solidFill>
                  </a:tcPr>
                </a:tc>
                <a:tc>
                  <a:txBody>
                    <a:bodyPr/>
                    <a:lstStyle/>
                    <a:p>
                      <a:pPr algn="ctr"/>
                      <a:r>
                        <a:rPr lang="en-GB" sz="1600" dirty="0" smtClean="0"/>
                        <a:t>Yes</a:t>
                      </a:r>
                      <a:endParaRPr lang="en-GB" sz="1600" dirty="0"/>
                    </a:p>
                  </a:txBody>
                  <a:tcPr anchor="ctr">
                    <a:solidFill>
                      <a:srgbClr val="CCECFF"/>
                    </a:solidFill>
                  </a:tcPr>
                </a:tc>
              </a:tr>
              <a:tr h="453600">
                <a:tc>
                  <a:txBody>
                    <a:bodyPr/>
                    <a:lstStyle/>
                    <a:p>
                      <a:r>
                        <a:rPr lang="en-GB" sz="1600" dirty="0" smtClean="0"/>
                        <a:t>Columns</a:t>
                      </a:r>
                      <a:r>
                        <a:rPr lang="en-GB" sz="1600" baseline="0" dirty="0" smtClean="0"/>
                        <a:t> in a column store index can be dropped</a:t>
                      </a:r>
                      <a:endParaRPr lang="en-GB" sz="1600" dirty="0"/>
                    </a:p>
                  </a:txBody>
                  <a:tcPr anchor="ctr">
                    <a:solidFill>
                      <a:srgbClr val="99CCFF"/>
                    </a:solidFill>
                  </a:tcPr>
                </a:tc>
                <a:tc>
                  <a:txBody>
                    <a:bodyPr/>
                    <a:lstStyle/>
                    <a:p>
                      <a:pPr algn="ctr"/>
                      <a:r>
                        <a:rPr lang="en-GB" sz="1600" dirty="0" smtClean="0"/>
                        <a:t>No</a:t>
                      </a:r>
                      <a:endParaRPr lang="en-GB" sz="1600" dirty="0"/>
                    </a:p>
                  </a:txBody>
                  <a:tcPr anchor="ctr">
                    <a:solidFill>
                      <a:srgbClr val="99CCFF"/>
                    </a:solidFill>
                  </a:tcPr>
                </a:tc>
                <a:tc>
                  <a:txBody>
                    <a:bodyPr/>
                    <a:lstStyle/>
                    <a:p>
                      <a:pPr algn="ctr"/>
                      <a:r>
                        <a:rPr lang="en-GB" sz="1600" dirty="0" smtClean="0"/>
                        <a:t>Yes</a:t>
                      </a:r>
                      <a:endParaRPr lang="en-GB" sz="1600" dirty="0"/>
                    </a:p>
                  </a:txBody>
                  <a:tcPr anchor="ctr">
                    <a:solidFill>
                      <a:srgbClr val="99CCFF"/>
                    </a:solidFill>
                  </a:tcPr>
                </a:tc>
              </a:tr>
              <a:tr h="453600">
                <a:tc>
                  <a:txBody>
                    <a:bodyPr/>
                    <a:lstStyle/>
                    <a:p>
                      <a:r>
                        <a:rPr lang="en-GB" sz="1600" dirty="0" smtClean="0"/>
                        <a:t>Support</a:t>
                      </a:r>
                      <a:r>
                        <a:rPr lang="en-GB" sz="1600" baseline="0" dirty="0" smtClean="0"/>
                        <a:t> for GUID, binary, </a:t>
                      </a:r>
                      <a:r>
                        <a:rPr lang="en-GB" sz="1600" baseline="0" dirty="0" err="1" smtClean="0"/>
                        <a:t>datetimeoffset</a:t>
                      </a:r>
                      <a:r>
                        <a:rPr lang="en-GB" sz="1600" baseline="0" dirty="0" smtClean="0"/>
                        <a:t> precision &gt; 2, numeric precision &gt; 18.</a:t>
                      </a:r>
                      <a:endParaRPr lang="en-GB" sz="1600" dirty="0"/>
                    </a:p>
                  </a:txBody>
                  <a:tcPr anchor="ctr">
                    <a:solidFill>
                      <a:srgbClr val="CCECFF"/>
                    </a:solidFill>
                  </a:tcPr>
                </a:tc>
                <a:tc>
                  <a:txBody>
                    <a:bodyPr/>
                    <a:lstStyle/>
                    <a:p>
                      <a:pPr algn="ctr"/>
                      <a:r>
                        <a:rPr lang="en-GB" sz="1600" dirty="0" smtClean="0"/>
                        <a:t>No</a:t>
                      </a:r>
                      <a:endParaRPr lang="en-GB" sz="1600" dirty="0"/>
                    </a:p>
                  </a:txBody>
                  <a:tcPr anchor="ctr">
                    <a:solidFill>
                      <a:srgbClr val="CCECFF"/>
                    </a:solidFill>
                  </a:tcPr>
                </a:tc>
                <a:tc>
                  <a:txBody>
                    <a:bodyPr/>
                    <a:lstStyle/>
                    <a:p>
                      <a:pPr algn="ctr"/>
                      <a:r>
                        <a:rPr lang="en-GB" sz="1600" dirty="0" smtClean="0"/>
                        <a:t>Yes</a:t>
                      </a:r>
                      <a:endParaRPr lang="en-GB" sz="1600" dirty="0"/>
                    </a:p>
                  </a:txBody>
                  <a:tcPr anchor="ctr">
                    <a:solidFill>
                      <a:srgbClr val="CCECFF"/>
                    </a:solidFill>
                  </a:tcPr>
                </a:tc>
              </a:tr>
              <a:tr h="453600">
                <a:tc>
                  <a:txBody>
                    <a:bodyPr/>
                    <a:lstStyle/>
                    <a:p>
                      <a:r>
                        <a:rPr lang="en-GB" sz="1600" dirty="0" smtClean="0"/>
                        <a:t>Enhanced</a:t>
                      </a:r>
                      <a:r>
                        <a:rPr lang="en-GB" sz="1600" baseline="0" dirty="0" smtClean="0"/>
                        <a:t> compression by storing short strings natively  ( instead of 32 bit IDs )</a:t>
                      </a:r>
                      <a:endParaRPr lang="en-GB" sz="1600" dirty="0"/>
                    </a:p>
                  </a:txBody>
                  <a:tcPr anchor="ctr">
                    <a:solidFill>
                      <a:srgbClr val="99CCFF"/>
                    </a:solidFill>
                  </a:tcPr>
                </a:tc>
                <a:tc>
                  <a:txBody>
                    <a:bodyPr/>
                    <a:lstStyle/>
                    <a:p>
                      <a:pPr algn="ctr"/>
                      <a:r>
                        <a:rPr lang="en-GB" sz="1600" dirty="0" smtClean="0"/>
                        <a:t>No</a:t>
                      </a:r>
                      <a:endParaRPr lang="en-GB" sz="1600" dirty="0"/>
                    </a:p>
                  </a:txBody>
                  <a:tcPr anchor="ctr">
                    <a:solidFill>
                      <a:srgbClr val="99CCFF"/>
                    </a:solidFill>
                  </a:tcPr>
                </a:tc>
                <a:tc>
                  <a:txBody>
                    <a:bodyPr/>
                    <a:lstStyle/>
                    <a:p>
                      <a:pPr algn="ctr"/>
                      <a:r>
                        <a:rPr lang="en-GB" sz="1600" dirty="0" smtClean="0"/>
                        <a:t>Yes</a:t>
                      </a:r>
                      <a:endParaRPr lang="en-GB" sz="1600" dirty="0"/>
                    </a:p>
                  </a:txBody>
                  <a:tcPr anchor="ctr">
                    <a:solidFill>
                      <a:srgbClr val="99CCFF"/>
                    </a:solidFill>
                  </a:tcPr>
                </a:tc>
              </a:tr>
              <a:tr h="453600">
                <a:tc>
                  <a:txBody>
                    <a:bodyPr/>
                    <a:lstStyle/>
                    <a:p>
                      <a:r>
                        <a:rPr lang="en-GB" sz="1600" dirty="0" smtClean="0"/>
                        <a:t>Bookmark</a:t>
                      </a:r>
                      <a:r>
                        <a:rPr lang="en-GB" sz="1600" baseline="0" dirty="0" smtClean="0"/>
                        <a:t> support ( </a:t>
                      </a:r>
                      <a:r>
                        <a:rPr lang="en-GB" sz="1600" baseline="0" dirty="0" err="1" smtClean="0"/>
                        <a:t>row_group_id:tuple_id</a:t>
                      </a:r>
                      <a:r>
                        <a:rPr lang="en-GB" sz="1600" baseline="0" dirty="0" smtClean="0"/>
                        <a:t>)</a:t>
                      </a:r>
                      <a:endParaRPr lang="en-GB" sz="1600" dirty="0"/>
                    </a:p>
                  </a:txBody>
                  <a:tcPr anchor="ctr">
                    <a:solidFill>
                      <a:srgbClr val="CCECFF"/>
                    </a:solidFill>
                  </a:tcPr>
                </a:tc>
                <a:tc>
                  <a:txBody>
                    <a:bodyPr/>
                    <a:lstStyle/>
                    <a:p>
                      <a:pPr algn="ctr"/>
                      <a:r>
                        <a:rPr lang="en-GB" sz="1600" dirty="0" smtClean="0"/>
                        <a:t>No</a:t>
                      </a:r>
                      <a:endParaRPr lang="en-GB" sz="1600" dirty="0"/>
                    </a:p>
                  </a:txBody>
                  <a:tcPr anchor="ctr">
                    <a:solidFill>
                      <a:srgbClr val="CCECFF"/>
                    </a:solidFill>
                  </a:tcPr>
                </a:tc>
                <a:tc>
                  <a:txBody>
                    <a:bodyPr/>
                    <a:lstStyle/>
                    <a:p>
                      <a:pPr algn="ctr"/>
                      <a:r>
                        <a:rPr lang="en-GB" sz="1600" dirty="0" smtClean="0"/>
                        <a:t>Yes</a:t>
                      </a:r>
                      <a:endParaRPr lang="en-GB" sz="1600" dirty="0"/>
                    </a:p>
                  </a:txBody>
                  <a:tcPr anchor="ctr">
                    <a:solidFill>
                      <a:srgbClr val="CCECFF"/>
                    </a:solidFill>
                  </a:tcPr>
                </a:tc>
              </a:tr>
              <a:tr h="453600">
                <a:tc>
                  <a:txBody>
                    <a:bodyPr/>
                    <a:lstStyle/>
                    <a:p>
                      <a:r>
                        <a:rPr lang="en-GB" sz="1600" dirty="0" smtClean="0"/>
                        <a:t>Mixed row / batch mode execution</a:t>
                      </a:r>
                      <a:endParaRPr lang="en-GB" sz="1600" dirty="0"/>
                    </a:p>
                  </a:txBody>
                  <a:tcPr>
                    <a:solidFill>
                      <a:srgbClr val="99CCFF"/>
                    </a:solidFill>
                  </a:tcPr>
                </a:tc>
                <a:tc>
                  <a:txBody>
                    <a:bodyPr/>
                    <a:lstStyle/>
                    <a:p>
                      <a:pPr algn="ctr"/>
                      <a:r>
                        <a:rPr lang="en-GB" sz="1600" dirty="0" smtClean="0"/>
                        <a:t>No</a:t>
                      </a:r>
                      <a:endParaRPr lang="en-GB" sz="1600" dirty="0"/>
                    </a:p>
                  </a:txBody>
                  <a:tcPr>
                    <a:solidFill>
                      <a:srgbClr val="99CCFF"/>
                    </a:solidFill>
                  </a:tcPr>
                </a:tc>
                <a:tc>
                  <a:txBody>
                    <a:bodyPr/>
                    <a:lstStyle/>
                    <a:p>
                      <a:pPr algn="ctr"/>
                      <a:r>
                        <a:rPr lang="en-GB" sz="1600" dirty="0" smtClean="0"/>
                        <a:t>Yes</a:t>
                      </a:r>
                      <a:endParaRPr lang="en-GB" sz="1600" dirty="0"/>
                    </a:p>
                  </a:txBody>
                  <a:tcPr>
                    <a:solidFill>
                      <a:srgbClr val="99CCFF"/>
                    </a:solidFill>
                  </a:tcPr>
                </a:tc>
              </a:tr>
              <a:tr h="453600">
                <a:tc>
                  <a:txBody>
                    <a:bodyPr/>
                    <a:lstStyle/>
                    <a:p>
                      <a:r>
                        <a:rPr lang="en-GB" sz="1600" dirty="0" smtClean="0"/>
                        <a:t>Optimized hash build and join in a single iterator</a:t>
                      </a:r>
                      <a:endParaRPr lang="en-GB" sz="1600" dirty="0"/>
                    </a:p>
                  </a:txBody>
                  <a:tcPr>
                    <a:solidFill>
                      <a:srgbClr val="CCECFF"/>
                    </a:solidFill>
                  </a:tcPr>
                </a:tc>
                <a:tc>
                  <a:txBody>
                    <a:bodyPr/>
                    <a:lstStyle/>
                    <a:p>
                      <a:pPr algn="ctr"/>
                      <a:r>
                        <a:rPr lang="en-GB" sz="1600" dirty="0" smtClean="0"/>
                        <a:t>No</a:t>
                      </a:r>
                      <a:endParaRPr lang="en-GB" sz="1600" dirty="0"/>
                    </a:p>
                  </a:txBody>
                  <a:tcPr>
                    <a:solidFill>
                      <a:srgbClr val="CCECFF"/>
                    </a:solidFill>
                  </a:tcPr>
                </a:tc>
                <a:tc>
                  <a:txBody>
                    <a:bodyPr/>
                    <a:lstStyle/>
                    <a:p>
                      <a:pPr algn="ctr"/>
                      <a:r>
                        <a:rPr lang="en-GB" sz="1600" dirty="0" smtClean="0"/>
                        <a:t>Yes</a:t>
                      </a:r>
                      <a:endParaRPr lang="en-GB" sz="1600" dirty="0"/>
                    </a:p>
                  </a:txBody>
                  <a:tcPr>
                    <a:solidFill>
                      <a:srgbClr val="CCECFF"/>
                    </a:solidFill>
                  </a:tcPr>
                </a:tc>
              </a:tr>
              <a:tr h="453600">
                <a:tc>
                  <a:txBody>
                    <a:bodyPr/>
                    <a:lstStyle/>
                    <a:p>
                      <a:r>
                        <a:rPr lang="en-GB" sz="1600" dirty="0" smtClean="0"/>
                        <a:t>Hash</a:t>
                      </a:r>
                      <a:r>
                        <a:rPr lang="en-GB" sz="1600" baseline="0" dirty="0" smtClean="0"/>
                        <a:t> memory spills cause row mode execution</a:t>
                      </a:r>
                      <a:endParaRPr lang="en-GB" sz="1600" dirty="0"/>
                    </a:p>
                  </a:txBody>
                  <a:tcPr>
                    <a:solidFill>
                      <a:srgbClr val="99CCFF"/>
                    </a:solidFill>
                  </a:tcPr>
                </a:tc>
                <a:tc>
                  <a:txBody>
                    <a:bodyPr/>
                    <a:lstStyle/>
                    <a:p>
                      <a:pPr algn="ctr"/>
                      <a:r>
                        <a:rPr lang="en-GB" sz="1600" dirty="0" smtClean="0"/>
                        <a:t>No</a:t>
                      </a:r>
                      <a:endParaRPr lang="en-GB" sz="1600" dirty="0"/>
                    </a:p>
                  </a:txBody>
                  <a:tcPr>
                    <a:solidFill>
                      <a:srgbClr val="99CCFF"/>
                    </a:solidFill>
                  </a:tcPr>
                </a:tc>
                <a:tc>
                  <a:txBody>
                    <a:bodyPr/>
                    <a:lstStyle/>
                    <a:p>
                      <a:pPr algn="ctr"/>
                      <a:r>
                        <a:rPr lang="en-GB" sz="1600" dirty="0" smtClean="0"/>
                        <a:t>Yes</a:t>
                      </a:r>
                      <a:endParaRPr lang="en-GB" sz="1600" dirty="0"/>
                    </a:p>
                  </a:txBody>
                  <a:tcPr>
                    <a:solidFill>
                      <a:srgbClr val="99CCFF"/>
                    </a:solidFill>
                  </a:tcPr>
                </a:tc>
              </a:tr>
              <a:tr h="453600">
                <a:tc>
                  <a:txBody>
                    <a:bodyPr/>
                    <a:lstStyle/>
                    <a:p>
                      <a:r>
                        <a:rPr lang="en-GB" sz="1600" dirty="0" smtClean="0"/>
                        <a:t>Iterators</a:t>
                      </a:r>
                      <a:r>
                        <a:rPr lang="en-GB" sz="1600" baseline="0" dirty="0" smtClean="0"/>
                        <a:t> supported</a:t>
                      </a:r>
                      <a:endParaRPr lang="en-GB" sz="1600" dirty="0"/>
                    </a:p>
                  </a:txBody>
                  <a:tcPr>
                    <a:solidFill>
                      <a:srgbClr val="CCECFF"/>
                    </a:solidFill>
                  </a:tcPr>
                </a:tc>
                <a:tc>
                  <a:txBody>
                    <a:bodyPr/>
                    <a:lstStyle/>
                    <a:p>
                      <a:pPr algn="ctr"/>
                      <a:r>
                        <a:rPr lang="en-GB" sz="1600" dirty="0" smtClean="0"/>
                        <a:t>Scan, filter, project, hash (inner) join and (local) hash aggregate</a:t>
                      </a:r>
                      <a:endParaRPr lang="en-GB" sz="1600" dirty="0"/>
                    </a:p>
                  </a:txBody>
                  <a:tcPr>
                    <a:solidFill>
                      <a:srgbClr val="CCECFF"/>
                    </a:solidFill>
                  </a:tcPr>
                </a:tc>
                <a:tc>
                  <a:txBody>
                    <a:bodyPr/>
                    <a:lstStyle/>
                    <a:p>
                      <a:pPr algn="ctr"/>
                      <a:r>
                        <a:rPr lang="en-GB" sz="1600" dirty="0" smtClean="0"/>
                        <a:t>Yes</a:t>
                      </a:r>
                      <a:endParaRPr lang="en-GB" sz="1600" dirty="0"/>
                    </a:p>
                  </a:txBody>
                  <a:tcPr>
                    <a:solidFill>
                      <a:srgbClr val="CCECFF"/>
                    </a:solidFill>
                  </a:tcPr>
                </a:tc>
              </a:tr>
            </a:tbl>
          </a:graphicData>
        </a:graphic>
      </p:graphicFrame>
    </p:spTree>
    <p:extLst>
      <p:ext uri="{BB962C8B-B14F-4D97-AF65-F5344CB8AC3E}">
        <p14:creationId xmlns:p14="http://schemas.microsoft.com/office/powerpoint/2010/main" val="1048261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7575" y="2663732"/>
            <a:ext cx="7485017" cy="1752600"/>
          </a:xfrm>
        </p:spPr>
        <p:txBody>
          <a:bodyPr>
            <a:noAutofit/>
          </a:bodyPr>
          <a:lstStyle/>
          <a:p>
            <a:pPr algn="l"/>
            <a:r>
              <a:rPr lang="en-GB" sz="4000" dirty="0" smtClean="0">
                <a:latin typeface="Century Schoolbook" panose="02040604050505020304" pitchFamily="18" charset="0"/>
              </a:rPr>
              <a:t>Column Store </a:t>
            </a:r>
            <a:br>
              <a:rPr lang="en-GB" sz="4000" dirty="0" smtClean="0">
                <a:latin typeface="Century Schoolbook" panose="02040604050505020304" pitchFamily="18" charset="0"/>
              </a:rPr>
            </a:br>
            <a:r>
              <a:rPr lang="en-GB" sz="4000" dirty="0" smtClean="0">
                <a:latin typeface="Century Schoolbook" panose="02040604050505020304" pitchFamily="18" charset="0"/>
              </a:rPr>
              <a:t>Index</a:t>
            </a:r>
            <a:r>
              <a:rPr lang="en-GB" sz="4000" dirty="0">
                <a:latin typeface="Century Schoolbook" panose="02040604050505020304" pitchFamily="18" charset="0"/>
              </a:rPr>
              <a:t> </a:t>
            </a:r>
            <a:r>
              <a:rPr lang="en-GB" sz="4000" dirty="0" smtClean="0">
                <a:latin typeface="Century Schoolbook" panose="02040604050505020304" pitchFamily="18" charset="0"/>
              </a:rPr>
              <a:t>and </a:t>
            </a:r>
            <a:br>
              <a:rPr lang="en-GB" sz="4000" dirty="0" smtClean="0">
                <a:latin typeface="Century Schoolbook" panose="02040604050505020304" pitchFamily="18" charset="0"/>
              </a:rPr>
            </a:br>
            <a:r>
              <a:rPr lang="en-GB" sz="4000" dirty="0" smtClean="0">
                <a:latin typeface="Century Schoolbook" panose="02040604050505020304" pitchFamily="18" charset="0"/>
              </a:rPr>
              <a:t>Batch Mode</a:t>
            </a:r>
            <a:br>
              <a:rPr lang="en-GB" sz="4000" dirty="0" smtClean="0">
                <a:latin typeface="Century Schoolbook" panose="02040604050505020304" pitchFamily="18" charset="0"/>
              </a:rPr>
            </a:br>
            <a:r>
              <a:rPr lang="en-GB" sz="4000" dirty="0" smtClean="0">
                <a:latin typeface="Century Schoolbook" panose="02040604050505020304" pitchFamily="18" charset="0"/>
              </a:rPr>
              <a:t>Test Drive</a:t>
            </a:r>
            <a:endParaRPr lang="en-GB" sz="4000" dirty="0">
              <a:latin typeface="Century Schoolbook" panose="02040604050505020304" pitchFamily="18" charset="0"/>
            </a:endParaRPr>
          </a:p>
        </p:txBody>
      </p:sp>
      <p:sp>
        <p:nvSpPr>
          <p:cNvPr id="2" name="Text Placeholder 1"/>
          <p:cNvSpPr>
            <a:spLocks noGrp="1"/>
          </p:cNvSpPr>
          <p:nvPr>
            <p:ph type="body" sz="quarter" idx="13"/>
          </p:nvPr>
        </p:nvSpPr>
        <p:spPr/>
        <p:txBody>
          <a:bodyPr/>
          <a:lstStyle/>
          <a:p>
            <a:endParaRPr lang="en-GB" dirty="0"/>
          </a:p>
        </p:txBody>
      </p:sp>
      <p:sp>
        <p:nvSpPr>
          <p:cNvPr id="4" name="AutoShape 2" descr="data:image/jpeg;base64,/9j/4AAQSkZJRgABAQAAAQABAAD/2wCEAAkGBxQSEBAQEBQUFRAVFxIQFA8VEBAUFRQVFBUWFhUUFxQYHCggGholHBUVITEhJTUrLi4uFx81ODMsNygtLisBCgoKDg0OGxAQGy8mICQsLCwsLSwsLCwsMiwvLCwsKywvLC4sLCwsLCwuLCwsLiwsLCwsLCwsLCwsLCwsLCwuN//AABEIAPkAywMBIgACEQEDEQH/xAAcAAEAAgMBAQEAAAAAAAAAAAAABAUDBgcCCAH/xABGEAABAwICBgYGBgcHBQAAAAABAAIDBBEFIQYSMUFRgQciMmFxsRMzcpGhwSNCUmKC0RQkc6Ky4fAVQ1Njg5KzNDV0o8L/xAAZAQEAAwEBAAAAAAAAAAAAAAAAAgMEAQX/xAAqEQEAAgIBBAECBgMBAAAAAAAAAQIDETEEEiFBURMyFHGBkbHRQmHwIv/aAAwDAQACEQMRAD8A7iiIgIiICIiAiIgIiICIiAiIgIiICIiAiIgIq6tx2mheI5p4o5CNbUfI1rrcbE7F+Mx+lOyogP8ArR/mjupWSKNFiETiAyWNxOwCRhJ9xUlHBERAREQEREBERAREQEREBERAREQEREBEWGrqmRMdJK5rI2jWc9xAa0DeSUGZc5076SWQa1PRESVGYdNkWRHeB9p/wG/gtZ066SX1GtT0RdHT7HTZtklHAb2M+J7ti52qr5PUPT6bot/+sn7f2vMPe6QyTSuL5Huu57jrEniSVL9EOA9wWOgj1Y2juuVIVUPTy+J18eFnolhwlrqZoAyeJCRuEfX/APm3NdyXMuiuivPNMRkxgjB73m5+DPiumq+keHidbbeTXwIiKbIIiICIiAiIgIiICIiAiIgIiICIiCq0i0ggoojLUOsNjWDN8h+yxu8/ALhGmGmM+IP6/Upwbspwchwc8/Wd37BuW8dMGiskh/tCIueGNDJYduoxtz6Rg4Z9Yc+K5Iqclp4et0WHH29/M/wL3Cy7mjiQvCm4THeQHhmqZenTletG5ftkX61pJAGZOQHEnYFNRad+ZdY6NqLUog8jOV75OQ6jfg2/NbWouGUghhihGxjGs/2gC6lLREah4GS3daZERF1AREQEREBERAREQEREBERAREQEReXuABJNgMySbAAbSSg1vpA0jFDRveLGaT6KFpzu9wzcR9louT4Ab186gLZtPtJP0+sdI0/QR3igH3b5v8XEX8A3gtdhj1jYf1/PuWe9ty9zpMH06f7l4VvgceTncclGxHDnR2dbqm3fY8CrTDY9WNvfmoa8tVbRNZtH5JSudDqP0tdTtt1Q70rvCMaw+IaOaplvXRVR3lqJz9VrYmnvcdZ3wa33qyseWPPftxzLpAX6iK94oiIgIiICIiAiIgIiICIiAiIgIiIC5n0waU+jj/QIT9JKLzEfViP1PF3lfit10px2OippKiTO2TGb3vPZaPnwAK+cMQrXzyyTynWkkcXud3ncO4CwHcFXktqNNvR4O+3dPEfyjgXWyYLh+qNd23aPz/Ln3KJgmHax13bBu+X9fNbEAoUr7b+ozdsdkc+/6eHxBwLXC4ORC2vQjQ+OQennYTFmGRl8lnne61+yN38lG0U0fNTJrPuIGHrH7R2hg+fAeIXUY4w0BoAAAAAGwAbAFbEPLvlmI7YlWR6M0jdlPDzja7zVhTUrIxqxsaxu3VY1rRfjYLMikomZnkRERwREQEREBERAREQEREBERAREQF5keGgucQAASSTYADaSeC9Fcn6WtML62H07v/IeD7oQfi73cVyZ1CzFjnJbthqXSDpSa+pJYT+jRXbC37X2pCOJ3cBbvVJhlEZHDht7rDee7zK8UFGZHAAZLbqOkEbbDbvdx/IdyoiO6dy9e964KRWvPr+3qGENAa3YP6ue9WuBYO+qlEbMmjN77ZNb+Z3BY8Lw588rYoxmcydzW73HuXVMHwxlPEI4x3ucdrnb3H+sldEPMvf92uaa4m/DKGI0bYx9I2Kz2ucLFrnE2DhdxI295WhHpQrTt9H+Fob5hy27pnP6lD+3b/xyLji3YMVbU3MMV7zEtzj0/qHuAcZASfqzZfBoUgaeVA7L3/ic0+bStKo/WN8VJV8YKfCH1JbcOkatGws/FGD5WXV8AqnTUtPNJbXkjjkdYWF3NBNhwzXz1ZfQOjLbUVIP8mH+ALP1NK1iNQnjmZnys0RFkWiIiAiIgIiICIiAiIgIio9LtJI6CnMr83nqxRXze/h3NG0ncOSOxEzOoVPSNpgKGH0cRBq5QdQbfRt2GV3xAG89wK4bTQOlfbMkkkuJuSSbkknaTtWetqpaqd80ri6WRwLjbjk1rRw3ALZ8Jw0RNuR1zz1e6+88T8lTO7y9WsV6annmf+/Z6oKERNsNu8/JWeHUD5pBFGLuPuA3kncAsmHYe+eQRxi7jtO5o4k7gulYHg7KaPVbm49uQjNx+Q7lbEMGTJMzueX7geDspo9Rmbjm+S2bj8hwCslGqK+KP1kjG+09o+aww41TvybNGTw12jzXdKNtM6af+jp/24/45Fx9dd6Zng0lNYgj0+0G/wDdvXI16HTfYz5OWWi7bf63KVZRqIdcc/JS7LT6QeSvoTA22paYcIoh+4F8+OGR8CvojDG2ghHBkY/dCx9XxC3EkoiLEuEREBERAREQEREBEVbj+NxUcLp53WaMg0dp7tzGjeSjsRMzqH5pDjkVHA6eY5DJrR2nu3MaOJXBMZxOfEakyyZk5MYOzG3c1vzO9SMcxifEqnXfe2YjhHZY3u7+Lj+QV3heGCFu4uO127wHd37/AICud2/JvpFenjdvulHwrCWxAEgF/Hc3w7+9X2FYU+ofqRj2nnstHE/kp2CYC+oN+zEDnJ8mjefgPgt/oaJkLBHG2zR7yeJO8qcRpkvkm07nlGw3C2U8RbHttdzz2nG20/kvnv8AtmpL/SOqZ3OIsWvmkew3+44lo5L6Sm7LvA+S+YW7AtfTVi29s2S0wtIMbkuAWsN7DY5vxuVDZpa979VsbGjiXOcfkscQ6zfEKiw31qvtjrCuLTLZK2re8AOOQJIAAAuoqyyjZzWJWUjUI25Z6IdceB8lMsolD2+R8lOsrfSLG8ZHwK+iaUWYwcGtHwC+erL6Ij2DwCxdX6/Vdi9vSIixLhERAREQEREBEWq6YaaRUQMbbSVJGUQOTfvSH6o7tp+KbSrWbTqFlpNpFDRQmWY5m4ZELa8juAHDidgXGcQq6nE5/Sy5NGTWZ+jiadw4nZ3nuGzLRRSYjIauokL2klocNh1Tm2MbAwHK/cd+a3HCsGc+0cLLNG/Y0eJ4/FQ13NMWrhjx5t8+oUmF4S2EENuXOtdxtfLYABsHctohwhsEL6utu2GMa5YGuLiO8Nz4ZDPwWy4TgccNnHrSfbI2eyN3iounv/baz9mfMKysbmIZrXmdzLTa3pnpIiGRU1QWCzdYsZEwDuFyeVlLm0/meA6FsTWOALXdZ9wdhBuB8FyksCh4m4si6hLbuAOq4i4seC1/hte1E5In07A3pCkaCJWxOyOxxY7zK5SAoGCb+asVbipFd6QvO37F2h4hUOF+tCv49o8VQ4R60KeTiHIX8w2c/ksdlmnGzn8liUq8OSz0I6/I+Sn2UGgHX5FWFlZ6RIW3c0cSB8V9CBcBom3liH32D94LvwWHq/S/F7fqIixrRERARF5c4AEkgAZknIAIPSxVNSyNjpJHNaxou57iAAOJJWt4lpkwEso2GplB1bsyhafvTHq8ht7lRy6PVNc4PrXue3a2GMuihZ3g7Se/aOJRKK/L8x3TWWoLoMMabbH1ZFrewD2fE58BvVTheiLXE+kb6eR2btYFzbneQdvi74K00jxGnwoRMkhllLmucyKARNY0NIBDnOcDnfcCtJxLpsqG9Slo4YB/mmSV3jYamfjdO33KffMx21dXw/RpsbbyABrRcQssAAN1x8lzXE+lWuDQ2kpaeFm67nykDu7AvyKw4L0nVE7SZZwyRos5mrE1jgd7QR/MLXwFoxYYtHlRe01lNwzpFrZHujrZntDjdrwBC1v3TqgZcCVMqNKS+KSBlQ97XjVLNZ7mkE8Tl7lq2Nj6Ie0PJyh4L2ldGKK+ELX7lzZQMbH0Q9oeTlY2UDG/VD2m+TlonhUw4FvVkq7APrc1ZKNHbDNoVDgvrQtgYMwqDAvWhL+iGw1G7n8lhss9RuWFSrw5KRQDr8irCyg4f2j4KwsrPSLPhbbzwDjLEP32rvS4Xgbb1VN+2h/jau6BYer5hfi9iIixrReJX6ovYnuAuV7RBXTy1DsomRxj7cri8j/SZkf9wVFitJSixxKs9JnlDJKyOO/AQN7X4tYrlWl9fWzTTx/pk7WtklYI2uDW2a9wAsyx2ALQKjBpdc67gSc9a7nE8yrfo3+CL1+Xc8Z6TaKivHT0s0pZdoc1jWRi33nHWA5LTMQ6c6x7h6GCCJl8wS+R5HDWyA9yqaRh9GwPOs7VALjmSeJVXjtM0ajg0XJNzYXOQ3q38N8ShGWI5hs+KaRurxFK9+vYOABa1rmXIJaQ0DgqueBpabgHI5EZbOCgaP7H+LfmrVwyK00jURCq0+dtRg7QW2WWpwdoLbUry5Kux31Q9pvk5QsF7SnY56r8TfIqDgnaS3MELyyrsd9V+Jvk5WVlXY96oe03ycpzw4xaP/WVnZVmj31uatFGjsjVQYAPpQtg/mqHR4fShL+iGw1IzCw2WepGY8FhU68OSk4f2j4KwUDD+0fBWFlP0isNHW3rKX9rF/EF24Li2izb1tL+0afdmu0rB1f3QvxcCIiyLRERBp+OdH9PO58kZfFK4lxIOs0uJuSWnv4ELWGdGE5eQ6SEMGyTrkkexbL3rq6K6ue9fESjNIl8/wCPYd+jVM1Pra3oy0a1tW+sxrtm7b8FQ4rTF4aBuJ8l9H4ng0FQLTxMfuuR1h4OGY5LU6jozgMl45ZGRnbHZrz+F52cwVox9RX/ACV2pPpx3DaQxh199vhdSyFvmneiUdLDA6mZK7N4lkOs8gWGqXWFm53zsFooV1LRbzCExMNPiGYW2hQKbBrZlWNl2I0K7HB9F+JvzVfgnaVjjY+hPtN+agYIOuuW5gheqtx/1Q9pvk5Warcf9UPab5OU54cYdHPrc1a2VZo4Mnc1aqFOHZeDv8D5Ki0d9byV87YfA+RVFo363ku39ENhqdo8FhWep2jwWJSrw5KThw6x8FYBQcOGZ8FPU/SK20Qb+vUvt+TXFdlXH9Cm3r6bxefdG9dgXn9X98fk0YuBERZVgiIgIiICIiAqPF9EqWpuXxBrz/ex9R9+Jtked1eIuxaY8w5Mba3h2hFJFYmMyu+1Kdb9zJvwXJsfwySCeX0kbmNL36hLSGlpcdWx2bLLvq8SxNcC1wDmna0gEHkVdTPaJ3PlGaRMeHzbVUvpG6neD7kp8NbGCd67dW6B0cjw8MdGd4jdqtd3apBA5WWTENG4Y6OqZTQt9I6GVjSBrPcSxwA1jntWj8TTx4Q+nLiKrseH0I9pvk5W08DmOLXtc1w2tc0tI5FRqqj9K0MvbMG/gD+a0cq1do4Mn81aWXukoGxNNu/NeVysaJeJOy7wd5FUejQ+l5K8l7LvZd/CVS6Mj6Q+C5f07DYKnaPD5lYbLPU7eQ8ysKlHDkpWHbXKeoWHDNynAKxFfaDN/X4P9Q/+ty62uUaAt/X4u5sh/cI+a6uvO6v7/wBGjFwIiLKsEREBERAREQEREBERAREQRK/DYp26s0bHj7zQbeB2jktVqejinMmtG+SNv1owQ4fhLsxzut1RTrktXiXJrE8qKm0ZpqeN5jiBfqu+kf13bDsJ2crLhbdgX0iqjFtGqapuZoml3+I3qv8A9zczzurcWftme7ztC1N8OCPbcOHEOHvBXnC8HEJ1r3dsXScU6My061LLrD/DlFjye0WPMDxU/Cejxos6qk1j/hR3DfAvOZ5WWqc+PW9q+yzmFUOtyHzWBbh0l4fHBUwxwsaxnoQbAbTrvzJ2k95Woqylu6u4RtGpSsOHa5KcoeHfWU1Wotk6PR+vN9iQ+X5rqa5h0dD9dPdFJ/ExdPXm9V97Rj4ERFmWCIiAiIgIiICIiAiIgIiICIiAiIgIiIKHSTROCtIfLrNkA1GyNdmBcmxabg5krQcX6OKiO7oHNmbw7D/ccj711xFbTNenCM0iXBKWglY8xPjeJDa0ZY7WPgLZ8luGD6DzSWdOfRM+zk6Q8tjefuXStXO+/iv1XW6u0xqI0hGKFZhGAw03qmdYixkObyPHcO4ZKzRFlmZmdytERFw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SEBAQEBQUFRAVFxIQFA8VEBAUFRQVFBUWFhUUFxQYHCggGholHBUVITEhJTUrLi4uFx81ODMsNygtLisBCgoKDg0OGxAQGy8mICQsLCwsLSwsLCwsMiwvLCwsKywvLC4sLCwsLCwuLCwsLiwsLCwsLCwsLCwsLCwsLCwuN//AABEIAPkAywMBIgACEQEDEQH/xAAcAAEAAgMBAQEAAAAAAAAAAAAABAUDBgcCCAH/xABGEAABAwICBgYGBgcHBQAAAAABAAIDBBEFIQYSMUFRgQciMmFxsRMzcpGhwSNCUmKC0RQkc6Ky4fAVQ1Njg5KzNDV0o8L/xAAZAQEAAwEBAAAAAAAAAAAAAAAAAgMEAQX/xAAqEQEAAgIBBAECBgMBAAAAAAAAAQIDETEEEiFBURMyFHGBkbHRQmHwIv/aAAwDAQACEQMRAD8A7iiIgIiICIiAiIgIiICIiAiIgIiICIiAiIgIq6tx2mheI5p4o5CNbUfI1rrcbE7F+Mx+lOyogP8ArR/mjupWSKNFiETiAyWNxOwCRhJ9xUlHBERAREQEREBERAREQEREBERAREQEREBEWGrqmRMdJK5rI2jWc9xAa0DeSUGZc5076SWQa1PRESVGYdNkWRHeB9p/wG/gtZ066SX1GtT0RdHT7HTZtklHAb2M+J7ti52qr5PUPT6bot/+sn7f2vMPe6QyTSuL5Huu57jrEniSVL9EOA9wWOgj1Y2juuVIVUPTy+J18eFnolhwlrqZoAyeJCRuEfX/APm3NdyXMuiuivPNMRkxgjB73m5+DPiumq+keHidbbeTXwIiKbIIiICIiAiIgIiICIiAiIgIiICIiCq0i0ggoojLUOsNjWDN8h+yxu8/ALhGmGmM+IP6/Upwbspwchwc8/Wd37BuW8dMGiskh/tCIueGNDJYduoxtz6Rg4Z9Yc+K5Iqclp4et0WHH29/M/wL3Cy7mjiQvCm4THeQHhmqZenTletG5ftkX61pJAGZOQHEnYFNRad+ZdY6NqLUog8jOV75OQ6jfg2/NbWouGUghhihGxjGs/2gC6lLREah4GS3daZERF1AREQEREBERAREQEREBERAREQEReXuABJNgMySbAAbSSg1vpA0jFDRveLGaT6KFpzu9wzcR9louT4Ab186gLZtPtJP0+sdI0/QR3igH3b5v8XEX8A3gtdhj1jYf1/PuWe9ty9zpMH06f7l4VvgceTncclGxHDnR2dbqm3fY8CrTDY9WNvfmoa8tVbRNZtH5JSudDqP0tdTtt1Q70rvCMaw+IaOaplvXRVR3lqJz9VrYmnvcdZ3wa33qyseWPPftxzLpAX6iK94oiIgIiICIiAiIgIiICIiAiIgIiIC5n0waU+jj/QIT9JKLzEfViP1PF3lfit10px2OippKiTO2TGb3vPZaPnwAK+cMQrXzyyTynWkkcXud3ncO4CwHcFXktqNNvR4O+3dPEfyjgXWyYLh+qNd23aPz/Ln3KJgmHax13bBu+X9fNbEAoUr7b+ozdsdkc+/6eHxBwLXC4ORC2vQjQ+OQennYTFmGRl8lnne61+yN38lG0U0fNTJrPuIGHrH7R2hg+fAeIXUY4w0BoAAAAAGwAbAFbEPLvlmI7YlWR6M0jdlPDzja7zVhTUrIxqxsaxu3VY1rRfjYLMikomZnkRERwREQEREBERAREQEREBERAREQF5keGgucQAASSTYADaSeC9Fcn6WtML62H07v/IeD7oQfi73cVyZ1CzFjnJbthqXSDpSa+pJYT+jRXbC37X2pCOJ3cBbvVJhlEZHDht7rDee7zK8UFGZHAAZLbqOkEbbDbvdx/IdyoiO6dy9e964KRWvPr+3qGENAa3YP6ue9WuBYO+qlEbMmjN77ZNb+Z3BY8Lw588rYoxmcydzW73HuXVMHwxlPEI4x3ucdrnb3H+sldEPMvf92uaa4m/DKGI0bYx9I2Kz2ucLFrnE2DhdxI295WhHpQrTt9H+Fob5hy27pnP6lD+3b/xyLji3YMVbU3MMV7zEtzj0/qHuAcZASfqzZfBoUgaeVA7L3/ic0+bStKo/WN8VJV8YKfCH1JbcOkatGws/FGD5WXV8AqnTUtPNJbXkjjkdYWF3NBNhwzXz1ZfQOjLbUVIP8mH+ALP1NK1iNQnjmZnys0RFkWiIiAiIgIiICIiAiIgIio9LtJI6CnMr83nqxRXze/h3NG0ncOSOxEzOoVPSNpgKGH0cRBq5QdQbfRt2GV3xAG89wK4bTQOlfbMkkkuJuSSbkknaTtWetqpaqd80ri6WRwLjbjk1rRw3ALZ8Jw0RNuR1zz1e6+88T8lTO7y9WsV6annmf+/Z6oKERNsNu8/JWeHUD5pBFGLuPuA3kncAsmHYe+eQRxi7jtO5o4k7gulYHg7KaPVbm49uQjNx+Q7lbEMGTJMzueX7geDspo9Rmbjm+S2bj8hwCslGqK+KP1kjG+09o+aww41TvybNGTw12jzXdKNtM6af+jp/24/45Fx9dd6Zng0lNYgj0+0G/wDdvXI16HTfYz5OWWi7bf63KVZRqIdcc/JS7LT6QeSvoTA22paYcIoh+4F8+OGR8CvojDG2ghHBkY/dCx9XxC3EkoiLEuEREBERAREQEREBEVbj+NxUcLp53WaMg0dp7tzGjeSjsRMzqH5pDjkVHA6eY5DJrR2nu3MaOJXBMZxOfEakyyZk5MYOzG3c1vzO9SMcxifEqnXfe2YjhHZY3u7+Lj+QV3heGCFu4uO127wHd37/AICud2/JvpFenjdvulHwrCWxAEgF/Hc3w7+9X2FYU+ofqRj2nnstHE/kp2CYC+oN+zEDnJ8mjefgPgt/oaJkLBHG2zR7yeJO8qcRpkvkm07nlGw3C2U8RbHttdzz2nG20/kvnv8AtmpL/SOqZ3OIsWvmkew3+44lo5L6Sm7LvA+S+YW7AtfTVi29s2S0wtIMbkuAWsN7DY5vxuVDZpa979VsbGjiXOcfkscQ6zfEKiw31qvtjrCuLTLZK2re8AOOQJIAAAuoqyyjZzWJWUjUI25Z6IdceB8lMsolD2+R8lOsrfSLG8ZHwK+iaUWYwcGtHwC+erL6Ij2DwCxdX6/Vdi9vSIixLhERAREQEREBEWq6YaaRUQMbbSVJGUQOTfvSH6o7tp+KbSrWbTqFlpNpFDRQmWY5m4ZELa8juAHDidgXGcQq6nE5/Sy5NGTWZ+jiadw4nZ3nuGzLRRSYjIauokL2klocNh1Tm2MbAwHK/cd+a3HCsGc+0cLLNG/Y0eJ4/FQ13NMWrhjx5t8+oUmF4S2EENuXOtdxtfLYABsHctohwhsEL6utu2GMa5YGuLiO8Nz4ZDPwWy4TgccNnHrSfbI2eyN3iounv/baz9mfMKysbmIZrXmdzLTa3pnpIiGRU1QWCzdYsZEwDuFyeVlLm0/meA6FsTWOALXdZ9wdhBuB8FyksCh4m4si6hLbuAOq4i4seC1/hte1E5In07A3pCkaCJWxOyOxxY7zK5SAoGCb+asVbipFd6QvO37F2h4hUOF+tCv49o8VQ4R60KeTiHIX8w2c/ksdlmnGzn8liUq8OSz0I6/I+Sn2UGgHX5FWFlZ6RIW3c0cSB8V9CBcBom3liH32D94LvwWHq/S/F7fqIixrRERARF5c4AEkgAZknIAIPSxVNSyNjpJHNaxou57iAAOJJWt4lpkwEso2GplB1bsyhafvTHq8ht7lRy6PVNc4PrXue3a2GMuihZ3g7Se/aOJRKK/L8x3TWWoLoMMabbH1ZFrewD2fE58BvVTheiLXE+kb6eR2btYFzbneQdvi74K00jxGnwoRMkhllLmucyKARNY0NIBDnOcDnfcCtJxLpsqG9Slo4YB/mmSV3jYamfjdO33KffMx21dXw/RpsbbyABrRcQssAAN1x8lzXE+lWuDQ2kpaeFm67nykDu7AvyKw4L0nVE7SZZwyRos5mrE1jgd7QR/MLXwFoxYYtHlRe01lNwzpFrZHujrZntDjdrwBC1v3TqgZcCVMqNKS+KSBlQ97XjVLNZ7mkE8Tl7lq2Nj6Ie0PJyh4L2ldGKK+ELX7lzZQMbH0Q9oeTlY2UDG/VD2m+TlonhUw4FvVkq7APrc1ZKNHbDNoVDgvrQtgYMwqDAvWhL+iGw1G7n8lhss9RuWFSrw5KRQDr8irCyg4f2j4KwsrPSLPhbbzwDjLEP32rvS4Xgbb1VN+2h/jau6BYer5hfi9iIixrReJX6ovYnuAuV7RBXTy1DsomRxj7cri8j/SZkf9wVFitJSixxKs9JnlDJKyOO/AQN7X4tYrlWl9fWzTTx/pk7WtklYI2uDW2a9wAsyx2ALQKjBpdc67gSc9a7nE8yrfo3+CL1+Xc8Z6TaKivHT0s0pZdoc1jWRi33nHWA5LTMQ6c6x7h6GCCJl8wS+R5HDWyA9yqaRh9GwPOs7VALjmSeJVXjtM0ajg0XJNzYXOQ3q38N8ShGWI5hs+KaRurxFK9+vYOABa1rmXIJaQ0DgqueBpabgHI5EZbOCgaP7H+LfmrVwyK00jURCq0+dtRg7QW2WWpwdoLbUry5Kux31Q9pvk5QsF7SnY56r8TfIqDgnaS3MELyyrsd9V+Jvk5WVlXY96oe03ycpzw4xaP/WVnZVmj31uatFGjsjVQYAPpQtg/mqHR4fShL+iGw1IzCw2WepGY8FhU68OSk4f2j4KwUDD+0fBWFlP0isNHW3rKX9rF/EF24Li2izb1tL+0afdmu0rB1f3QvxcCIiyLRERBp+OdH9PO58kZfFK4lxIOs0uJuSWnv4ELWGdGE5eQ6SEMGyTrkkexbL3rq6K6ue9fESjNIl8/wCPYd+jVM1Pra3oy0a1tW+sxrtm7b8FQ4rTF4aBuJ8l9H4ng0FQLTxMfuuR1h4OGY5LU6jozgMl45ZGRnbHZrz+F52cwVox9RX/ACV2pPpx3DaQxh199vhdSyFvmneiUdLDA6mZK7N4lkOs8gWGqXWFm53zsFooV1LRbzCExMNPiGYW2hQKbBrZlWNl2I0K7HB9F+JvzVfgnaVjjY+hPtN+agYIOuuW5gheqtx/1Q9pvk5Warcf9UPab5OU54cYdHPrc1a2VZo4Mnc1aqFOHZeDv8D5Ki0d9byV87YfA+RVFo363ku39ENhqdo8FhWep2jwWJSrw5KThw6x8FYBQcOGZ8FPU/SK20Qb+vUvt+TXFdlXH9Cm3r6bxefdG9dgXn9X98fk0YuBERZVgiIgIiICIiAqPF9EqWpuXxBrz/ex9R9+Jtked1eIuxaY8w5Mba3h2hFJFYmMyu+1Kdb9zJvwXJsfwySCeX0kbmNL36hLSGlpcdWx2bLLvq8SxNcC1wDmna0gEHkVdTPaJ3PlGaRMeHzbVUvpG6neD7kp8NbGCd67dW6B0cjw8MdGd4jdqtd3apBA5WWTENG4Y6OqZTQt9I6GVjSBrPcSxwA1jntWj8TTx4Q+nLiKrseH0I9pvk5W08DmOLXtc1w2tc0tI5FRqqj9K0MvbMG/gD+a0cq1do4Mn81aWXukoGxNNu/NeVysaJeJOy7wd5FUejQ+l5K8l7LvZd/CVS6Mj6Q+C5f07DYKnaPD5lYbLPU7eQ8ysKlHDkpWHbXKeoWHDNynAKxFfaDN/X4P9Q/+ty62uUaAt/X4u5sh/cI+a6uvO6v7/wBGjFwIiLKsEREBERAREQEREBERAREQRK/DYp26s0bHj7zQbeB2jktVqejinMmtG+SNv1owQ4fhLsxzut1RTrktXiXJrE8qKm0ZpqeN5jiBfqu+kf13bDsJ2crLhbdgX0iqjFtGqapuZoml3+I3qv8A9zczzurcWftme7ztC1N8OCPbcOHEOHvBXnC8HEJ1r3dsXScU6My061LLrD/DlFjye0WPMDxU/Cejxos6qk1j/hR3DfAvOZ5WWqc+PW9q+yzmFUOtyHzWBbh0l4fHBUwxwsaxnoQbAbTrvzJ2k95Woqylu6u4RtGpSsOHa5KcoeHfWU1Wotk6PR+vN9iQ+X5rqa5h0dD9dPdFJ/ExdPXm9V97Rj4ERFmWCIiAiIgIiICIiAiIgIiICIiAiIgIiIKHSTROCtIfLrNkA1GyNdmBcmxabg5krQcX6OKiO7oHNmbw7D/ccj711xFbTNenCM0iXBKWglY8xPjeJDa0ZY7WPgLZ8luGD6DzSWdOfRM+zk6Q8tjefuXStXO+/iv1XW6u0xqI0hGKFZhGAw03qmdYixkObyPHcO4ZKzRFlmZmdytERFw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xQSEBAQEBQUFRAVFxIQFA8VEBAUFRQVFBUWFhUUFxQYHCggGholHBUVITEhJTUrLi4uFx81ODMsNygtLisBCgoKDg0OGxAQGy8mICQsLCwsLSwsLCwsMiwvLCwsKywvLC4sLCwsLCwuLCwsLiwsLCwsLCwsLCwsLCwsLCwuN//AABEIAPkAywMBIgACEQEDEQH/xAAcAAEAAgMBAQEAAAAAAAAAAAAABAUDBgcCCAH/xABGEAABAwICBgYGBgcHBQAAAAABAAIDBBEFIQYSMUFRgQciMmFxsRMzcpGhwSNCUmKC0RQkc6Ky4fAVQ1Njg5KzNDV0o8L/xAAZAQEAAwEBAAAAAAAAAAAAAAAAAgMEAQX/xAAqEQEAAgIBBAECBgMBAAAAAAAAAQIDETEEEiFBURMyFHGBkbHRQmHwIv/aAAwDAQACEQMRAD8A7iiIgIiICIiAiIgIiICIiAiIgIiICIiAiIgIq6tx2mheI5p4o5CNbUfI1rrcbE7F+Mx+lOyogP8ArR/mjupWSKNFiETiAyWNxOwCRhJ9xUlHBERAREQEREBERAREQEREBERAREQEREBEWGrqmRMdJK5rI2jWc9xAa0DeSUGZc5076SWQa1PRESVGYdNkWRHeB9p/wG/gtZ066SX1GtT0RdHT7HTZtklHAb2M+J7ti52qr5PUPT6bot/+sn7f2vMPe6QyTSuL5Huu57jrEniSVL9EOA9wWOgj1Y2juuVIVUPTy+J18eFnolhwlrqZoAyeJCRuEfX/APm3NdyXMuiuivPNMRkxgjB73m5+DPiumq+keHidbbeTXwIiKbIIiICIiAiIgIiICIiAiIgIiICIiCq0i0ggoojLUOsNjWDN8h+yxu8/ALhGmGmM+IP6/Upwbspwchwc8/Wd37BuW8dMGiskh/tCIueGNDJYduoxtz6Rg4Z9Yc+K5Iqclp4et0WHH29/M/wL3Cy7mjiQvCm4THeQHhmqZenTletG5ftkX61pJAGZOQHEnYFNRad+ZdY6NqLUog8jOV75OQ6jfg2/NbWouGUghhihGxjGs/2gC6lLREah4GS3daZERF1AREQEREBERAREQEREBERAREQEReXuABJNgMySbAAbSSg1vpA0jFDRveLGaT6KFpzu9wzcR9louT4Ab186gLZtPtJP0+sdI0/QR3igH3b5v8XEX8A3gtdhj1jYf1/PuWe9ty9zpMH06f7l4VvgceTncclGxHDnR2dbqm3fY8CrTDY9WNvfmoa8tVbRNZtH5JSudDqP0tdTtt1Q70rvCMaw+IaOaplvXRVR3lqJz9VrYmnvcdZ3wa33qyseWPPftxzLpAX6iK94oiIgIiICIiAiIgIiICIiAiIgIiIC5n0waU+jj/QIT9JKLzEfViP1PF3lfit10px2OippKiTO2TGb3vPZaPnwAK+cMQrXzyyTynWkkcXud3ncO4CwHcFXktqNNvR4O+3dPEfyjgXWyYLh+qNd23aPz/Ln3KJgmHax13bBu+X9fNbEAoUr7b+ozdsdkc+/6eHxBwLXC4ORC2vQjQ+OQennYTFmGRl8lnne61+yN38lG0U0fNTJrPuIGHrH7R2hg+fAeIXUY4w0BoAAAAAGwAbAFbEPLvlmI7YlWR6M0jdlPDzja7zVhTUrIxqxsaxu3VY1rRfjYLMikomZnkRERwREQEREBERAREQEREBERAREQF5keGgucQAASSTYADaSeC9Fcn6WtML62H07v/IeD7oQfi73cVyZ1CzFjnJbthqXSDpSa+pJYT+jRXbC37X2pCOJ3cBbvVJhlEZHDht7rDee7zK8UFGZHAAZLbqOkEbbDbvdx/IdyoiO6dy9e964KRWvPr+3qGENAa3YP6ue9WuBYO+qlEbMmjN77ZNb+Z3BY8Lw588rYoxmcydzW73HuXVMHwxlPEI4x3ucdrnb3H+sldEPMvf92uaa4m/DKGI0bYx9I2Kz2ucLFrnE2DhdxI295WhHpQrTt9H+Fob5hy27pnP6lD+3b/xyLji3YMVbU3MMV7zEtzj0/qHuAcZASfqzZfBoUgaeVA7L3/ic0+bStKo/WN8VJV8YKfCH1JbcOkatGws/FGD5WXV8AqnTUtPNJbXkjjkdYWF3NBNhwzXz1ZfQOjLbUVIP8mH+ALP1NK1iNQnjmZnys0RFkWiIiAiIgIiICIiAiIgIio9LtJI6CnMr83nqxRXze/h3NG0ncOSOxEzOoVPSNpgKGH0cRBq5QdQbfRt2GV3xAG89wK4bTQOlfbMkkkuJuSSbkknaTtWetqpaqd80ri6WRwLjbjk1rRw3ALZ8Jw0RNuR1zz1e6+88T8lTO7y9WsV6annmf+/Z6oKERNsNu8/JWeHUD5pBFGLuPuA3kncAsmHYe+eQRxi7jtO5o4k7gulYHg7KaPVbm49uQjNx+Q7lbEMGTJMzueX7geDspo9Rmbjm+S2bj8hwCslGqK+KP1kjG+09o+aww41TvybNGTw12jzXdKNtM6af+jp/24/45Fx9dd6Zng0lNYgj0+0G/wDdvXI16HTfYz5OWWi7bf63KVZRqIdcc/JS7LT6QeSvoTA22paYcIoh+4F8+OGR8CvojDG2ghHBkY/dCx9XxC3EkoiLEuEREBERAREQEREBEVbj+NxUcLp53WaMg0dp7tzGjeSjsRMzqH5pDjkVHA6eY5DJrR2nu3MaOJXBMZxOfEakyyZk5MYOzG3c1vzO9SMcxifEqnXfe2YjhHZY3u7+Lj+QV3heGCFu4uO127wHd37/AICud2/JvpFenjdvulHwrCWxAEgF/Hc3w7+9X2FYU+ofqRj2nnstHE/kp2CYC+oN+zEDnJ8mjefgPgt/oaJkLBHG2zR7yeJO8qcRpkvkm07nlGw3C2U8RbHttdzz2nG20/kvnv8AtmpL/SOqZ3OIsWvmkew3+44lo5L6Sm7LvA+S+YW7AtfTVi29s2S0wtIMbkuAWsN7DY5vxuVDZpa979VsbGjiXOcfkscQ6zfEKiw31qvtjrCuLTLZK2re8AOOQJIAAAuoqyyjZzWJWUjUI25Z6IdceB8lMsolD2+R8lOsrfSLG8ZHwK+iaUWYwcGtHwC+erL6Ij2DwCxdX6/Vdi9vSIixLhERAREQEREBEWq6YaaRUQMbbSVJGUQOTfvSH6o7tp+KbSrWbTqFlpNpFDRQmWY5m4ZELa8juAHDidgXGcQq6nE5/Sy5NGTWZ+jiadw4nZ3nuGzLRRSYjIauokL2klocNh1Tm2MbAwHK/cd+a3HCsGc+0cLLNG/Y0eJ4/FQ13NMWrhjx5t8+oUmF4S2EENuXOtdxtfLYABsHctohwhsEL6utu2GMa5YGuLiO8Nz4ZDPwWy4TgccNnHrSfbI2eyN3iounv/baz9mfMKysbmIZrXmdzLTa3pnpIiGRU1QWCzdYsZEwDuFyeVlLm0/meA6FsTWOALXdZ9wdhBuB8FyksCh4m4si6hLbuAOq4i4seC1/hte1E5In07A3pCkaCJWxOyOxxY7zK5SAoGCb+asVbipFd6QvO37F2h4hUOF+tCv49o8VQ4R60KeTiHIX8w2c/ksdlmnGzn8liUq8OSz0I6/I+Sn2UGgHX5FWFlZ6RIW3c0cSB8V9CBcBom3liH32D94LvwWHq/S/F7fqIixrRERARF5c4AEkgAZknIAIPSxVNSyNjpJHNaxou57iAAOJJWt4lpkwEso2GplB1bsyhafvTHq8ht7lRy6PVNc4PrXue3a2GMuihZ3g7Se/aOJRKK/L8x3TWWoLoMMabbH1ZFrewD2fE58BvVTheiLXE+kb6eR2btYFzbneQdvi74K00jxGnwoRMkhllLmucyKARNY0NIBDnOcDnfcCtJxLpsqG9Slo4YB/mmSV3jYamfjdO33KffMx21dXw/RpsbbyABrRcQssAAN1x8lzXE+lWuDQ2kpaeFm67nykDu7AvyKw4L0nVE7SZZwyRos5mrE1jgd7QR/MLXwFoxYYtHlRe01lNwzpFrZHujrZntDjdrwBC1v3TqgZcCVMqNKS+KSBlQ97XjVLNZ7mkE8Tl7lq2Nj6Ie0PJyh4L2ldGKK+ELX7lzZQMbH0Q9oeTlY2UDG/VD2m+TlonhUw4FvVkq7APrc1ZKNHbDNoVDgvrQtgYMwqDAvWhL+iGw1G7n8lhss9RuWFSrw5KRQDr8irCyg4f2j4KwsrPSLPhbbzwDjLEP32rvS4Xgbb1VN+2h/jau6BYer5hfi9iIixrReJX6ovYnuAuV7RBXTy1DsomRxj7cri8j/SZkf9wVFitJSixxKs9JnlDJKyOO/AQN7X4tYrlWl9fWzTTx/pk7WtklYI2uDW2a9wAsyx2ALQKjBpdc67gSc9a7nE8yrfo3+CL1+Xc8Z6TaKivHT0s0pZdoc1jWRi33nHWA5LTMQ6c6x7h6GCCJl8wS+R5HDWyA9yqaRh9GwPOs7VALjmSeJVXjtM0ajg0XJNzYXOQ3q38N8ShGWI5hs+KaRurxFK9+vYOABa1rmXIJaQ0DgqueBpabgHI5EZbOCgaP7H+LfmrVwyK00jURCq0+dtRg7QW2WWpwdoLbUry5Kux31Q9pvk5QsF7SnY56r8TfIqDgnaS3MELyyrsd9V+Jvk5WVlXY96oe03ycpzw4xaP/WVnZVmj31uatFGjsjVQYAPpQtg/mqHR4fShL+iGw1IzCw2WepGY8FhU68OSk4f2j4KwUDD+0fBWFlP0isNHW3rKX9rF/EF24Li2izb1tL+0afdmu0rB1f3QvxcCIiyLRERBp+OdH9PO58kZfFK4lxIOs0uJuSWnv4ELWGdGE5eQ6SEMGyTrkkexbL3rq6K6ue9fESjNIl8/wCPYd+jVM1Pra3oy0a1tW+sxrtm7b8FQ4rTF4aBuJ8l9H4ng0FQLTxMfuuR1h4OGY5LU6jozgMl45ZGRnbHZrz+F52cwVox9RX/ACV2pPpx3DaQxh199vhdSyFvmneiUdLDA6mZK7N4lkOs8gWGqXWFm53zsFooV1LRbzCExMNPiGYW2hQKbBrZlWNl2I0K7HB9F+JvzVfgnaVjjY+hPtN+agYIOuuW5gheqtx/1Q9pvk5Warcf9UPab5OU54cYdHPrc1a2VZo4Mnc1aqFOHZeDv8D5Ki0d9byV87YfA+RVFo363ku39ENhqdo8FhWep2jwWJSrw5KThw6x8FYBQcOGZ8FPU/SK20Qb+vUvt+TXFdlXH9Cm3r6bxefdG9dgXn9X98fk0YuBERZVgiIgIiICIiAqPF9EqWpuXxBrz/ex9R9+Jtked1eIuxaY8w5Mba3h2hFJFYmMyu+1Kdb9zJvwXJsfwySCeX0kbmNL36hLSGlpcdWx2bLLvq8SxNcC1wDmna0gEHkVdTPaJ3PlGaRMeHzbVUvpG6neD7kp8NbGCd67dW6B0cjw8MdGd4jdqtd3apBA5WWTENG4Y6OqZTQt9I6GVjSBrPcSxwA1jntWj8TTx4Q+nLiKrseH0I9pvk5W08DmOLXtc1w2tc0tI5FRqqj9K0MvbMG/gD+a0cq1do4Mn81aWXukoGxNNu/NeVysaJeJOy7wd5FUejQ+l5K8l7LvZd/CVS6Mj6Q+C5f07DYKnaPD5lYbLPU7eQ8ysKlHDkpWHbXKeoWHDNynAKxFfaDN/X4P9Q/+ty62uUaAt/X4u5sh/cI+a6uvO6v7/wBGjFwIiLKsEREBERAREQEREBERAREQRK/DYp26s0bHj7zQbeB2jktVqejinMmtG+SNv1owQ4fhLsxzut1RTrktXiXJrE8qKm0ZpqeN5jiBfqu+kf13bDsJ2crLhbdgX0iqjFtGqapuZoml3+I3qv8A9zczzurcWftme7ztC1N8OCPbcOHEOHvBXnC8HEJ1r3dsXScU6My061LLrD/DlFjye0WPMDxU/Cejxos6qk1j/hR3DfAvOZ5WWqc+PW9q+yzmFUOtyHzWBbh0l4fHBUwxwsaxnoQbAbTrvzJ2k95Woqylu6u4RtGpSsOHa5KcoeHfWU1Wotk6PR+vN9iQ+X5rqa5h0dD9dPdFJ/ExdPXm9V97Rj4ERFmWCIiAiIgIiICIiAiIgIiICIiAiIgIiIKHSTROCtIfLrNkA1GyNdmBcmxabg5krQcX6OKiO7oHNmbw7D/ccj711xFbTNenCM0iXBKWglY8xPjeJDa0ZY7WPgLZ8luGD6DzSWdOfRM+zk6Q8tjefuXStXO+/iv1XW6u0xqI0hGKFZhGAw03qmdYixkObyPHcO4ZKzRFlmZmdytERFwEREBERAREQEREBERAREQEREBERAREQEREBERAREQERE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xQSEBAQEBQUFRAVFxIQFA8VEBAUFRQVFBUWFhUUFxQYHCggGholHBUVITEhJTUrLi4uFx81ODMsNygtLisBCgoKDg0OGxAQGy8mICQsLCwsLSwsLCwsMiwvLCwsKywvLC4sLCwsLCwuLCwsLiwsLCwsLCwsLCwsLCwsLCwuN//AABEIAPkAywMBIgACEQEDEQH/xAAcAAEAAgMBAQEAAAAAAAAAAAAABAUDBgcCCAH/xABGEAABAwICBgYGBgcHBQAAAAABAAIDBBEFIQYSMUFRgQciMmFxsRMzcpGhwSNCUmKC0RQkc6Ky4fAVQ1Njg5KzNDV0o8L/xAAZAQEAAwEBAAAAAAAAAAAAAAAAAgMEAQX/xAAqEQEAAgIBBAECBgMBAAAAAAAAAQIDETEEEiFBURMyFHGBkbHRQmHwIv/aAAwDAQACEQMRAD8A7iiIgIiICIiAiIgIiICIiAiIgIiICIiAiIgIq6tx2mheI5p4o5CNbUfI1rrcbE7F+Mx+lOyogP8ArR/mjupWSKNFiETiAyWNxOwCRhJ9xUlHBERAREQEREBERAREQEREBERAREQEREBEWGrqmRMdJK5rI2jWc9xAa0DeSUGZc5076SWQa1PRESVGYdNkWRHeB9p/wG/gtZ066SX1GtT0RdHT7HTZtklHAb2M+J7ti52qr5PUPT6bot/+sn7f2vMPe6QyTSuL5Huu57jrEniSVL9EOA9wWOgj1Y2juuVIVUPTy+J18eFnolhwlrqZoAyeJCRuEfX/APm3NdyXMuiuivPNMRkxgjB73m5+DPiumq+keHidbbeTXwIiKbIIiICIiAiIgIiICIiAiIgIiICIiCq0i0ggoojLUOsNjWDN8h+yxu8/ALhGmGmM+IP6/Upwbspwchwc8/Wd37BuW8dMGiskh/tCIueGNDJYduoxtz6Rg4Z9Yc+K5Iqclp4et0WHH29/M/wL3Cy7mjiQvCm4THeQHhmqZenTletG5ftkX61pJAGZOQHEnYFNRad+ZdY6NqLUog8jOV75OQ6jfg2/NbWouGUghhihGxjGs/2gC6lLREah4GS3daZERF1AREQEREBERAREQEREBERAREQEReXuABJNgMySbAAbSSg1vpA0jFDRveLGaT6KFpzu9wzcR9louT4Ab186gLZtPtJP0+sdI0/QR3igH3b5v8XEX8A3gtdhj1jYf1/PuWe9ty9zpMH06f7l4VvgceTncclGxHDnR2dbqm3fY8CrTDY9WNvfmoa8tVbRNZtH5JSudDqP0tdTtt1Q70rvCMaw+IaOaplvXRVR3lqJz9VrYmnvcdZ3wa33qyseWPPftxzLpAX6iK94oiIgIiICIiAiIgIiICIiAiIgIiIC5n0waU+jj/QIT9JKLzEfViP1PF3lfit10px2OippKiTO2TGb3vPZaPnwAK+cMQrXzyyTynWkkcXud3ncO4CwHcFXktqNNvR4O+3dPEfyjgXWyYLh+qNd23aPz/Ln3KJgmHax13bBu+X9fNbEAoUr7b+ozdsdkc+/6eHxBwLXC4ORC2vQjQ+OQennYTFmGRl8lnne61+yN38lG0U0fNTJrPuIGHrH7R2hg+fAeIXUY4w0BoAAAAAGwAbAFbEPLvlmI7YlWR6M0jdlPDzja7zVhTUrIxqxsaxu3VY1rRfjYLMikomZnkRERwREQEREBERAREQEREBERAREQF5keGgucQAASSTYADaSeC9Fcn6WtML62H07v/IeD7oQfi73cVyZ1CzFjnJbthqXSDpSa+pJYT+jRXbC37X2pCOJ3cBbvVJhlEZHDht7rDee7zK8UFGZHAAZLbqOkEbbDbvdx/IdyoiO6dy9e964KRWvPr+3qGENAa3YP6ue9WuBYO+qlEbMmjN77ZNb+Z3BY8Lw588rYoxmcydzW73HuXVMHwxlPEI4x3ucdrnb3H+sldEPMvf92uaa4m/DKGI0bYx9I2Kz2ucLFrnE2DhdxI295WhHpQrTt9H+Fob5hy27pnP6lD+3b/xyLji3YMVbU3MMV7zEtzj0/qHuAcZASfqzZfBoUgaeVA7L3/ic0+bStKo/WN8VJV8YKfCH1JbcOkatGws/FGD5WXV8AqnTUtPNJbXkjjkdYWF3NBNhwzXz1ZfQOjLbUVIP8mH+ALP1NK1iNQnjmZnys0RFkWiIiAiIgIiICIiAiIgIio9LtJI6CnMr83nqxRXze/h3NG0ncOSOxEzOoVPSNpgKGH0cRBq5QdQbfRt2GV3xAG89wK4bTQOlfbMkkkuJuSSbkknaTtWetqpaqd80ri6WRwLjbjk1rRw3ALZ8Jw0RNuR1zz1e6+88T8lTO7y9WsV6annmf+/Z6oKERNsNu8/JWeHUD5pBFGLuPuA3kncAsmHYe+eQRxi7jtO5o4k7gulYHg7KaPVbm49uQjNx+Q7lbEMGTJMzueX7geDspo9Rmbjm+S2bj8hwCslGqK+KP1kjG+09o+aww41TvybNGTw12jzXdKNtM6af+jp/24/45Fx9dd6Zng0lNYgj0+0G/wDdvXI16HTfYz5OWWi7bf63KVZRqIdcc/JS7LT6QeSvoTA22paYcIoh+4F8+OGR8CvojDG2ghHBkY/dCx9XxC3EkoiLEuEREBERAREQEREBEVbj+NxUcLp53WaMg0dp7tzGjeSjsRMzqH5pDjkVHA6eY5DJrR2nu3MaOJXBMZxOfEakyyZk5MYOzG3c1vzO9SMcxifEqnXfe2YjhHZY3u7+Lj+QV3heGCFu4uO127wHd37/AICud2/JvpFenjdvulHwrCWxAEgF/Hc3w7+9X2FYU+ofqRj2nnstHE/kp2CYC+oN+zEDnJ8mjefgPgt/oaJkLBHG2zR7yeJO8qcRpkvkm07nlGw3C2U8RbHttdzz2nG20/kvnv8AtmpL/SOqZ3OIsWvmkew3+44lo5L6Sm7LvA+S+YW7AtfTVi29s2S0wtIMbkuAWsN7DY5vxuVDZpa979VsbGjiXOcfkscQ6zfEKiw31qvtjrCuLTLZK2re8AOOQJIAAAuoqyyjZzWJWUjUI25Z6IdceB8lMsolD2+R8lOsrfSLG8ZHwK+iaUWYwcGtHwC+erL6Ij2DwCxdX6/Vdi9vSIixLhERAREQEREBEWq6YaaRUQMbbSVJGUQOTfvSH6o7tp+KbSrWbTqFlpNpFDRQmWY5m4ZELa8juAHDidgXGcQq6nE5/Sy5NGTWZ+jiadw4nZ3nuGzLRRSYjIauokL2klocNh1Tm2MbAwHK/cd+a3HCsGc+0cLLNG/Y0eJ4/FQ13NMWrhjx5t8+oUmF4S2EENuXOtdxtfLYABsHctohwhsEL6utu2GMa5YGuLiO8Nz4ZDPwWy4TgccNnHrSfbI2eyN3iounv/baz9mfMKysbmIZrXmdzLTa3pnpIiGRU1QWCzdYsZEwDuFyeVlLm0/meA6FsTWOALXdZ9wdhBuB8FyksCh4m4si6hLbuAOq4i4seC1/hte1E5In07A3pCkaCJWxOyOxxY7zK5SAoGCb+asVbipFd6QvO37F2h4hUOF+tCv49o8VQ4R60KeTiHIX8w2c/ksdlmnGzn8liUq8OSz0I6/I+Sn2UGgHX5FWFlZ6RIW3c0cSB8V9CBcBom3liH32D94LvwWHq/S/F7fqIixrRERARF5c4AEkgAZknIAIPSxVNSyNjpJHNaxou57iAAOJJWt4lpkwEso2GplB1bsyhafvTHq8ht7lRy6PVNc4PrXue3a2GMuihZ3g7Se/aOJRKK/L8x3TWWoLoMMabbH1ZFrewD2fE58BvVTheiLXE+kb6eR2btYFzbneQdvi74K00jxGnwoRMkhllLmucyKARNY0NIBDnOcDnfcCtJxLpsqG9Slo4YB/mmSV3jYamfjdO33KffMx21dXw/RpsbbyABrRcQssAAN1x8lzXE+lWuDQ2kpaeFm67nykDu7AvyKw4L0nVE7SZZwyRos5mrE1jgd7QR/MLXwFoxYYtHlRe01lNwzpFrZHujrZntDjdrwBC1v3TqgZcCVMqNKS+KSBlQ97XjVLNZ7mkE8Tl7lq2Nj6Ie0PJyh4L2ldGKK+ELX7lzZQMbH0Q9oeTlY2UDG/VD2m+TlonhUw4FvVkq7APrc1ZKNHbDNoVDgvrQtgYMwqDAvWhL+iGw1G7n8lhss9RuWFSrw5KRQDr8irCyg4f2j4KwsrPSLPhbbzwDjLEP32rvS4Xgbb1VN+2h/jau6BYer5hfi9iIixrReJX6ovYnuAuV7RBXTy1DsomRxj7cri8j/SZkf9wVFitJSixxKs9JnlDJKyOO/AQN7X4tYrlWl9fWzTTx/pk7WtklYI2uDW2a9wAsyx2ALQKjBpdc67gSc9a7nE8yrfo3+CL1+Xc8Z6TaKivHT0s0pZdoc1jWRi33nHWA5LTMQ6c6x7h6GCCJl8wS+R5HDWyA9yqaRh9GwPOs7VALjmSeJVXjtM0ajg0XJNzYXOQ3q38N8ShGWI5hs+KaRurxFK9+vYOABa1rmXIJaQ0DgqueBpabgHI5EZbOCgaP7H+LfmrVwyK00jURCq0+dtRg7QW2WWpwdoLbUry5Kux31Q9pvk5QsF7SnY56r8TfIqDgnaS3MELyyrsd9V+Jvk5WVlXY96oe03ycpzw4xaP/WVnZVmj31uatFGjsjVQYAPpQtg/mqHR4fShL+iGw1IzCw2WepGY8FhU68OSk4f2j4KwUDD+0fBWFlP0isNHW3rKX9rF/EF24Li2izb1tL+0afdmu0rB1f3QvxcCIiyLRERBp+OdH9PO58kZfFK4lxIOs0uJuSWnv4ELWGdGE5eQ6SEMGyTrkkexbL3rq6K6ue9fESjNIl8/wCPYd+jVM1Pra3oy0a1tW+sxrtm7b8FQ4rTF4aBuJ8l9H4ng0FQLTxMfuuR1h4OGY5LU6jozgMl45ZGRnbHZrz+F52cwVox9RX/ACV2pPpx3DaQxh199vhdSyFvmneiUdLDA6mZK7N4lkOs8gWGqXWFm53zsFooV1LRbzCExMNPiGYW2hQKbBrZlWNl2I0K7HB9F+JvzVfgnaVjjY+hPtN+agYIOuuW5gheqtx/1Q9pvk5Warcf9UPab5OU54cYdHPrc1a2VZo4Mnc1aqFOHZeDv8D5Ki0d9byV87YfA+RVFo363ku39ENhqdo8FhWep2jwWJSrw5KThw6x8FYBQcOGZ8FPU/SK20Qb+vUvt+TXFdlXH9Cm3r6bxefdG9dgXn9X98fk0YuBERZVgiIgIiICIiAqPF9EqWpuXxBrz/ex9R9+Jtked1eIuxaY8w5Mba3h2hFJFYmMyu+1Kdb9zJvwXJsfwySCeX0kbmNL36hLSGlpcdWx2bLLvq8SxNcC1wDmna0gEHkVdTPaJ3PlGaRMeHzbVUvpG6neD7kp8NbGCd67dW6B0cjw8MdGd4jdqtd3apBA5WWTENG4Y6OqZTQt9I6GVjSBrPcSxwA1jntWj8TTx4Q+nLiKrseH0I9pvk5W08DmOLXtc1w2tc0tI5FRqqj9K0MvbMG/gD+a0cq1do4Mn81aWXukoGxNNu/NeVysaJeJOy7wd5FUejQ+l5K8l7LvZd/CVS6Mj6Q+C5f07DYKnaPD5lYbLPU7eQ8ysKlHDkpWHbXKeoWHDNynAKxFfaDN/X4P9Q/+ty62uUaAt/X4u5sh/cI+a6uvO6v7/wBGjFwIiLKsEREBERAREQEREBERAREQRK/DYp26s0bHj7zQbeB2jktVqejinMmtG+SNv1owQ4fhLsxzut1RTrktXiXJrE8qKm0ZpqeN5jiBfqu+kf13bDsJ2crLhbdgX0iqjFtGqapuZoml3+I3qv8A9zczzurcWftme7ztC1N8OCPbcOHEOHvBXnC8HEJ1r3dsXScU6My061LLrD/DlFjye0WPMDxU/Cejxos6qk1j/hR3DfAvOZ5WWqc+PW9q+yzmFUOtyHzWBbh0l4fHBUwxwsaxnoQbAbTrvzJ2k95Woqylu6u4RtGpSsOHa5KcoeHfWU1Wotk6PR+vN9iQ+X5rqa5h0dD9dPdFJ/ExdPXm9V97Rj4ERFmWCIiAiIgIiICIiAiIgIiICIiAiIgIiIKHSTROCtIfLrNkA1GyNdmBcmxabg5krQcX6OKiO7oHNmbw7D/ccj711xFbTNenCM0iXBKWglY8xPjeJDa0ZY7WPgLZ8luGD6DzSWdOfRM+zk6Q8tjefuXStXO+/iv1XW6u0xqI0hGKFZhGAw03qmdYixkObyPHcO4ZKzRFlmZmdytERFwEREBERAREQEREBERAREQEREBERAREQEREBERAREQERE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data:image/jpeg;base64,/9j/4AAQSkZJRgABAQAAAQABAAD/2wCEAAkGBxQSEBAQEBQUFRAVFxIQFA8VEBAUFRQVFBUWFhUUFxQYHCggGholHBUVITEhJTUrLi4uFx81ODMsNygtLisBCgoKDg0OGxAQGy8mICQsLCwsLSwsLCwsMiwvLCwsKywvLC4sLCwsLCwuLCwsLiwsLCwsLCwsLCwsLCwsLCwuN//AABEIAPkAywMBIgACEQEDEQH/xAAcAAEAAgMBAQEAAAAAAAAAAAAABAUDBgcCCAH/xABGEAABAwICBgYGBgcHBQAAAAABAAIDBBEFIQYSMUFRgQciMmFxsRMzcpGhwSNCUmKC0RQkc6Ky4fAVQ1Njg5KzNDV0o8L/xAAZAQEAAwEBAAAAAAAAAAAAAAAAAgMEAQX/xAAqEQEAAgIBBAECBgMBAAAAAAAAAQIDETEEEiFBURMyFHGBkbHRQmHwIv/aAAwDAQACEQMRAD8A7iiIgIiICIiAiIgIiICIiAiIgIiICIiAiIgIq6tx2mheI5p4o5CNbUfI1rrcbE7F+Mx+lOyogP8ArR/mjupWSKNFiETiAyWNxOwCRhJ9xUlHBERAREQEREBERAREQEREBERAREQEREBEWGrqmRMdJK5rI2jWc9xAa0DeSUGZc5076SWQa1PRESVGYdNkWRHeB9p/wG/gtZ066SX1GtT0RdHT7HTZtklHAb2M+J7ti52qr5PUPT6bot/+sn7f2vMPe6QyTSuL5Huu57jrEniSVL9EOA9wWOgj1Y2juuVIVUPTy+J18eFnolhwlrqZoAyeJCRuEfX/APm3NdyXMuiuivPNMRkxgjB73m5+DPiumq+keHidbbeTXwIiKbIIiICIiAiIgIiICIiAiIgIiICIiCq0i0ggoojLUOsNjWDN8h+yxu8/ALhGmGmM+IP6/Upwbspwchwc8/Wd37BuW8dMGiskh/tCIueGNDJYduoxtz6Rg4Z9Yc+K5Iqclp4et0WHH29/M/wL3Cy7mjiQvCm4THeQHhmqZenTletG5ftkX61pJAGZOQHEnYFNRad+ZdY6NqLUog8jOV75OQ6jfg2/NbWouGUghhihGxjGs/2gC6lLREah4GS3daZERF1AREQEREBERAREQEREBERAREQEReXuABJNgMySbAAbSSg1vpA0jFDRveLGaT6KFpzu9wzcR9louT4Ab186gLZtPtJP0+sdI0/QR3igH3b5v8XEX8A3gtdhj1jYf1/PuWe9ty9zpMH06f7l4VvgceTncclGxHDnR2dbqm3fY8CrTDY9WNvfmoa8tVbRNZtH5JSudDqP0tdTtt1Q70rvCMaw+IaOaplvXRVR3lqJz9VrYmnvcdZ3wa33qyseWPPftxzLpAX6iK94oiIgIiICIiAiIgIiICIiAiIgIiIC5n0waU+jj/QIT9JKLzEfViP1PF3lfit10px2OippKiTO2TGb3vPZaPnwAK+cMQrXzyyTynWkkcXud3ncO4CwHcFXktqNNvR4O+3dPEfyjgXWyYLh+qNd23aPz/Ln3KJgmHax13bBu+X9fNbEAoUr7b+ozdsdkc+/6eHxBwLXC4ORC2vQjQ+OQennYTFmGRl8lnne61+yN38lG0U0fNTJrPuIGHrH7R2hg+fAeIXUY4w0BoAAAAAGwAbAFbEPLvlmI7YlWR6M0jdlPDzja7zVhTUrIxqxsaxu3VY1rRfjYLMikomZnkRERwREQEREBERAREQEREBERAREQF5keGgucQAASSTYADaSeC9Fcn6WtML62H07v/IeD7oQfi73cVyZ1CzFjnJbthqXSDpSa+pJYT+jRXbC37X2pCOJ3cBbvVJhlEZHDht7rDee7zK8UFGZHAAZLbqOkEbbDbvdx/IdyoiO6dy9e964KRWvPr+3qGENAa3YP6ue9WuBYO+qlEbMmjN77ZNb+Z3BY8Lw588rYoxmcydzW73HuXVMHwxlPEI4x3ucdrnb3H+sldEPMvf92uaa4m/DKGI0bYx9I2Kz2ucLFrnE2DhdxI295WhHpQrTt9H+Fob5hy27pnP6lD+3b/xyLji3YMVbU3MMV7zEtzj0/qHuAcZASfqzZfBoUgaeVA7L3/ic0+bStKo/WN8VJV8YKfCH1JbcOkatGws/FGD5WXV8AqnTUtPNJbXkjjkdYWF3NBNhwzXz1ZfQOjLbUVIP8mH+ALP1NK1iNQnjmZnys0RFkWiIiAiIgIiICIiAiIgIio9LtJI6CnMr83nqxRXze/h3NG0ncOSOxEzOoVPSNpgKGH0cRBq5QdQbfRt2GV3xAG89wK4bTQOlfbMkkkuJuSSbkknaTtWetqpaqd80ri6WRwLjbjk1rRw3ALZ8Jw0RNuR1zz1e6+88T8lTO7y9WsV6annmf+/Z6oKERNsNu8/JWeHUD5pBFGLuPuA3kncAsmHYe+eQRxi7jtO5o4k7gulYHg7KaPVbm49uQjNx+Q7lbEMGTJMzueX7geDspo9Rmbjm+S2bj8hwCslGqK+KP1kjG+09o+aww41TvybNGTw12jzXdKNtM6af+jp/24/45Fx9dd6Zng0lNYgj0+0G/wDdvXI16HTfYz5OWWi7bf63KVZRqIdcc/JS7LT6QeSvoTA22paYcIoh+4F8+OGR8CvojDG2ghHBkY/dCx9XxC3EkoiLEuEREBERAREQEREBEVbj+NxUcLp53WaMg0dp7tzGjeSjsRMzqH5pDjkVHA6eY5DJrR2nu3MaOJXBMZxOfEakyyZk5MYOzG3c1vzO9SMcxifEqnXfe2YjhHZY3u7+Lj+QV3heGCFu4uO127wHd37/AICud2/JvpFenjdvulHwrCWxAEgF/Hc3w7+9X2FYU+ofqRj2nnstHE/kp2CYC+oN+zEDnJ8mjefgPgt/oaJkLBHG2zR7yeJO8qcRpkvkm07nlGw3C2U8RbHttdzz2nG20/kvnv8AtmpL/SOqZ3OIsWvmkew3+44lo5L6Sm7LvA+S+YW7AtfTVi29s2S0wtIMbkuAWsN7DY5vxuVDZpa979VsbGjiXOcfkscQ6zfEKiw31qvtjrCuLTLZK2re8AOOQJIAAAuoqyyjZzWJWUjUI25Z6IdceB8lMsolD2+R8lOsrfSLG8ZHwK+iaUWYwcGtHwC+erL6Ij2DwCxdX6/Vdi9vSIixLhERAREQEREBEWq6YaaRUQMbbSVJGUQOTfvSH6o7tp+KbSrWbTqFlpNpFDRQmWY5m4ZELa8juAHDidgXGcQq6nE5/Sy5NGTWZ+jiadw4nZ3nuGzLRRSYjIauokL2klocNh1Tm2MbAwHK/cd+a3HCsGc+0cLLNG/Y0eJ4/FQ13NMWrhjx5t8+oUmF4S2EENuXOtdxtfLYABsHctohwhsEL6utu2GMa5YGuLiO8Nz4ZDPwWy4TgccNnHrSfbI2eyN3iounv/baz9mfMKysbmIZrXmdzLTa3pnpIiGRU1QWCzdYsZEwDuFyeVlLm0/meA6FsTWOALXdZ9wdhBuB8FyksCh4m4si6hLbuAOq4i4seC1/hte1E5In07A3pCkaCJWxOyOxxY7zK5SAoGCb+asVbipFd6QvO37F2h4hUOF+tCv49o8VQ4R60KeTiHIX8w2c/ksdlmnGzn8liUq8OSz0I6/I+Sn2UGgHX5FWFlZ6RIW3c0cSB8V9CBcBom3liH32D94LvwWHq/S/F7fqIixrRERARF5c4AEkgAZknIAIPSxVNSyNjpJHNaxou57iAAOJJWt4lpkwEso2GplB1bsyhafvTHq8ht7lRy6PVNc4PrXue3a2GMuihZ3g7Se/aOJRKK/L8x3TWWoLoMMabbH1ZFrewD2fE58BvVTheiLXE+kb6eR2btYFzbneQdvi74K00jxGnwoRMkhllLmucyKARNY0NIBDnOcDnfcCtJxLpsqG9Slo4YB/mmSV3jYamfjdO33KffMx21dXw/RpsbbyABrRcQssAAN1x8lzXE+lWuDQ2kpaeFm67nykDu7AvyKw4L0nVE7SZZwyRos5mrE1jgd7QR/MLXwFoxYYtHlRe01lNwzpFrZHujrZntDjdrwBC1v3TqgZcCVMqNKS+KSBlQ97XjVLNZ7mkE8Tl7lq2Nj6Ie0PJyh4L2ldGKK+ELX7lzZQMbH0Q9oeTlY2UDG/VD2m+TlonhUw4FvVkq7APrc1ZKNHbDNoVDgvrQtgYMwqDAvWhL+iGw1G7n8lhss9RuWFSrw5KRQDr8irCyg4f2j4KwsrPSLPhbbzwDjLEP32rvS4Xgbb1VN+2h/jau6BYer5hfi9iIixrReJX6ovYnuAuV7RBXTy1DsomRxj7cri8j/SZkf9wVFitJSixxKs9JnlDJKyOO/AQN7X4tYrlWl9fWzTTx/pk7WtklYI2uDW2a9wAsyx2ALQKjBpdc67gSc9a7nE8yrfo3+CL1+Xc8Z6TaKivHT0s0pZdoc1jWRi33nHWA5LTMQ6c6x7h6GCCJl8wS+R5HDWyA9yqaRh9GwPOs7VALjmSeJVXjtM0ajg0XJNzYXOQ3q38N8ShGWI5hs+KaRurxFK9+vYOABa1rmXIJaQ0DgqueBpabgHI5EZbOCgaP7H+LfmrVwyK00jURCq0+dtRg7QW2WWpwdoLbUry5Kux31Q9pvk5QsF7SnY56r8TfIqDgnaS3MELyyrsd9V+Jvk5WVlXY96oe03ycpzw4xaP/WVnZVmj31uatFGjsjVQYAPpQtg/mqHR4fShL+iGw1IzCw2WepGY8FhU68OSk4f2j4KwUDD+0fBWFlP0isNHW3rKX9rF/EF24Li2izb1tL+0afdmu0rB1f3QvxcCIiyLRERBp+OdH9PO58kZfFK4lxIOs0uJuSWnv4ELWGdGE5eQ6SEMGyTrkkexbL3rq6K6ue9fESjNIl8/wCPYd+jVM1Pra3oy0a1tW+sxrtm7b8FQ4rTF4aBuJ8l9H4ng0FQLTxMfuuR1h4OGY5LU6jozgMl45ZGRnbHZrz+F52cwVox9RX/ACV2pPpx3DaQxh199vhdSyFvmneiUdLDA6mZK7N4lkOs8gWGqXWFm53zsFooV1LRbzCExMNPiGYW2hQKbBrZlWNl2I0K7HB9F+JvzVfgnaVjjY+hPtN+agYIOuuW5gheqtx/1Q9pvk5Warcf9UPab5OU54cYdHPrc1a2VZo4Mnc1aqFOHZeDv8D5Ki0d9byV87YfA+RVFo363ku39ENhqdo8FhWep2jwWJSrw5KThw6x8FYBQcOGZ8FPU/SK20Qb+vUvt+TXFdlXH9Cm3r6bxefdG9dgXn9X98fk0YuBERZVgiIgIiICIiAqPF9EqWpuXxBrz/ex9R9+Jtked1eIuxaY8w5Mba3h2hFJFYmMyu+1Kdb9zJvwXJsfwySCeX0kbmNL36hLSGlpcdWx2bLLvq8SxNcC1wDmna0gEHkVdTPaJ3PlGaRMeHzbVUvpG6neD7kp8NbGCd67dW6B0cjw8MdGd4jdqtd3apBA5WWTENG4Y6OqZTQt9I6GVjSBrPcSxwA1jntWj8TTx4Q+nLiKrseH0I9pvk5W08DmOLXtc1w2tc0tI5FRqqj9K0MvbMG/gD+a0cq1do4Mn81aWXukoGxNNu/NeVysaJeJOy7wd5FUejQ+l5K8l7LvZd/CVS6Mj6Q+C5f07DYKnaPD5lYbLPU7eQ8ysKlHDkpWHbXKeoWHDNynAKxFfaDN/X4P9Q/+ty62uUaAt/X4u5sh/cI+a6uvO6v7/wBGjFwIiLKsEREBERAREQEREBERAREQRK/DYp26s0bHj7zQbeB2jktVqejinMmtG+SNv1owQ4fhLsxzut1RTrktXiXJrE8qKm0ZpqeN5jiBfqu+kf13bDsJ2crLhbdgX0iqjFtGqapuZoml3+I3qv8A9zczzurcWftme7ztC1N8OCPbcOHEOHvBXnC8HEJ1r3dsXScU6My061LLrD/DlFjye0WPMDxU/Cejxos6qk1j/hR3DfAvOZ5WWqc+PW9q+yzmFUOtyHzWBbh0l4fHBUwxwsaxnoQbAbTrvzJ2k95Woqylu6u4RtGpSsOHa5KcoeHfWU1Wotk6PR+vN9iQ+X5rqa5h0dD9dPdFJ/ExdPXm9V97Rj4ERFmWCIiAiIgIiICIiAiIgIiICIiAiIgIiIKHSTROCtIfLrNkA1GyNdmBcmxabg5krQcX6OKiO7oHNmbw7D/ccj711xFbTNenCM0iXBKWglY8xPjeJDa0ZY7WPgLZ8luGD6DzSWdOfRM+zk6Q8tjefuXStXO+/iv1XW6u0xqI0hGKFZhGAw03qmdYixkObyPHcO4ZKzRFlmZmdytERFwEREBERAREQEREBERAREQEREBERAREQEREBERAREQERE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stretch>
            <a:fillRect/>
          </a:stretch>
        </p:blipFill>
        <p:spPr>
          <a:xfrm>
            <a:off x="4406194" y="992777"/>
            <a:ext cx="4226660" cy="4467496"/>
          </a:xfrm>
          <a:prstGeom prst="rect">
            <a:avLst/>
          </a:prstGeom>
        </p:spPr>
      </p:pic>
      <p:sp>
        <p:nvSpPr>
          <p:cNvPr id="9" name="TextBox 8"/>
          <p:cNvSpPr txBox="1"/>
          <p:nvPr/>
        </p:nvSpPr>
        <p:spPr>
          <a:xfrm>
            <a:off x="1069975" y="6214514"/>
            <a:ext cx="7444134" cy="584775"/>
          </a:xfrm>
          <a:prstGeom prst="rect">
            <a:avLst/>
          </a:prstGeom>
          <a:noFill/>
        </p:spPr>
        <p:txBody>
          <a:bodyPr wrap="square" rtlCol="0">
            <a:spAutoFit/>
          </a:bodyPr>
          <a:lstStyle/>
          <a:p>
            <a:r>
              <a:rPr lang="en-GB" sz="1600" dirty="0" smtClean="0"/>
              <a:t>Disclaimer: your own mileage may vary depending on your data, hardware</a:t>
            </a:r>
            <a:br>
              <a:rPr lang="en-GB" sz="1600" dirty="0" smtClean="0"/>
            </a:br>
            <a:r>
              <a:rPr lang="en-GB" sz="1600" dirty="0" smtClean="0"/>
              <a:t>and queries</a:t>
            </a:r>
            <a:endParaRPr lang="en-GB" sz="1600" dirty="0"/>
          </a:p>
        </p:txBody>
      </p:sp>
    </p:spTree>
    <p:extLst>
      <p:ext uri="{BB962C8B-B14F-4D97-AF65-F5344CB8AC3E}">
        <p14:creationId xmlns:p14="http://schemas.microsoft.com/office/powerpoint/2010/main" val="2578805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665514"/>
            <a:ext cx="8803776" cy="4911634"/>
          </a:xfrm>
        </p:spPr>
        <p:txBody>
          <a:bodyPr>
            <a:normAutofit fontScale="77500" lnSpcReduction="20000"/>
          </a:bodyPr>
          <a:lstStyle/>
          <a:p>
            <a:pPr marL="0" indent="0">
              <a:buNone/>
            </a:pPr>
            <a:r>
              <a:rPr lang="en-GB" sz="3400" b="1" dirty="0" smtClean="0"/>
              <a:t>Hardware</a:t>
            </a:r>
          </a:p>
          <a:p>
            <a:pPr lvl="1"/>
            <a:r>
              <a:rPr lang="en-GB" sz="3400" dirty="0" smtClean="0"/>
              <a:t>2 x 2.0 </a:t>
            </a:r>
            <a:r>
              <a:rPr lang="en-GB" sz="3400" dirty="0" err="1" smtClean="0"/>
              <a:t>Ghz</a:t>
            </a:r>
            <a:r>
              <a:rPr lang="en-GB" sz="3400" dirty="0" smtClean="0"/>
              <a:t> 6 core Xeon CPUs</a:t>
            </a:r>
          </a:p>
          <a:p>
            <a:pPr lvl="1"/>
            <a:r>
              <a:rPr lang="en-GB" sz="3400" dirty="0" smtClean="0"/>
              <a:t>Hyper threading enabled</a:t>
            </a:r>
            <a:endParaRPr lang="en-GB" sz="3400" dirty="0"/>
          </a:p>
          <a:p>
            <a:pPr lvl="1"/>
            <a:r>
              <a:rPr lang="en-GB" sz="3400" dirty="0" smtClean="0"/>
              <a:t>22 GB memory</a:t>
            </a:r>
            <a:endParaRPr lang="en-GB" sz="3400" dirty="0"/>
          </a:p>
          <a:p>
            <a:pPr lvl="1"/>
            <a:r>
              <a:rPr lang="en-GB" sz="3400" dirty="0" smtClean="0"/>
              <a:t>Raid 0: 6 x 250 GB SATA III HD 10K RPM</a:t>
            </a:r>
            <a:endParaRPr lang="en-GB" sz="3400" dirty="0"/>
          </a:p>
          <a:p>
            <a:pPr lvl="1"/>
            <a:r>
              <a:rPr lang="en-GB" sz="3400" dirty="0" smtClean="0"/>
              <a:t>Raid 0: 3 x 80 GB Fusion IO</a:t>
            </a:r>
          </a:p>
          <a:p>
            <a:pPr marL="0" indent="0">
              <a:buNone/>
            </a:pPr>
            <a:r>
              <a:rPr lang="en-GB" sz="3400" b="1" dirty="0" smtClean="0"/>
              <a:t>Software</a:t>
            </a:r>
          </a:p>
          <a:p>
            <a:pPr lvl="1"/>
            <a:r>
              <a:rPr lang="en-GB" sz="3400" dirty="0" smtClean="0"/>
              <a:t>Windows server 2012</a:t>
            </a:r>
          </a:p>
          <a:p>
            <a:pPr lvl="1"/>
            <a:r>
              <a:rPr lang="en-GB" sz="3400" dirty="0" smtClean="0"/>
              <a:t>SQL Server 2014 CTP 2</a:t>
            </a:r>
          </a:p>
          <a:p>
            <a:pPr lvl="1"/>
            <a:r>
              <a:rPr lang="en-GB" sz="3400" dirty="0" err="1" smtClean="0"/>
              <a:t>AdventureWorksDW</a:t>
            </a:r>
            <a:r>
              <a:rPr lang="en-GB" sz="3400" dirty="0" smtClean="0"/>
              <a:t> </a:t>
            </a:r>
            <a:r>
              <a:rPr lang="en-GB" sz="3400" dirty="0" err="1" smtClean="0"/>
              <a:t>DimProductTable</a:t>
            </a:r>
            <a:endParaRPr lang="en-GB" sz="3400" dirty="0" smtClean="0"/>
          </a:p>
          <a:p>
            <a:pPr lvl="1"/>
            <a:r>
              <a:rPr lang="en-GB" sz="3400" dirty="0" smtClean="0"/>
              <a:t>Enlarged </a:t>
            </a:r>
            <a:r>
              <a:rPr lang="en-GB" sz="3400" dirty="0" err="1" smtClean="0"/>
              <a:t>FactInternetSales</a:t>
            </a:r>
            <a:r>
              <a:rPr lang="en-GB" sz="3400" dirty="0" smtClean="0"/>
              <a:t> table</a:t>
            </a:r>
          </a:p>
          <a:p>
            <a:pPr marL="457200" lvl="1" indent="0">
              <a:buNone/>
            </a:pPr>
            <a:r>
              <a:rPr lang="en-GB" dirty="0" smtClean="0"/>
              <a:t/>
            </a:r>
            <a:br>
              <a:rPr lang="en-GB" dirty="0" smtClean="0"/>
            </a:br>
            <a:endParaRPr lang="en-GB"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a:p>
        </p:txBody>
      </p:sp>
      <p:sp>
        <p:nvSpPr>
          <p:cNvPr id="2" name="Title 1"/>
          <p:cNvSpPr>
            <a:spLocks noGrp="1"/>
          </p:cNvSpPr>
          <p:nvPr>
            <p:ph type="title"/>
          </p:nvPr>
        </p:nvSpPr>
        <p:spPr>
          <a:xfrm>
            <a:off x="352697" y="130628"/>
            <a:ext cx="10476411" cy="1136469"/>
          </a:xfrm>
        </p:spPr>
        <p:txBody>
          <a:bodyPr>
            <a:normAutofit/>
          </a:bodyPr>
          <a:lstStyle/>
          <a:p>
            <a:pPr algn="l"/>
            <a:r>
              <a:rPr lang="en-GB" b="1" dirty="0" smtClean="0">
                <a:latin typeface="Century Schoolbook" panose="02040604050505020304" pitchFamily="18" charset="0"/>
              </a:rPr>
              <a:t>Test Set Up</a:t>
            </a:r>
            <a:endParaRPr lang="en-GB" b="1" dirty="0">
              <a:latin typeface="Century Schoolbook" panose="020406040505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090" y="104504"/>
            <a:ext cx="4944846" cy="31804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091" y="3422470"/>
            <a:ext cx="4944845" cy="3148147"/>
          </a:xfrm>
          <a:prstGeom prst="rect">
            <a:avLst/>
          </a:prstGeom>
          <a:ln>
            <a:solidFill>
              <a:schemeClr val="tx1"/>
            </a:solidFill>
          </a:ln>
        </p:spPr>
      </p:pic>
      <p:sp>
        <p:nvSpPr>
          <p:cNvPr id="7" name="Down Arrow 6"/>
          <p:cNvSpPr/>
          <p:nvPr/>
        </p:nvSpPr>
        <p:spPr>
          <a:xfrm rot="14147609">
            <a:off x="4922389" y="1201875"/>
            <a:ext cx="639457" cy="207536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8" name="Down Arrow 7"/>
          <p:cNvSpPr/>
          <p:nvPr/>
        </p:nvSpPr>
        <p:spPr>
          <a:xfrm rot="17753395">
            <a:off x="4919956" y="3278251"/>
            <a:ext cx="639457" cy="199166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423120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8355"/>
            <a:ext cx="10489474" cy="4911634"/>
          </a:xfrm>
        </p:spPr>
        <p:txBody>
          <a:bodyPr>
            <a:normAutofit/>
          </a:bodyPr>
          <a:lstStyle/>
          <a:p>
            <a:pPr marL="0" indent="0">
              <a:buNone/>
            </a:pPr>
            <a:endParaRPr lang="en-GB" dirty="0" smtClean="0">
              <a:latin typeface="Courier New" panose="02070309020205020404" pitchFamily="49" charset="0"/>
              <a:cs typeface="Courier New" panose="02070309020205020404" pitchFamily="49" charset="0"/>
            </a:endParaRPr>
          </a:p>
          <a:p>
            <a:pPr marL="0" indent="0">
              <a:buNone/>
            </a:pPr>
            <a:endParaRPr lang="en-GB" dirty="0" smtClean="0">
              <a:latin typeface="Courier New" panose="02070309020205020404" pitchFamily="49" charset="0"/>
              <a:cs typeface="Courier New" panose="02070309020205020404" pitchFamily="49" charset="0"/>
            </a:endParaRPr>
          </a:p>
          <a:p>
            <a:pPr marL="0" indent="0">
              <a:buNone/>
            </a:pPr>
            <a:r>
              <a:rPr lang="en-GB" dirty="0" smtClean="0">
                <a:cs typeface="Courier New" panose="02070309020205020404" pitchFamily="49" charset="0"/>
              </a:rPr>
              <a:t/>
            </a:r>
            <a:br>
              <a:rPr lang="en-GB" dirty="0" smtClean="0">
                <a:cs typeface="Courier New" panose="02070309020205020404" pitchFamily="49" charset="0"/>
              </a:rPr>
            </a:br>
            <a:endParaRPr lang="en-GB" sz="1400" dirty="0">
              <a:cs typeface="Courier New" panose="02070309020205020404" pitchFamily="49" charset="0"/>
            </a:endParaRPr>
          </a:p>
          <a:p>
            <a:pPr marL="0" indent="0">
              <a:buNone/>
            </a:pPr>
            <a:r>
              <a:rPr lang="en-GB" sz="1400" dirty="0" smtClean="0">
                <a:latin typeface="Courier New" panose="02070309020205020404" pitchFamily="49" charset="0"/>
                <a:cs typeface="Courier New" panose="02070309020205020404" pitchFamily="49" charset="0"/>
              </a:rPr>
              <a:t>SELECT </a:t>
            </a:r>
            <a:r>
              <a:rPr lang="en-GB" sz="1400" dirty="0">
                <a:latin typeface="Courier New" panose="02070309020205020404" pitchFamily="49" charset="0"/>
                <a:cs typeface="Courier New" panose="02070309020205020404" pitchFamily="49" charset="0"/>
              </a:rPr>
              <a:t>SUM([</a:t>
            </a:r>
            <a:r>
              <a:rPr lang="en-GB" sz="1400" dirty="0" err="1">
                <a:latin typeface="Courier New" panose="02070309020205020404" pitchFamily="49" charset="0"/>
                <a:cs typeface="Courier New" panose="02070309020205020404" pitchFamily="49" charset="0"/>
              </a:rPr>
              <a:t>OrderQuantity</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UnitPrice</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ExtendedAmount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UnitPriceDiscountPct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DiscountAmount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ProductStandardCost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TotalProductCost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SalesAmount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a:t>
            </a:r>
            <a:r>
              <a:rPr lang="en-GB" sz="1400" dirty="0" err="1">
                <a:latin typeface="Courier New" panose="02070309020205020404" pitchFamily="49" charset="0"/>
                <a:cs typeface="Courier New" panose="02070309020205020404" pitchFamily="49" charset="0"/>
              </a:rPr>
              <a:t>TaxAmt</a:t>
            </a:r>
            <a:r>
              <a:rPr lang="en-GB" sz="1400" dirty="0">
                <a:latin typeface="Courier New" panose="02070309020205020404" pitchFamily="49" charset="0"/>
                <a:cs typeface="Courier New" panose="02070309020205020404" pitchFamily="49" charset="0"/>
              </a:rPr>
              <a:t>])</a:t>
            </a:r>
          </a:p>
          <a:p>
            <a:pPr marL="0" indent="0">
              <a:buNone/>
            </a:pPr>
            <a:r>
              <a:rPr lang="en-GB" sz="1400" dirty="0">
                <a:latin typeface="Courier New" panose="02070309020205020404" pitchFamily="49" charset="0"/>
                <a:cs typeface="Courier New" panose="02070309020205020404" pitchFamily="49" charset="0"/>
              </a:rPr>
              <a:t>      ,SUM([Freight])</a:t>
            </a:r>
          </a:p>
          <a:p>
            <a:pPr marL="0" indent="0">
              <a:buNone/>
            </a:pPr>
            <a:r>
              <a:rPr lang="en-GB" sz="1400" dirty="0">
                <a:latin typeface="Courier New" panose="02070309020205020404" pitchFamily="49" charset="0"/>
                <a:cs typeface="Courier New" panose="02070309020205020404" pitchFamily="49" charset="0"/>
              </a:rPr>
              <a:t>  FROM [</a:t>
            </a:r>
            <a:r>
              <a:rPr lang="en-GB" sz="1400" dirty="0" err="1">
                <a:latin typeface="Courier New" panose="02070309020205020404" pitchFamily="49" charset="0"/>
                <a:cs typeface="Courier New" panose="02070309020205020404" pitchFamily="49" charset="0"/>
              </a:rPr>
              <a:t>dbo</a:t>
            </a:r>
            <a:r>
              <a:rPr lang="en-GB" sz="1400" dirty="0">
                <a:latin typeface="Courier New" panose="02070309020205020404" pitchFamily="49" charset="0"/>
                <a:cs typeface="Courier New" panose="02070309020205020404" pitchFamily="49" charset="0"/>
              </a:rPr>
              <a:t>].[</a:t>
            </a:r>
            <a:r>
              <a:rPr lang="en-GB" sz="1400" dirty="0" err="1" smtClean="0">
                <a:latin typeface="Courier New" panose="02070309020205020404" pitchFamily="49" charset="0"/>
                <a:cs typeface="Courier New" panose="02070309020205020404" pitchFamily="49" charset="0"/>
              </a:rPr>
              <a:t>FactInternetSalesBig</a:t>
            </a:r>
            <a:r>
              <a:rPr lang="en-GB" sz="1400" dirty="0" smtClean="0">
                <a:latin typeface="Courier New" panose="02070309020205020404" pitchFamily="49" charset="0"/>
                <a:cs typeface="Courier New" panose="02070309020205020404" pitchFamily="49" charset="0"/>
              </a:rPr>
              <a:t>]</a:t>
            </a:r>
            <a:r>
              <a:rPr lang="en-GB" dirty="0" smtClean="0"/>
              <a:t/>
            </a:r>
            <a:br>
              <a:rPr lang="en-GB" dirty="0" smtClean="0"/>
            </a:br>
            <a:endParaRPr lang="en-GB"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a:p>
        </p:txBody>
      </p:sp>
      <p:sp>
        <p:nvSpPr>
          <p:cNvPr id="2" name="Title 1"/>
          <p:cNvSpPr>
            <a:spLocks noGrp="1"/>
          </p:cNvSpPr>
          <p:nvPr>
            <p:ph type="title"/>
          </p:nvPr>
        </p:nvSpPr>
        <p:spPr>
          <a:xfrm>
            <a:off x="809897" y="274320"/>
            <a:ext cx="10476411" cy="1136469"/>
          </a:xfrm>
        </p:spPr>
        <p:txBody>
          <a:bodyPr>
            <a:normAutofit/>
          </a:bodyPr>
          <a:lstStyle/>
          <a:p>
            <a:pPr algn="l"/>
            <a:r>
              <a:rPr lang="en-GB" sz="3200" b="1" dirty="0" smtClean="0">
                <a:latin typeface="Century Schoolbook" panose="02040604050505020304" pitchFamily="18" charset="0"/>
              </a:rPr>
              <a:t>Sequential Scan Performance</a:t>
            </a:r>
            <a:endParaRPr lang="en-GB" sz="3200" b="1" dirty="0">
              <a:latin typeface="Century Schoolbook" panose="020406040505050203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4011255925"/>
              </p:ext>
            </p:extLst>
          </p:nvPr>
        </p:nvGraphicFramePr>
        <p:xfrm>
          <a:off x="3770810" y="1227908"/>
          <a:ext cx="7907383" cy="5421086"/>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p:nvPr/>
        </p:nvSpPr>
        <p:spPr>
          <a:xfrm rot="16200000">
            <a:off x="6069870" y="816817"/>
            <a:ext cx="518167" cy="2939144"/>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pic>
        <p:nvPicPr>
          <p:cNvPr id="6" name="Picture 5" descr="Hard Drive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8906" y="1658983"/>
            <a:ext cx="865036" cy="627406"/>
          </a:xfrm>
          <a:prstGeom prst="rect">
            <a:avLst/>
          </a:prstGeom>
          <a:noFill/>
        </p:spPr>
      </p:pic>
      <p:sp>
        <p:nvSpPr>
          <p:cNvPr id="10" name="Right Brace 9"/>
          <p:cNvSpPr/>
          <p:nvPr/>
        </p:nvSpPr>
        <p:spPr>
          <a:xfrm rot="16200000">
            <a:off x="9609906" y="3089753"/>
            <a:ext cx="518167" cy="2834640"/>
          </a:xfrm>
          <a:prstGeom prst="rightBrace">
            <a:avLst>
              <a:gd name="adj1" fmla="val 0"/>
              <a:gd name="adj2" fmla="val 43581"/>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79646"/>
              </a:solidFill>
            </a:endParaRPr>
          </a:p>
        </p:txBody>
      </p:sp>
      <p:pic>
        <p:nvPicPr>
          <p:cNvPr id="11" name="Picture 10" descr="Cisco Mez.jpe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37092" y="3563454"/>
            <a:ext cx="1231205" cy="1041260"/>
          </a:xfrm>
          <a:prstGeom prst="rect">
            <a:avLst/>
          </a:prstGeom>
        </p:spPr>
      </p:pic>
      <p:pic>
        <p:nvPicPr>
          <p:cNvPr id="12" name="Picture 11"/>
          <p:cNvPicPr>
            <a:picLocks noChangeAspect="1"/>
          </p:cNvPicPr>
          <p:nvPr/>
        </p:nvPicPr>
        <p:blipFill>
          <a:blip r:embed="rId6">
            <a:clrChange>
              <a:clrFrom>
                <a:srgbClr val="FFFFFF"/>
              </a:clrFrom>
              <a:clrTo>
                <a:srgbClr val="FFFFFF">
                  <a:alpha val="0"/>
                </a:srgbClr>
              </a:clrTo>
            </a:clrChange>
          </a:blip>
          <a:stretch>
            <a:fillRect/>
          </a:stretch>
        </p:blipFill>
        <p:spPr>
          <a:xfrm>
            <a:off x="6768135" y="2802293"/>
            <a:ext cx="1191047" cy="1802421"/>
          </a:xfrm>
          <a:prstGeom prst="rect">
            <a:avLst/>
          </a:prstGeom>
        </p:spPr>
      </p:pic>
      <p:sp>
        <p:nvSpPr>
          <p:cNvPr id="14" name="Left Arrow 13"/>
          <p:cNvSpPr/>
          <p:nvPr/>
        </p:nvSpPr>
        <p:spPr>
          <a:xfrm rot="21003628" flipH="1">
            <a:off x="8448269" y="5401628"/>
            <a:ext cx="2914459" cy="262362"/>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flipV="1">
            <a:off x="7815491" y="4725146"/>
            <a:ext cx="533405" cy="1188406"/>
          </a:xfrm>
          <a:prstGeom prst="ben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8177349" y="4766157"/>
            <a:ext cx="3605348" cy="646331"/>
          </a:xfrm>
          <a:prstGeom prst="rect">
            <a:avLst/>
          </a:prstGeom>
          <a:noFill/>
        </p:spPr>
        <p:txBody>
          <a:bodyPr wrap="square" rtlCol="0">
            <a:spAutoFit/>
          </a:bodyPr>
          <a:lstStyle/>
          <a:p>
            <a:r>
              <a:rPr lang="en-GB" b="1" dirty="0" smtClean="0"/>
              <a:t>2050Mb/s       678Mb/s       256Mb/s</a:t>
            </a:r>
            <a:br>
              <a:rPr lang="en-GB" b="1" dirty="0" smtClean="0"/>
            </a:br>
            <a:r>
              <a:rPr lang="en-GB" b="1" dirty="0" smtClean="0"/>
              <a:t>85% CPU          98% CPU       98% CPU</a:t>
            </a:r>
            <a:endParaRPr lang="en-GB" b="1" dirty="0"/>
          </a:p>
        </p:txBody>
      </p:sp>
    </p:spTree>
    <p:extLst>
      <p:ext uri="{BB962C8B-B14F-4D97-AF65-F5344CB8AC3E}">
        <p14:creationId xmlns:p14="http://schemas.microsoft.com/office/powerpoint/2010/main" val="31930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page_comp_s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00" y="3815956"/>
            <a:ext cx="8857526" cy="29009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6753" y="3805415"/>
            <a:ext cx="2197447" cy="3046988"/>
          </a:xfrm>
          <a:prstGeom prst="rect">
            <a:avLst/>
          </a:prstGeom>
          <a:noFill/>
        </p:spPr>
        <p:txBody>
          <a:bodyPr wrap="square" rtlCol="0">
            <a:spAutoFit/>
          </a:bodyPr>
          <a:lstStyle/>
          <a:p>
            <a:r>
              <a:rPr lang="en-GB" sz="2400" dirty="0" smtClean="0"/>
              <a:t>Page</a:t>
            </a:r>
            <a:br>
              <a:rPr lang="en-GB" sz="2400" dirty="0" smtClean="0"/>
            </a:br>
            <a:r>
              <a:rPr lang="en-GB" sz="2400" dirty="0" smtClean="0"/>
              <a:t>compression</a:t>
            </a:r>
          </a:p>
          <a:p>
            <a:r>
              <a:rPr lang="en-GB" sz="2400" b="1" u="sng" dirty="0" smtClean="0">
                <a:solidFill>
                  <a:srgbClr val="002060"/>
                </a:solidFill>
              </a:rPr>
              <a:t>1,340,097 </a:t>
            </a:r>
            <a:r>
              <a:rPr lang="en-GB" sz="2400" b="1" u="sng" dirty="0" err="1" smtClean="0">
                <a:solidFill>
                  <a:srgbClr val="002060"/>
                </a:solidFill>
              </a:rPr>
              <a:t>ms</a:t>
            </a:r>
            <a:r>
              <a:rPr lang="en-GB" sz="2400" b="1" u="sng" dirty="0" smtClean="0">
                <a:solidFill>
                  <a:srgbClr val="002060"/>
                </a:solidFill>
              </a:rPr>
              <a:t>*</a:t>
            </a:r>
          </a:p>
          <a:p>
            <a:endParaRPr lang="en-GB" sz="2400" b="1" u="sng" dirty="0">
              <a:solidFill>
                <a:srgbClr val="002060"/>
              </a:solidFill>
            </a:endParaRPr>
          </a:p>
          <a:p>
            <a:r>
              <a:rPr lang="en-GB" sz="2400" b="1" dirty="0" smtClean="0">
                <a:solidFill>
                  <a:schemeClr val="tx1">
                    <a:lumMod val="95000"/>
                    <a:lumOff val="5000"/>
                  </a:schemeClr>
                </a:solidFill>
              </a:rPr>
              <a:t>All stack trace timings are a statistical estimate</a:t>
            </a:r>
            <a:endParaRPr lang="en-GB" sz="2400" b="1" dirty="0">
              <a:solidFill>
                <a:schemeClr val="tx1">
                  <a:lumMod val="95000"/>
                  <a:lumOff val="5000"/>
                </a:schemeClr>
              </a:solidFill>
            </a:endParaRPr>
          </a:p>
        </p:txBody>
      </p:sp>
      <p:sp>
        <p:nvSpPr>
          <p:cNvPr id="18" name="TextBox 17"/>
          <p:cNvSpPr txBox="1"/>
          <p:nvPr/>
        </p:nvSpPr>
        <p:spPr>
          <a:xfrm>
            <a:off x="156753" y="210500"/>
            <a:ext cx="2197447" cy="1261884"/>
          </a:xfrm>
          <a:prstGeom prst="rect">
            <a:avLst/>
          </a:prstGeom>
          <a:noFill/>
        </p:spPr>
        <p:txBody>
          <a:bodyPr wrap="square" rtlCol="0">
            <a:spAutoFit/>
          </a:bodyPr>
          <a:lstStyle/>
          <a:p>
            <a:r>
              <a:rPr lang="en-GB" sz="2400" dirty="0" smtClean="0"/>
              <a:t>No </a:t>
            </a:r>
            <a:br>
              <a:rPr lang="en-GB" sz="2400" dirty="0" smtClean="0"/>
            </a:br>
            <a:r>
              <a:rPr lang="en-GB" sz="2400" dirty="0" smtClean="0"/>
              <a:t>compression</a:t>
            </a:r>
          </a:p>
          <a:p>
            <a:r>
              <a:rPr lang="en-GB" sz="2800" b="1" u="sng" dirty="0" smtClean="0">
                <a:solidFill>
                  <a:srgbClr val="002060"/>
                </a:solidFill>
              </a:rPr>
              <a:t>545,761 </a:t>
            </a:r>
            <a:r>
              <a:rPr lang="en-GB" sz="2800" b="1" u="sng" dirty="0" err="1" smtClean="0">
                <a:solidFill>
                  <a:srgbClr val="002060"/>
                </a:solidFill>
              </a:rPr>
              <a:t>ms</a:t>
            </a:r>
            <a:r>
              <a:rPr lang="en-GB" sz="2800" b="1" u="sng" dirty="0" smtClean="0">
                <a:solidFill>
                  <a:srgbClr val="002060"/>
                </a:solidFill>
              </a:rPr>
              <a:t>*</a:t>
            </a:r>
            <a:endParaRPr lang="en-GB" sz="2800" b="1" u="sng" dirty="0">
              <a:solidFill>
                <a:srgbClr val="002060"/>
              </a:solidFill>
            </a:endParaRPr>
          </a:p>
        </p:txBody>
      </p:sp>
      <p:sp>
        <p:nvSpPr>
          <p:cNvPr id="19" name="Left Arrow 18"/>
          <p:cNvSpPr/>
          <p:nvPr/>
        </p:nvSpPr>
        <p:spPr>
          <a:xfrm rot="2120909">
            <a:off x="8646107" y="1965128"/>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1" name="Oval 20"/>
          <p:cNvSpPr/>
          <p:nvPr/>
        </p:nvSpPr>
        <p:spPr>
          <a:xfrm>
            <a:off x="7533455" y="1596549"/>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rot="2120909">
            <a:off x="9345134" y="5621642"/>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3" name="Oval 22"/>
          <p:cNvSpPr/>
          <p:nvPr/>
        </p:nvSpPr>
        <p:spPr>
          <a:xfrm>
            <a:off x="7994475" y="5240001"/>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878286" y="3108072"/>
            <a:ext cx="3004457" cy="707886"/>
          </a:xfrm>
          <a:prstGeom prst="rect">
            <a:avLst/>
          </a:prstGeom>
          <a:noFill/>
        </p:spPr>
        <p:txBody>
          <a:bodyPr wrap="square" rtlCol="0">
            <a:spAutoFit/>
          </a:bodyPr>
          <a:lstStyle/>
          <a:p>
            <a:r>
              <a:rPr lang="en-GB" sz="4000" dirty="0" smtClean="0"/>
              <a:t>Vs.</a:t>
            </a:r>
            <a:endParaRPr lang="en-GB" sz="4000" dirty="0"/>
          </a:p>
        </p:txBody>
      </p:sp>
      <p:pic>
        <p:nvPicPr>
          <p:cNvPr id="2050" name="Picture 2" descr="D:\no_comp_st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00" y="198481"/>
            <a:ext cx="8857526" cy="2934786"/>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p:cNvSpPr/>
          <p:nvPr/>
        </p:nvSpPr>
        <p:spPr>
          <a:xfrm rot="2120909">
            <a:off x="9346613" y="2031805"/>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8048206" y="1624038"/>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5342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923109" y="1811384"/>
            <a:ext cx="10489474" cy="4911634"/>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Font typeface="Wingdings" pitchFamily="2" charset="2"/>
              <a:buNone/>
            </a:pPr>
            <a:endParaRPr lang="en-GB" dirty="0" smtClean="0"/>
          </a:p>
          <a:p>
            <a:pPr marL="0" indent="0">
              <a:buFont typeface="Wingdings" pitchFamily="2" charset="2"/>
              <a:buNone/>
            </a:pPr>
            <a:endParaRPr lang="en-GB" dirty="0" smtClean="0"/>
          </a:p>
          <a:p>
            <a:pPr marL="0" indent="0">
              <a:buFont typeface="Wingdings" pitchFamily="2" charset="2"/>
              <a:buNone/>
            </a:pPr>
            <a:endParaRPr lang="en-GB" dirty="0" smtClean="0"/>
          </a:p>
          <a:p>
            <a:endParaRPr lang="en-GB" dirty="0"/>
          </a:p>
        </p:txBody>
      </p:sp>
      <p:graphicFrame>
        <p:nvGraphicFramePr>
          <p:cNvPr id="7" name="Chart 6"/>
          <p:cNvGraphicFramePr>
            <a:graphicFrameLocks/>
          </p:cNvGraphicFramePr>
          <p:nvPr>
            <p:extLst>
              <p:ext uri="{D42A27DB-BD31-4B8C-83A1-F6EECF244321}">
                <p14:modId xmlns:p14="http://schemas.microsoft.com/office/powerpoint/2010/main" val="2397562093"/>
              </p:ext>
            </p:extLst>
          </p:nvPr>
        </p:nvGraphicFramePr>
        <p:xfrm>
          <a:off x="1" y="0"/>
          <a:ext cx="11782696" cy="68580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descr="Hard Drive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7885" y="510146"/>
            <a:ext cx="927464" cy="770014"/>
          </a:xfrm>
          <a:prstGeom prst="rect">
            <a:avLst/>
          </a:prstGeom>
          <a:noFill/>
        </p:spPr>
      </p:pic>
      <p:pic>
        <p:nvPicPr>
          <p:cNvPr id="10" name="Picture 9" descr="Cisco Mez.jpe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34418" y="1035378"/>
            <a:ext cx="1440211" cy="1218022"/>
          </a:xfrm>
          <a:prstGeom prst="rect">
            <a:avLst/>
          </a:prstGeom>
        </p:spPr>
      </p:pic>
      <p:sp>
        <p:nvSpPr>
          <p:cNvPr id="8" name="Right Brace 7"/>
          <p:cNvSpPr/>
          <p:nvPr/>
        </p:nvSpPr>
        <p:spPr>
          <a:xfrm rot="16200000">
            <a:off x="3298742" y="-368017"/>
            <a:ext cx="259061" cy="3750492"/>
          </a:xfrm>
          <a:prstGeom prst="rightBrace">
            <a:avLst>
              <a:gd name="adj1" fmla="val 0"/>
              <a:gd name="adj2" fmla="val 43581"/>
            </a:avLst>
          </a:prstGeom>
          <a:ln w="254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dirty="0">
              <a:solidFill>
                <a:srgbClr val="F79646"/>
              </a:solidFill>
            </a:endParaRPr>
          </a:p>
        </p:txBody>
      </p:sp>
      <p:sp>
        <p:nvSpPr>
          <p:cNvPr id="11" name="Right Brace 10"/>
          <p:cNvSpPr/>
          <p:nvPr/>
        </p:nvSpPr>
        <p:spPr>
          <a:xfrm rot="16200000">
            <a:off x="8757567" y="362483"/>
            <a:ext cx="259063" cy="3849192"/>
          </a:xfrm>
          <a:prstGeom prst="rightBrace">
            <a:avLst>
              <a:gd name="adj1" fmla="val 0"/>
              <a:gd name="adj2" fmla="val 43581"/>
            </a:avLst>
          </a:prstGeom>
          <a:ln w="254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dirty="0">
              <a:solidFill>
                <a:srgbClr val="F79646"/>
              </a:solidFill>
            </a:endParaRPr>
          </a:p>
        </p:txBody>
      </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5572322" y="2018521"/>
            <a:ext cx="1191047" cy="1802421"/>
          </a:xfrm>
          <a:prstGeom prst="rect">
            <a:avLst/>
          </a:prstGeom>
        </p:spPr>
      </p:pic>
      <p:sp>
        <p:nvSpPr>
          <p:cNvPr id="13" name="Left Arrow 12"/>
          <p:cNvSpPr/>
          <p:nvPr/>
        </p:nvSpPr>
        <p:spPr>
          <a:xfrm rot="21003628" flipH="1">
            <a:off x="7091503" y="2786737"/>
            <a:ext cx="3644218" cy="265986"/>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6962502" y="3365239"/>
            <a:ext cx="4336869" cy="707886"/>
          </a:xfrm>
          <a:prstGeom prst="rect">
            <a:avLst/>
          </a:prstGeom>
          <a:noFill/>
        </p:spPr>
        <p:txBody>
          <a:bodyPr wrap="square" rtlCol="0">
            <a:spAutoFit/>
          </a:bodyPr>
          <a:lstStyle/>
          <a:p>
            <a:r>
              <a:rPr lang="en-GB" sz="2000" b="1" dirty="0" smtClean="0"/>
              <a:t> 52 Mb/s                                27 Mb/s</a:t>
            </a:r>
          </a:p>
          <a:p>
            <a:r>
              <a:rPr lang="en-GB" sz="2000" b="1" dirty="0" smtClean="0"/>
              <a:t> 99% CPU                               56% CPU</a:t>
            </a:r>
            <a:endParaRPr lang="en-GB" sz="2000" b="1" dirty="0"/>
          </a:p>
        </p:txBody>
      </p:sp>
    </p:spTree>
    <p:extLst>
      <p:ext uri="{BB962C8B-B14F-4D97-AF65-F5344CB8AC3E}">
        <p14:creationId xmlns:p14="http://schemas.microsoft.com/office/powerpoint/2010/main" val="1009573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6753" y="3953572"/>
            <a:ext cx="1959429" cy="2431435"/>
          </a:xfrm>
          <a:prstGeom prst="rect">
            <a:avLst/>
          </a:prstGeom>
          <a:noFill/>
        </p:spPr>
        <p:txBody>
          <a:bodyPr wrap="square" rtlCol="0">
            <a:spAutoFit/>
          </a:bodyPr>
          <a:lstStyle/>
          <a:p>
            <a:r>
              <a:rPr lang="en-GB" sz="2400" dirty="0" smtClean="0"/>
              <a:t>Clustered column store index with archive compression</a:t>
            </a:r>
          </a:p>
          <a:p>
            <a:r>
              <a:rPr lang="en-GB" sz="2800" b="1" u="sng" dirty="0" smtClean="0">
                <a:solidFill>
                  <a:srgbClr val="002060"/>
                </a:solidFill>
              </a:rPr>
              <a:t>61,196 </a:t>
            </a:r>
            <a:r>
              <a:rPr lang="en-GB" sz="2800" b="1" u="sng" dirty="0" err="1" smtClean="0">
                <a:solidFill>
                  <a:srgbClr val="002060"/>
                </a:solidFill>
              </a:rPr>
              <a:t>ms</a:t>
            </a:r>
            <a:endParaRPr lang="en-GB" sz="2800" b="1" u="sng" dirty="0">
              <a:solidFill>
                <a:srgbClr val="002060"/>
              </a:solidFill>
            </a:endParaRPr>
          </a:p>
        </p:txBody>
      </p:sp>
      <p:sp>
        <p:nvSpPr>
          <p:cNvPr id="18" name="TextBox 17"/>
          <p:cNvSpPr txBox="1"/>
          <p:nvPr/>
        </p:nvSpPr>
        <p:spPr>
          <a:xfrm>
            <a:off x="156753" y="838018"/>
            <a:ext cx="1959429" cy="1631216"/>
          </a:xfrm>
          <a:prstGeom prst="rect">
            <a:avLst/>
          </a:prstGeom>
          <a:noFill/>
        </p:spPr>
        <p:txBody>
          <a:bodyPr wrap="square" rtlCol="0">
            <a:spAutoFit/>
          </a:bodyPr>
          <a:lstStyle/>
          <a:p>
            <a:r>
              <a:rPr lang="en-GB" sz="2400" dirty="0" smtClean="0"/>
              <a:t>Clustered column store index</a:t>
            </a:r>
          </a:p>
          <a:p>
            <a:r>
              <a:rPr lang="en-GB" sz="2800" b="1" u="sng" dirty="0" smtClean="0">
                <a:solidFill>
                  <a:srgbClr val="002060"/>
                </a:solidFill>
              </a:rPr>
              <a:t>60,651 </a:t>
            </a:r>
            <a:r>
              <a:rPr lang="en-GB" sz="2800" b="1" u="sng" dirty="0" err="1" smtClean="0">
                <a:solidFill>
                  <a:srgbClr val="002060"/>
                </a:solidFill>
              </a:rPr>
              <a:t>ms</a:t>
            </a:r>
            <a:endParaRPr lang="en-GB" sz="2800" b="1" u="sng" dirty="0">
              <a:solidFill>
                <a:srgbClr val="002060"/>
              </a:solidFill>
            </a:endParaRPr>
          </a:p>
        </p:txBody>
      </p:sp>
      <p:sp>
        <p:nvSpPr>
          <p:cNvPr id="12" name="TextBox 11"/>
          <p:cNvSpPr txBox="1"/>
          <p:nvPr/>
        </p:nvSpPr>
        <p:spPr>
          <a:xfrm>
            <a:off x="5878286" y="3108072"/>
            <a:ext cx="3004457" cy="707886"/>
          </a:xfrm>
          <a:prstGeom prst="rect">
            <a:avLst/>
          </a:prstGeom>
          <a:noFill/>
        </p:spPr>
        <p:txBody>
          <a:bodyPr wrap="square" rtlCol="0">
            <a:spAutoFit/>
          </a:bodyPr>
          <a:lstStyle/>
          <a:p>
            <a:r>
              <a:rPr lang="en-GB" sz="4000" dirty="0" smtClean="0"/>
              <a:t>Vs.</a:t>
            </a:r>
            <a:endParaRPr lang="en-GB"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90" y="199180"/>
            <a:ext cx="8892535" cy="2908892"/>
          </a:xfrm>
          <a:prstGeom prst="rect">
            <a:avLst/>
          </a:prstGeom>
        </p:spPr>
      </p:pic>
      <p:sp>
        <p:nvSpPr>
          <p:cNvPr id="15" name="Oval 14"/>
          <p:cNvSpPr/>
          <p:nvPr/>
        </p:nvSpPr>
        <p:spPr>
          <a:xfrm>
            <a:off x="7994467" y="1603170"/>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 Arrow 15"/>
          <p:cNvSpPr/>
          <p:nvPr/>
        </p:nvSpPr>
        <p:spPr>
          <a:xfrm rot="2120909">
            <a:off x="9236276" y="1977467"/>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944" y="3789831"/>
            <a:ext cx="8873481" cy="2949315"/>
          </a:xfrm>
          <a:prstGeom prst="rect">
            <a:avLst/>
          </a:prstGeom>
        </p:spPr>
      </p:pic>
      <p:sp>
        <p:nvSpPr>
          <p:cNvPr id="17" name="Oval 16"/>
          <p:cNvSpPr/>
          <p:nvPr/>
        </p:nvSpPr>
        <p:spPr>
          <a:xfrm>
            <a:off x="7994466" y="5221740"/>
            <a:ext cx="1619795" cy="31351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eft Arrow 19"/>
          <p:cNvSpPr/>
          <p:nvPr/>
        </p:nvSpPr>
        <p:spPr>
          <a:xfrm rot="2120909">
            <a:off x="9352372" y="5576160"/>
            <a:ext cx="944619" cy="524724"/>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1201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encrypted-tbn1.gstatic.com/images?q=tbn:ANd9GcQmWw9CIkKgd-VmtKy4JX8Sd2hZpeL08i8iuSDtQH_tdz8j5zTr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705" y="2421364"/>
            <a:ext cx="3541214" cy="189292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909448" y="3029949"/>
            <a:ext cx="1431109" cy="963838"/>
          </a:xfrm>
          <a:prstGeom prst="roundRect">
            <a:avLst>
              <a:gd name="adj" fmla="val 5612"/>
            </a:avLst>
          </a:prstGeom>
          <a:pattFill prst="pct5">
            <a:fgClr>
              <a:schemeClr val="bg2">
                <a:lumMod val="5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200" b="1" dirty="0">
              <a:solidFill>
                <a:schemeClr val="bg1"/>
              </a:solidFill>
            </a:endParaRPr>
          </a:p>
        </p:txBody>
      </p:sp>
      <p:sp>
        <p:nvSpPr>
          <p:cNvPr id="2" name="Title 1"/>
          <p:cNvSpPr>
            <a:spLocks noGrp="1"/>
          </p:cNvSpPr>
          <p:nvPr>
            <p:ph type="title"/>
          </p:nvPr>
        </p:nvSpPr>
        <p:spPr>
          <a:xfrm>
            <a:off x="432025" y="155037"/>
            <a:ext cx="10675740" cy="977772"/>
          </a:xfrm>
        </p:spPr>
        <p:txBody>
          <a:bodyPr>
            <a:normAutofit/>
          </a:bodyPr>
          <a:lstStyle/>
          <a:p>
            <a:pPr algn="l"/>
            <a:r>
              <a:rPr lang="en-GB" b="1" dirty="0" smtClean="0">
                <a:latin typeface="Century Schoolbook" panose="02040604050505020304" pitchFamily="18" charset="0"/>
              </a:rPr>
              <a:t>Takeaways</a:t>
            </a:r>
            <a:endParaRPr lang="en-GB" b="1" dirty="0">
              <a:latin typeface="Century Schoolbook" panose="02040604050505020304" pitchFamily="18" charset="0"/>
            </a:endParaRPr>
          </a:p>
        </p:txBody>
      </p:sp>
      <p:sp>
        <p:nvSpPr>
          <p:cNvPr id="4" name="AutoShape 2"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320528" y="9804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168128" y="11328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015728" y="12852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descr="Hard Drive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4701" y="1611972"/>
            <a:ext cx="1435236" cy="1096645"/>
          </a:xfrm>
          <a:prstGeom prst="rect">
            <a:avLst/>
          </a:prstGeom>
          <a:noFill/>
        </p:spPr>
      </p:pic>
      <p:sp>
        <p:nvSpPr>
          <p:cNvPr id="15" name="Rectangle 14"/>
          <p:cNvSpPr/>
          <p:nvPr/>
        </p:nvSpPr>
        <p:spPr>
          <a:xfrm>
            <a:off x="3160151" y="3143291"/>
            <a:ext cx="929704" cy="744583"/>
          </a:xfrm>
          <a:prstGeom prst="rect">
            <a:avLst/>
          </a:prstGeom>
          <a:gradFill>
            <a:gsLst>
              <a:gs pos="0">
                <a:srgbClr val="D6B19C"/>
              </a:gs>
              <a:gs pos="30000">
                <a:srgbClr val="D49E6C"/>
              </a:gs>
              <a:gs pos="70000">
                <a:srgbClr val="A65528"/>
              </a:gs>
              <a:gs pos="100000">
                <a:srgbClr val="663012"/>
              </a:gs>
            </a:gsLst>
            <a:lin ang="27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CPU</a:t>
            </a:r>
            <a:endParaRPr lang="en-US" sz="2400" b="1" dirty="0"/>
          </a:p>
        </p:txBody>
      </p:sp>
      <p:sp>
        <p:nvSpPr>
          <p:cNvPr id="21" name="TextBox 20"/>
          <p:cNvSpPr txBox="1"/>
          <p:nvPr/>
        </p:nvSpPr>
        <p:spPr>
          <a:xfrm>
            <a:off x="307976" y="4745693"/>
            <a:ext cx="12650380" cy="646331"/>
          </a:xfrm>
          <a:prstGeom prst="rect">
            <a:avLst/>
          </a:prstGeom>
          <a:noFill/>
        </p:spPr>
        <p:txBody>
          <a:bodyPr wrap="square" rtlCol="0">
            <a:spAutoFit/>
          </a:bodyPr>
          <a:lstStyle/>
          <a:p>
            <a:r>
              <a:rPr lang="en-GB" sz="2800" b="1" dirty="0" smtClean="0">
                <a:solidFill>
                  <a:schemeClr val="bg2">
                    <a:lumMod val="50000"/>
                  </a:schemeClr>
                </a:solidFill>
              </a:rPr>
              <a:t>   </a:t>
            </a:r>
            <a:r>
              <a:rPr lang="en-GB" sz="2400" b="1" dirty="0" smtClean="0">
                <a:solidFill>
                  <a:schemeClr val="bg2">
                    <a:lumMod val="50000"/>
                  </a:schemeClr>
                </a:solidFill>
              </a:rPr>
              <a:t>CPU used for IO consumption </a:t>
            </a:r>
            <a:r>
              <a:rPr lang="en-GB" sz="2400" b="1" dirty="0" smtClean="0">
                <a:solidFill>
                  <a:srgbClr val="FF9900"/>
                </a:solidFill>
              </a:rPr>
              <a:t>+ </a:t>
            </a:r>
            <a:r>
              <a:rPr lang="en-GB" sz="2400" b="1" u="sng" dirty="0" smtClean="0">
                <a:solidFill>
                  <a:srgbClr val="FF9900"/>
                </a:solidFill>
              </a:rPr>
              <a:t>CPU used for decompression</a:t>
            </a:r>
            <a:r>
              <a:rPr lang="en-GB" sz="2400" b="1" dirty="0" smtClean="0">
                <a:solidFill>
                  <a:srgbClr val="FF9900"/>
                </a:solidFill>
              </a:rPr>
              <a:t> </a:t>
            </a:r>
            <a:r>
              <a:rPr lang="en-GB" sz="3600" b="1" dirty="0" smtClean="0">
                <a:solidFill>
                  <a:srgbClr val="FF0000"/>
                </a:solidFill>
              </a:rPr>
              <a:t>&lt;</a:t>
            </a:r>
            <a:r>
              <a:rPr lang="en-GB" sz="2400" b="1" dirty="0" smtClean="0"/>
              <a:t> total CPU capacity</a:t>
            </a:r>
            <a:endParaRPr lang="en-GB" sz="2400" b="1" dirty="0"/>
          </a:p>
        </p:txBody>
      </p:sp>
      <p:sp>
        <p:nvSpPr>
          <p:cNvPr id="3" name="AutoShape 2" descr="data:image/jpeg;base64,/9j/4AAQSkZJRgABAQAAAQABAAD/2wCEAAkGBxQSEhUUExQWFhUXGR4bGBgYGCEdHxsdHxwgIB8gIRgcHCgiHhwnIBwcITIiJSksLi8uHB8zODMsNygtLisBCgoKDg0OGxAQGzQlICYyLDQ0NCwsLC8vLCwsLDQtLCwsNCwsLCwsNCwsLCwsLCwsLCwsLCwsLCwsLCwsLCwsLP/AABEIALcBEwMBIgACEQEDEQH/xAAcAAACAgMBAQAAAAAAAAAAAAAFBgMEAAIHAQj/xABBEAACAQIEBAQDBwMDAgUFAQABAhEDIQAEEjEFIkFRBhNhcTKBkQcUI0KhsfDB0eFSYvFykiQzgrLiFkNTY6IV/8QAGQEAAwEBAQAAAAAAAAAAAAAAAgMEAQAF/8QALBEAAgICAgEEAQMEAwEAAAAAAQIAEQMSITFBBBMiUWFxocEUMkKRsdHwgf/aAAwDAQACEQMRAD8A5auVX1+uJVyg7n642XG5eMSEmPqajKjuf0/tjf7v/uP6f2x6rjuMSTeOvbAkmEBKGdp8hMn6D+gwQpUCABqm3YYp5oSCMXs9m/KChRLsOUbjbc+mONmgJoE0rKEEuygev/OIEzdEq7BhyRadJaZ+EMbxF/cb4AV/NqtzBmY9Iv7Af0x5UybBioBJG4i4+WHDEvkxZZvAhmnn6LdSp/3f3xLUp+gPzOAK5QxJiIPW/wBOnzxayFZk5W2P6f4xzIB1OBPkQhlqbEs0C1v5bGmcrBPi0g9pM/QDHrZ/TS0oOck3IsL7+uAyUndt5JMSTv8APHKt8mcSR1LdLNBjFhvcmBYTiWptIgztH+cUVo1LMPzSBEfP2+ePcvqAa214wZUeIIuEqdEgbe/vjR6JON6NeU1GbWJ9ca1atrSOpt0mMB5hVKpp3xrUqAW2xKwOlynwgxq6/wAscUnoEHcH1/5wY5gm5Jpk4xhG2J2VoLCPcAAR7CB2xAsmJUCBYgb+5n3xswzQL3x4Rjd0ZiABbb/nG5Ui2OudRlZsaYmakTJx6VGmAh1Dc6rb9o9hvgrg1K+PXUgkHcWON/KO0GRuMeMh7Y2dRmmMxsFx4BjpkkytA1HVAVBYxLMFUepZiAB6nE+SyZdKj6ZSmAXaQIk6VFyJJYiwk2J2BxXCid/0xLWEmbm0z6YybUrt6Y9KGJgwTAPSREie9x9RjXBTKGmBT8xdS6pYBz8JjYdDb5wMcTU4C5WqcSqmmtI1HNJSStPUdIJ3IWYBvipixXQFmKiFk6ROwm2JsrwmrUKhELFiAoFySdoGOsCabMo4zF7NcKq03ZHQhlMMLGD7gxjMZsJmphirwyrOhWDKZ0uSEDRNpYgBvTr0JxH90q6JaRMkSCJgwRItYCZ6g+hg9lKXnUaq1VpFgvmJpJAsRPLtEMd53OJOEujCpQpNDLL01qA80KQQB2IntvMDEZyED9JeMS3FmrwhgRqYy2xiQDEkHr9MGsvkHOUNVhcfnIiARYSR8M2nvGJc4abUwEXQS2lSJgGeh6Ra0Xna12LhZOmhlyxC5pGlwNip/D1AgiC1pt074FsjMBDTGosxO4eToFQqdTNpdokFRa3YsYBP0vizl6KTVWWOoRJMGNtNjAjqdzJ2xeFN/uLrUhWy9bS6ppUEOvc2UgiJIO3vixxCn98pOqDVWp0g6n/8gEFgD/qAgqRuNQvGOJ5nACvzA6KfiPxk+SYm5kaT79D6r64n4bRH3gH8rzBXYxNMC/diP+3FrLZ4PSoE011qwQurcxZgBrZdIEgkRM3jtghTqoai5YMvk0DpIvqIC/HrB5GkEiNhF4MYw+ZoHVRfyuWIq11cEA0nLG29gCLWBJBxVbICVKJWYM4XmXUCSQPiA/MDsb3tOC/FeD1qFSmabCrSrIBTaeZkI1gOI5W5QR6x64c/BuQZKVPXXZm0VWAUCwFNRDNf4WQwVvYdJk2YLRBuAqkkgiohcX4G1NqiVECN5KtTE35ANcX3jUCP9o3x5xHKu4o1QFXz0VwpESyyDAAgA6Qd/wA+HDiyFWFAqGD0XFOxkKEmmZNgZ81WHoJiYxPR8MrVoaaja6rMqqZYBNZhWRSCFYaCNQ6jAjJwLhHF3RiiOFJSRgfMIF3ZVGkAgqN5JvymPU2wPHDdVLUok/lYEkXBbn5YUiAcdJznBPOanURAUpkiqDADK4ZlMk3u47wwFrnG2X4FlwTT8lwGBk+YWZnKyV5biFE2aGAAiBGBGXizCOKzOe5LhLEU0KRq02gEOKhBXSJm5IuRYRPfFrP8CFNuZDpAMgNJUgwZvJjVvHQnD3wTI0hRfM1KXlOukU6rOW1LTQHWEIEWWLEyR1CjACpw2uztUeka1CmdLViwn8SYIRpk3WSAACJHXG7kniYFWuYtNk1d3NPTpPNG0MgJJvYqQCNpntfGnDskDTrlQ7U1El9P5D8INu4iBN1PXDBw4LUqp5VQ0ygqCq4CVOZzqKhgxkGRGqSNBAKnetl83Up1Fot5itdFfQulqjPIXYjSVZhZp1dsEW8QdfJgzK8CLFGQa1ZrCNJa9tzI5o23t0xLxTw95L1FVfw1fQzsTbUYBENtsu/r0w/5fhRV6OrSwUUaSmBsVXUQ0ajcGL2v8g/DWSo7WpijmGFKoa0DTUBDAiwkA+XqDEAiNyb4MhJmtjA7iNVySvV8tDK9TTX4VUS5m+3QzcH6la3htUpipTKtrMhtUBgBEBYMSxLA/wC0+mHPOcHoUaCpluV6VYa3IInzLXkDl35VNtIE3uD4vklpV6WTDsVZT5YAUaWBZpYDdSW3nvJx3uXwJ3t1yYs1+FmkpIQkgaW0jpa8Hffbrv0tvl+As+wF7XmA3LINrEmw3uDvh1GRig2WQs1WnTDOECsS8EaSxMEBgTHWIB3GPfB9OkmVesWBOpqpbSJQkMoAAJso1GJuSYO2M9w1c4YuaivW8KeXRY6lepIV1tytZ4LT2EfPrgdn+AaWZS1OQSToZSBMABSCQ316nrg9kOOKctWqpqd+RG8xVQa7qpCrIH4bGbm8d8XfBuQerUTXS8oMZVWYwyBWmAdwSxMHoMbs4udohqK1DhEaqbBTUW2iRqOowYi204hbw2FJDlQiKSwuJPfUAeW06r2A74eOIvTFcEUglBKZIZULaFkzUK3kfF3nFlqdDMiqKaE5heYagQIgHSGKGQJ1wfSxG2e6wneyp4nMjwkIWKBaoWAT7iesE27A3t77ZzI+WF81aKTq+FWmQQLjVtJF7e+D/wB6ehUpUBQpr8TGdLFtJMEHSOYFbEjYzAxYq8BZ6Wuvlj5hJWkNZ0tMS5MCFm8jrMYd7hHcT7IPQ5ifkeFea4IClFMnTJkA7HqpN9/fbF/iOWpNqXyyg0lg3bSDA+EC8b9oEdcMhy1OlRSpUmmt1YIJC8x2b4mEjt88bfcabCF1OKoOgaYBE3AJAltJja1xgDmN34hDAAK8xBbIAT8RMAqZAEeoi8+4264rfdnJgXA3vh3rcMPLUsVY6dElSo/6iwm9ioFoxWXhAPLROpdJfSGXUvUL/n22OGrmi2wxQNH37densMe4ZKavTGipTqBhYgLI9LgwbRjMb7pme0J7wqmmVrRVDrqsD8Okm2xUyh2+Q9cGq3DakUsxlUapUVQahJVlCnskArPTTsAb4C+J6euodLnWgFpYmQY0gGYg9Jw31squWpsSEdiwDnSssL/l7dQOmn0xO3NHzHoSAQRx+Ik0OM0tR8xYUsWK7wTuCSNrdpGHXhtQClSOVzFN2CsFpVWuAOaJIBYXgdwN7YVvKT7tWqtTOhyElYkOSTeRMALPKRteZxb4Xw96DUguqnWDgwZ16TNihj4lIt6i+NYLUxCwbv8A7m/DuMUnzFYZiktOk4PmqWY8wJght5ljbtgzw5jkKFVqNPKZhFqWdwfO0mmpXS6ggQr6Z6gkRhf49SblpVqIp1C3xgEMxYzzT8W8A4M5aiRTTKtUCVKjUwlPRLMfLRYYgdSC0naV6YG/I/1DAHn/AHL/AJiVMkKbUwrMwqUyzEaAx1CVvdQRtv8AI4TeMcJanWdMzUVQFDirTVyoJsFnTqg/QYa87w/7xmatJOQIkI/xAhAqAGSvQTf26jAzwBk6dbOPks6da1abqjTcOLysi1g2Nx/idlIPcdOFcFRadFalQ/gU0U3gKfJ1awCDLKDMX+EYEZXMDKcTq0WT7vTrUmpouqabVSFhwNR0yJH0x543yWZRaldaxLAsgRVb4HIWx1aQxUdAT63wmZPidY1MvUzU1fLbVR1tLLoIJViblTexmIMY5FuzOY0QIzZnwfXeqV84rTX4C+qpLbkcojSwBnvO28WfDnHWV3pViRUpjQmlW0silhrJM6YLsDNtuxwc4TxvL1Ka1a1QUw6MAbBgS6CwPURPb2GBfiLw8mWNWrl6mthQU6gwhxULDYGCvKDveYwHijDGu3x7hnhOVqL5reeGy1WQFJ1FQJVm16tQWZGmD6Yp+HOK1Hr1FQANSbTUVjY8rDWp3neQbWG2POBhs1lJfRToBSiqVA5msDHwwCYUAA4BtkaWV4p5XxUazLrNRgdQjXpMGLkRHWQOuBUWTCY8Cupf47mWylfMxVqeT5YIJHmHWwiDTZgoQg7f7dpwP4B4x+8qMvVTTNM/+VyioUMwQx3MAm/Q7Yda9XTQqVEplA4VW2m6kwZBGqWE+hsdsLeU4alNcvTBfTQL1XcpKanmbFY0aWIJ9sGhTjcReRHAJQ/crZvIq1ar94SnSq1qtFVIqqamjXBK76WPcdGjbA3guVf75Vy+vXlcvUFY+YxISCADa2u8mAASvScWq3A3q1g9WiVousMVcfgsWcKQJllAVZF/jPWI28TcJrMpRfJC0ghD01CAk/lKkxIUEmGOwsZwwhQdVNwAXYbMtH/3HiMvGeMVKOapZdaIYVr0nWSVa0yhjlAVyT6iQNz55FL/AMVlqKw4KFyRqGmNSQuynUpJkyAu5gQt8K8a81MVlSnVpBwpknXrK7epaTud4w1DiK1KQSnSZa1QFnVSNRMXMyAxgEGWsLAAwCkowFAdSkakBr4P5g+nmcmcwGq0jVzAzQUhlJKipZWknSFAOoHqZi84l4nxRK1ceSlM1RTIp6lUNrPxHzDcQNdpHxA4AcY47Q+7k0UZM21QivrBDJoB0AHUREWBF99sJ2cy2aSvQZtaGqyPTd15ZLAK1xBIkH23wwYtgBdRBzAEkCdHyXhit5pqVC+VILgiAurU4YQwJDpJiDN56HG/h+jSoUXQMNIZmfSJYjS4soEmAwiJ9Bi/xRTUzBptmXbLMkVEeqWl5/IYBQjrpMbiMLPhsLQz9XRzKFYUzq8sFWKmzFwCSBEz0neBhTUfMZeoBNQVmlNYrRy1JGNSpUqeWulPh+HVtoPw8pAOoR6YaPBGYdkrVcx+EV10aYY6gotPNuYuPlgM+Z8rMFkA1sxWU5hLxqi97+vythv4G1SnRbVTqB1kAwVLzfY733PW3tjCwqqlP9M5X3CbFeCKrxE/KcTqOWyuWUF0OkufzoAwpoxiNCkzEnUJN74M+Bc7VFdsvXpKrLrFR1EAl1dxP5QALCNvScO3h/gmXahl6bIxemCwqHldSxckW/KNbALsJGB3jLg9HLUqpogh3vUYtLNMAAdALdr+pw1xQvx/MjxnZgvn9qlLxLQoBA2WSka0BGc8qgaTdiFIsJEnaTMnZdzmYIyWtqjJSNRlqBmhtRChTKBSyyrkaRflPeCeTYUqaBlqKHAdnKMA72hATcoJJvuTv39XJktXqvQimsBajUgA5PMSAwM7DnHpc9F7cniHqQALktdHq0FohEVSIZ2XVpkT8Bga+u/X0uE4PkRSpFg0VaT6aXIVlTJLmCTzC8iREDrOJ08RqVNEeW1Q3aWkljEwANkspmfhPbCknEM1qdKuqowDJrcHSkGdRYC6jpPcbC2NQMbuZkZSBGZuHVK5C1qSoBRKIahFQLe7Mij42Nwf2sMUFZR5VOoV80AhNDdJ+IraGaNWk+nWcM32cIMzUrUcyFZ6YQipS1Q4IJhp2ixmwIbbCrxTIZGlm83TWp965dSEkNpPMWGsW1KRdu0dZwwKQLP7RRdTSj95FmqeV1tNRgZuGruDPqC9u+PcVuC8My9Sij1NJcjm1VIMydxNsZgSQOLMPk80I5nwqKYpLmWNY03IV2bUTT1yoaf9oAMdzvAxT8T1HpO1NAGnmVAkm4JZpPrJ9yeuKr+ImOV1sVapVJVATJUbHV6/098e+JNFSllqlQtpalzEOUMwCZMx0NjOMY7NZmparQlPhGbpLSpU6tNmKVlqrzcrMCJkSCYE2uN+5xJ9r2fVqlHNUWQ1EeLQeUAMNQ6qSeuELMVl1HQ7R/uj9xv9Ma1KxcU6dPnYiDC3LEmFEb2IE4pRdZKzbRqfxIjVKVfSFVWDmUtqJLRy3PUDaw98OvDuKrWrPVdAGy1MvpgyruCLT3BY/rgLkeG08tkBRq0lLt/5ssC0m+nuAAQLdQ3uZPClYsBRqO5WpTbSrEkgLUbSJJkwpIvibIcf+EqUPY3Mn+zvhBzeartXd6aaeTSApqamvD7soKmQe4gjBPi3AuHcLzFPMVqlX7yRNNaSEiRILMNrzfUwnp1wLpomUamrFVVXcqGbmYli2oSfhg6Ttt64i8aeKEqiklcSCi6o1XAYyykWhu4uDN7HBI/0IL4q7PED8f8AGBqlVeVUEMWEEyAACQABNunb6weMuBVsjRpawHVjqNYNqvpgL87tPqBM3PlbguVbSUZmptHO7TAJgntC39RHfD544qCtlHX8ihQB0CmQDO5ggXj6YLHqOoGTf7iDRcZOhUymbpENUCuDYsp/KQegmNj0Njtgl9n1WjWy1XK1A1V9XLTVipZY1QGGwBVt7CR3xQ4y33nmzD6WA5FFMIVBAIJP5gd+uDnhjhLZVKZICEM5qTvUDKum3QAAGJiWO/UHZdee4xVZWB8RY4/x6omZpIaVShlqNVGFGZkKRPMYkkA9epx0Xi+VyTUxm2XzgCtVWYt8LG06RMKGDXFoXrhZ8VoM0wphGcqCRDG5iwkkkLfYYu5RPLytCivNo5SdiSSJF/29BjgVZRXBE0qUP2DG/JcepZN6lCoQ5apqCRvqCrY7Tym3vhk4xxpaLosWdHAAE6j+UDvN8cp8RZJczxOijagoZmZlMMAomzbi4H9L4D8b4zmKGf8AJB8xtSLRNUyQCw0863iTB629xjcRNUIGVRexj1SrtSNFSqga2CQCyglmKxAB0gdewOwwM4ulVqNQKaYCkSlUlQ5A52BAJnUWAMwAoEdcNC5cs1NahRmSm76tgpMqpG9grEX9cAeOZUig6/eSrMItEMBcxIkqdX5T1wi6NyoC7E5n4boPVzOWqPTYUPNkubgEdNXYFY9cdAp5g1uI03T8RlQ8kwAdJgapaSATPeffGvg5KdWiKrCkaq66dNSp8ugiyGZV/wBTmWLf7o946ZoFa1PQtM0FZpoBgZJ0gwpJZQCZXa9x2pyZflV+PEjxoQnxAu/P4ij4i4VWqZivUpJrC3by9TybAmAICg/K3rhg8X8DqZr8RXSotMBdCGDq8tZ07gCep/1elwfFq+YqCoaTMlF4kTo1mJYEdtRIie0438KLUo0lekgNTNVGpQTpgXVbTJhlckC0b7YJ9eCh6ivTnIQRmHJvr9eP1jTk+Ho1NNTu/mLDBiqgEmOUpTsdYAHe82nGvj7J6l/8PSRXBLMwN4TqWtM7EHeRvgwHo0KlGjUdFVjT0En4mUaeXuAxBPywF47w1napTqMVIexF5vy2m82/gxMpNgmW5AoxsAOa/eVPs/zQ+9PWdSRSRvLhZGuIme4BP16Ww9Z3MeVTBqMWZSsm8yYuIv8AF0wlHN5vLHQj0UVKcKpWbRq3nckXPW2L78Q1pVfR+RXI1/Eyg6oa8Cwgx12xmRton0eEenxjGPELcV8eVQ7ChRWq4ABKsCVBEzMBfT4jcYF5StUzuWy7hjFR3FXW0EEF55hNwYAO0AW6YpimzUKdVKWtGUGSqn4tLBmO4MvAF/hPQjBzhOR8vLuFSpR1cy06hBZSAB2i5E/LrODYmuY5ANgB5E08PZWvl+I5cUsxmKlKpq8xK761CBDcEmQQwABAG4tE4ePFNdSgQzzEBY3k9fkJOFHhdZadBGLEu4uxFzNxYAAWiwwI8Q8ccsoy1Z9SsVcowLEEcyKjcmkGJYiZHvgly2NTAfAAwZf9SPiFShnF1UBT/BrQ1TTFkAJGqJiI7g4opSrZejUYI1SpWZysSJXYAFgCYEk2i+LvhiozVq+VeozgqKikp5bKykWlQs3O47Hvgp56Jp0oTqYqRMtrLQARJC3v+oEwQNDqazN/dEfIeI8zkqX3ZaJB06qiqpVheAWcTIAi8dsTZzw3mM7lxmFCKEBAUNpdl+QAjsOx9cNHCuHutetmak1QAyLEWEiQJiZ09WI7Yh4pWZKEnSUZgoJGkwfyiSOaLbjb0xpyc/HuYmP40x4nJBw2obqjkdwrEWsbgRvjzD2nE1pgItBVVbAF2n5wYnrjMUB8nhTJtMA4LiK+TYM0qQRvvhmrcWpPlKVF2QOpMox3AckfIqSLYhyHBlzVa7JSSnT1QqxqJNlOmLWN772wv8apIGZCqypiRP8AfCeCajuVFybjfC6bhWpqlJjEqpJWO/MBB9MC8lkdFV9VQqqGNamC3/SekicEaFJw1HzmC02IE9hO5vt6jEnGuD1XrRqpnUQNSLAAG/KNtvr1w1XI4J4i3XblRGPiOX8xaL02/EKAOCdwLK5IFvU++N+O5paJo1kP4iqGCbQN4O5luvvgEF8kfh1CAo0xq3H7QTeBbArMcQ1MSQese/bEyoWPHUoZgo57jB4+4Tm6btXqtTZKqAUww5kUkNpWQBqU2ME2Y/6sAeM8UFTL5akQ3mUV0zIO+4EdPh646Z9ntBuI8IajXgmlUZKLsoMaUUrIO4Gor7W3E457xnhjq7U60q6tBB3B/qI26EQcVFgpAPiSgFgSPML/AGS8dy2WrvTzQQrVK6GZQdLCdydgZE+qrh6+0jia1USkJKvVpqwRZldYLCAJPKDt0+eOGZzhzpJglf8AUBb59sHRxus5ypDElChAnqpESSevfBML+Swcd3qY2+O6bZmoooUSppkh2YFDBvB1X7QOgwTepSFCiruWZVVW2BsoBIi8HaL7Yk8QVWamakXkmVMhup+e/wDLYS+H5w5ivRTbzGAAa1pvfrF9u2JdQ6fpKmZkfkdwtkyyvJFiDJ+fX6YlGe/Ho6WhGdSexiYt3/xi74hy702UqBpA0yCAG0gBr9DMf0wJ8PMvmrVflSkCdjAMiBPbm/TCwhCjJLsHqVOJ/Tt+sYM9RXz2qVIJE8xbSBO1vlgH4h8MVl0Z9XQsCjCm0kgA2/W8YK+I8vSdFzTOoohlI1GNfNBUA7nv2vOI+NcdpVx+CNXmVEVSF7tEQCR329camymxJW0awTC3Gayea5rN+EgVPLLadZ2F5Gxv0HXphe4jx1yrIuqGVYtYJp5YaIIvIImcQfaGq1K5VV1Vy4CXixmRcgdMAs/ks99111qh8umfL8kmGAUHewlQAdybYNMQKgk9wGzFWKgToPB6bU8stWgir+ErBDYksdZJIBmzE4GcMybUtWbrVAHqoUpmbQbu7XuABCjYxi5k+CnK5CgleowY1YYAnZt1WYMaAdrXJG+Afi3jBrV/LXlpIsAxAj09oH8GACW9CMd6QE8f9wy+fpV8qFVEqAoFXY2WxItKmbEz0F8R5eFo0q3ludFIr5YUkqyC6ki0G7eonucKnCUzP3arVp1qhCn8FdEq4Dc1yJjew6jDR9mPGzm6lahWA1hZESJGzWPaQL98E2M8kdCAMpJFirEF+LadR+GZeq7K9WnULk7yrkssg2mCCR74O+C61arlFq1aVXXTF3qKwV102OphDC5MzhhyXBaC1qNFwWp0/LkG4PlwFJvsG0+98AvtI4vWY6/MqKqs6+WjQoSeUkD4iwuZ2mNsbYKUe7halMljqhcFeKa6PBWTcBiTIJjeBt7Tibh/D6yrlgqllNJi9/WVEdj29PXBz7KalOvRYNSDMj6UJiCIB6jcSRPb1wwccyKU6igcuq66ZhYIlfawwvU0Zyur5Kg/KV31A00GsRrVyYMnmuJ+GCdV5JG82AeOfFFY6vJRtAOh6wgmQebQNQmI/SLHGniDxMuUpvSotNWqx07DSO/7x3OAVSqhywLWVDAUMLuFhpM81ybjtglBAB8TWILmjzGjNsr0Mt92M0xpA12bQBEmetgfrih4wanla6VAq+dUV5RYUkSBrZgbbECAZ5trnBDK5xPuWXIYaeUA7D3vGFkOud4hW+8PJCjyiDpAE7iJgxcAg9ZGGLWjXFnbdT+JX4R4iorU80+b5osII0jppPWD6jthqy/iDMChVqeV5a+Z5uqNQCeWF3j4tQDSOk9cc/41lkSstOk4qT8YUByL3vTW9vS2Jz4kq11FAtpolgjHUJNwOWdrSP8A1emNKXyJjMB8TGyp42yiL5aVHItOkMVFrySN57bYJ8MXL1XpVa76qNJQyUx8LOZJZj1EaREflvaRgNxfL0q9OllaZlVKWQAmmAYNx3Fvn1wP8SeGaGXotWy+ZqhqZGlCZAM2GwP1wvHpdjgwsque+R+OI28W8Qo1ZyMilST8fkapt/qi/vjMF/D1eu+WotWXTVKAuIi/t0neOk4zD/6muK/cxH9Ftzf7CI3EPLy1RlpnXqmKYmQzW+IXHtftgDUaktZC9NXcfEskpPqPzEfIWi8SbmT4shYFNJZyFLEc4LDTI/T6nC5WFSlUcQCTbe4vvHr/AEwpAZQ7AVDvi/igqpDAekRIHYx/fC74WzFRqhpLLagT62Em/b0x7WZgskBie/TBr7POHKajMpmoEJ+Q3j9/+MM4GMiJazlBlLMguCVs03B7jFShkCFJqWOOsVvC+Vr0gWDagxLshgncFSY2ED54Q/EtCnlKFRXBqVXbRSJ2UbloHWIiZ36QcYinoTnZRyYT4P4+Th9IU1/EJMmmAAF92/1HfrgJ4n8ZniGaSoy+TSUhdtWlDEkkCWMyf2i8kfBnhanSoVc7mkWqKSM4pMLEhZAINjO5kdR64TeL5s16jPKDUdkQIoHQBVG3bc2w9VXruTMzXccTmhl6YfzKNWmx3pmTH+5YsPQ4Usvnwq1V0qywwBIBMTaGj9fQYGh3TZjf9fkdxjalRlCwiL2+X9/2xqYglznyl6rxHIcebMjQqaQo2LSL+n98VM7PmjU4prpIRyPga17bTtOIcnQZANJhgsGf5e8n54p15eoVqVOm5FhbtOFLhp+I1s5K88mO/DsjUzat5jlFoBdBI1BtQuQZgi2AFbiX3VqlFDrNS1l2PSw236dhiHg/iA5NGpip5lM7CRyk7kDsbGO4nqcbeE8iatd83UPIh+rsLAf9I5vfT3xjKVvf+0f+/wCYSsrVp/cY3UFSrk6NLOBn8lIVDPIB+YgXDH5wAACBhByHFm4dnjVo3VGIKn8yHdZIMWtq3G+HCnxfSapADaoAkCxE7W9cc944PxWltTEyxGwJ6R3GM9OxZjc31ICoKhvx3WL1KVW4LqW9toE223m2+K2V4lUGUqLVSoyVDCVSTAbrc7/89sBM7nmq6dX5VCqOwH9cdQ4WqHh1Gn8a6RysojUQSTtvJK9bdZwzLWNACPMXhByuxB8Qbx7M1MxwXJ1ixZqLlWJMyASg/SL4B5jPlqBDKQ2n9/XB+vxGl90rZY1Bq8xgASL6gDICgAKCYj0OE3LI3l5mTOkIPT44+m+AQbX+D+xhOdf9fuIxeF+PmjlSFdg9MmwWYDAkHVEAXO56euCn2TrUbMZnNGBpp6ST1Z2Db/8AoP1GFjwjwtczVNJ6jpTKS5TqR8A2IFzN+2OnZXhaZDh7UwxcVSzsxtIIhduygbeuMyaqWA7MZjLsFJ6EL8LzRqS+oAlyR7CIm3Qz9BilxDLNmDUp0x8WpSTttaY9AT7YDeEfEdGllaJrsFqaSYaQTLEggkXsek4MZXxUqoxVJNWBTItCknUf+rY/IdsTa0aMrLDWx5gnJ8Wr8OpL5OWRqKsQzljLNcE6QLLMgEk2AwV4f4tp8QXWBoqo4DJM6RpNw0CZP7D508xnNH4aPAjmBvEWjSbwT27e+BPhjJaPOzBs1SoQvQaF6j1LE/T3we9qQYv2dHBEHeI/CtTM5mpUpoxBCyRESLXm+wws5osKT09FMaWkMqQ9rFd9ox0vJZ/mKBmDOdxBA+TW7X7dcK/EuBzVzDUyCzg6Q1p1A31Gw5lYR6YNMp6aBlwdsnmJmX4tVinTNRzTRgQs2scNx4nTzK0adKkFqVZVqn+kgSxA6wAf0wL4F4bqVahSkW1lea0QOok3E+02xcznC8zkq6eXJYArz3BB3gnb5YbkbGxodybHuos9Rq4Dk6OWNQ0Z9Wa5I3ET06C+943xzfJ16a5sMyhqfm8y3A06r3EG39MNvGc9Wy2RpipPmsTqfaR0uIO1unw4UMpwWuzJNJ1ViOYoYud/bA4R/cxMPOwNKonTzlqVVWbIUGVgOUaytvW9yd9P1IwscX4vxGi6muvw3CMkDaJ9ffD1wLL+VTK5d7wPjBKyLG/c774peNqdXMUlpgKXLXgyBbv22whWAPIlTY204ML+H/FFKrl6bmuiEgyrWIIJBG/pjzClw7wVlUpquaqxX3cKQQCTIE9wCAfWcZh5VfuQ7v8AUUMll2BV5uGkR0IM4M+IKqVFSqvKTAYTsw9/rOL+lMrQLVqSK7tCUzqNh+ZmMn1AEWj2FFsv5ynXSUKdnRdMdt+b/nCLtrMrC0tQKufQKLS3XoBiovGmptqSLGRBiPbDI1BBl/Iakp0yRUjmk+u4/bCHXUoxUiD1GKcQV7kmbZKNx8yvihDlhoOll+ITeT1nrbripkuJCtUp0swpZUYOSexJF+tgwMj2MwMD/AvAaeZeo1cstGmoJI6kmy99pNu2GziflKV8gVDpGkGenQXN7xgGK43IHP8AEIFsiAmHuJ1aOl8vTJK1EcgAbBlm52BuwHsRjl3GPDjUzCQxG6rJM+nf5YI08xVpMGDEwQWBuf1/Y4P8G4I2bqEKxU+U1RTuCREA9gf0xwcqeJugdTYnMnQgkEEEbg9PlifItLBOjEA/PHXOF/Zb5582urU7yVO7R0ibDC/4n8I0svmVcylI/FpGzfl9pP7Dvh4zKRyIg4WB4MW3r16AK1E1A2Db7CPi/W4xrwvJU8yxL6lloAB9B6YM1MvWc/hw1JTPmM6qADtJJFz233thn8B8ONKaxVKlRiVXS0hAN9wOY++0bTjGzDXuHj9OzNVTnvGeE06KkqWJBG5Hf0GGvwxly+Sy1M8nnZjTqjoxCTHU2/TEP2hACqH0Aa5BFt/UAmDHbthqq1KQOS8oRRSpR0/9KlBM9+s+uJ8mTZBf3HjBq5KnxLHGPs5NMr5VYEdQ9jPuq39sKniTwEuVpGvUqy7tCoVgGd4vNheT6emO4g66xtZR/gf1xzX7Tcl5rk0vMqVUI1a3GkIZsiAAC8X9LzvghSGwYNNk4q5zJsqqjlVRHcb/ADOGXwvm2rxlAulUUnWoO82DC8SWidvrhWU1C+hQS07fzbFnL0KlDTVJKMTKzIGpTInuJvgnAYUZmOw1iVvEPC2y9RgxOgm8C4PqLA/XBXwFk6VT7wtYStSmqqt99czI2C6Zn6YOeN8sucyqZmnuVDED9R77jCt4VoN5sgldQIKg7AEWIPe5/wCcbjyXiN9iDkxVlAHRj3R8NpkayilVqacwpTTEkXABsLLzEEnYsuLH2i51vKaku5XSPnbHvC8x5mZ5/wD7VKb7iSQv1Gpv+3tim2cptmJrrr1HTTB/1EgT+v64nLG7MsCgLrDmeorSyCIxhadFQSbxCwTHXFPguWp5yghomVUBdbJBLAyeXtMYJ+J0DZeoh2KEH6YUvs2ztSimYy1OkakHVJcJGpYm42t0wKjZSfM1jq4+o31fDr12gOqotiRv+0TgLxPhqZRPu6MWVbgsb8zEnYbTOJfEni96WUo0KEJmaq85G1MLZyCepMwfc4QM/AVdMs4PPUkzJ/3Ez8zg9BVRXvHazGmmKeXKVKsku6hQDECRe9vme/TD/wAOQRDKs7j19ffHDcpWeoyLZtLmS14DGZg2N53m5x02jWqKFKkxG3Qev+JwLJqY3Dlu5uKdOjXrlSVJqauXYqVBII95+uB3G6mupSQuHcGeURym23cnpgrS4UGbzXZtRjlBs0bSD6YrcNo0DUNeGas51CmBEBQABAgesk7nC7EY4scQnw7hNKpWpPUUO1PlQE8qnY2FiRtJkD5Thv4jkQw5VU9DYD6YUuBVKelzU1U0pvo0AySQNW4JtB3mSZuNiV454xpUqDNTlqx5aSFTdztPSBub7DFWMqBUiyKSbHP/AMijx3iDZGpoqKksOUqBMT+aGsfkJxHkeMI5q+VWXzgnKGbQrNMxqNh8JufqMUuGcNpVnc5pWqVSCXeowIPcABuUDsQMA/EfBaNJDWyrAjtq1DsYM/ocLXTaPcZdLuDc5w+oHb7y9Za0869j2v6RfrjMd88NcaXN5WjXjSaiAkbwRYie0g4zFHy+/wDiRfH6nzrlfEjGp+KSabgLUETteYPWTM+uC54msstNzpWL9wRb0OEgri/SqAII+fvt+374PJiUjiBjysDGjJ8XYNzcy7TH8nG/FOBpVl6R0sReNjjTM8DemqwwZtILLtBiYB9Nr9QcVeG8UNMgGdJuJH7emIwf8kMtqxTiH/DFBKFBkUw5vUDsLmPyj/SOg3v8gMz+ZcMQrm3Qf2wVq0krL0uMAc9SehMLqH6r7d8ArbNZ7hOKUAdCUWrnUCT/AD/OHDwfxQUq1JiwVQCCTYR1k9v8YTMnk6tctpU6RGqbCfckX62w4+G+HinR817v5kAHYBYPTqcPchf1iEBN/UfM79pGWVSKQetBAlRC/wDcenrthZ4vxujmldHDUywMBouD2YEicQ8Vq0ywcXVlIIAgQb/3Pywv5+CQn5dx6eo7ewwHuXO1qGuFcHZMtl6L/wDmkNUYDu5AUntChd9pwUqZdMpR1SxNRY0yYkxJubbDpPTpilwTjoVvxSS5tr6Qo3JmwHxesDrEmuPOWp5fWARp1T7gRIj5RfAt1sY9H/xHgRI429SopRUUahd3MED0FzJ74u1a6fd0pBrqBDdLAR69O2NM7lYDEkEz7knt64DNlH8whrj9FsCTt6xGAvcV9TC5BnXPB3G6lXJszFGqLZmU3YwLlen9YNsDzw+vPniADqZpMlhBAsNu8Y51wXOmjWgaijEBhPXcencY7DwiqlTSGYGRyqTdgAJt1AkT74brseYK5Cg4nN8zWUCdADC0gCT8xg2vBNQpo6gmpzATGgBTcn/VEbz0GHnO8By7ggUk1C5MRAPSRf5emKDoPNgbpTA+p/8AjjClECM93ZTOW8aFbhtE0WSadQtD3Kgk7A9D1g+u+FfJcY0EtIBkfONge49Md14xw9K1GolUAowgg/v7jcHvj5rRZIGKcWJWB+5FlystR48IcZLNmmuWqFSJN45v2kYvuunO5JWkSxYz17fKQML32fMqZvngKEYknYAQZ+UYIV8/UzOcTMGQhqKtOewPKo7cssffA5Epz+n8RmLJaC/v+Z0bjmbCgdtyTt+tsB/DGZpLnH0zqdJebzt133bFzitWaY2kkC/vhC8G5o/fqjsxJIIE7kEyPay7euJsS2pMryvTAQj4sygTOl5gPTt7ggEdrgg4Xq+eldKjf4vX3w0+Ns3qVTTkujgnTJAEEEMwsJkWwn1hqdqiJCk7TMTfePfD0AIsybJQJqFPCOU1Zg9VVZY+kiPnt+uHd+JBqiqCNAIkzAAn9+mFDw7WKCuymJYD3FzH/wDQw1eCMxpZ1ChnqjqLBRM+9yLYF+7MNOBxGVs0rjVTUEruem3fAPJ8XoZbW9ZHYk/EAYj0PvOLfiDNrRosiALCkmLQN5iwjHOuHVGzrKc0zikICIsAHpPtsLCb4SibWx6jneiFHc6FkePZfMcuWooTqDEHTJaImCeZoG28DEXHmr6Q1GoWYMBp8tYE/wCoFSVA+uFji/g2iEZsrUZaiX0Fp/8AkPrgdwziNWuCr1mZ6ZlVqNqBERuYMRbfsYnDdFI2BgjIwOrDv6jHkePoxVcyHpuf/wBXK0e0kD3g7TiLxfkFjy0BLVfgMzq269QP64iyvHqlNwuZoALuDMsN+sQy363F8M+SzK1acUzpamSUJA2PSO0YWTq0cTstS14ZorlsrRos5DIg1APYMbn9ScZhfrZohiCAD2xmH+4DIPbI4qcdxsDjapRKxIicaRi6RURGSr4iJVlN3YRq7A7wO5Fp6X+WcN4qpp+U8W+Gev8AnC1ifKU21KwUmGHsb98IPp0AoRwztc6Jk+EVKaeZqhSOVIJ/XoPrivnc8rLDWbaMWc9xjUDKQok2db9NjSJ/XATIcXKeYtRdYYg7CNgNtumIVxM/PmegzqvAnlWqBth1oClUyylX8oQNIPNINzNxzSTf36HCHXeg11qBTEwREenafQYMUXKZemEhwe/ck2t0wRxE0K5gjMqgluper0bcpBA6fzpgWXggDptivmq1Td49AMRUCSR/P5thehEEkXxPeJN+EwO386/THU0zVM0kNT4dIUHta1+m2+Ob5zJu6lQCfbqYvbtvh+4Q1RadIVECrokgm8RuR3PbpjWIKARuBTuYK4nTWnPNK7jbc73wt5/OhZCmZ3v/ADrg94gq0mkJb0W/6YV8xw0rSNV3gdB19vfGY1E7MDfEr5bMCFC2v/f+hx1Hw0q1aS1AzJU0OgZYnTqiL9LAyINhBxyzg6q9ahTJANVwtugn+Xx23w7wsIu0KvTFOtGSXYkXDMhXotz13dSJYMbloF+u5nY2AAjcmDzozLD/AFIPmQf84JZ3MSbdZwneI881NlqU/jVo95tBGFOx2lONBpDXiqu6ZSuRuKbRHSVsTMEETjgiZYrf9/7Y674+4g/kMuwgCBtJN/lvbHLHqlLmNRvJmRv02n1w/wBOxqT+qVdpe8NUlLuzMVcwqgGDBI1dL2kfXDvmqdNKdFFAgPb3JBn9DjmmWzmmqj9mE+3X9MOmZYaUcOIDKQZtvfDMoJ5MTipeox5+l5lMyYA3wt+HeBJV11GLaVbTTKX1REsbXE2jqcDPEfiLWSqEadgDt7kd8OeR4ItGnS0VfhWFKtvMluUGGDEkmcRhTjXni56A1yP91LFLNCkq0ynLBvsCPb0vbsPljmvHMytPMt5QETJWJWfb54f/ABLxlUpEEgwLd8crrvqYEDmJ27k4Z6VLJaL9Y9AKI2cDoGvpWmANRJYdh1P89MdHbJUqNEKyggDrvPedwfbAfwrw6nkqA1R5jQajevYegxJ//tUTUBqtImEQfmbv7D+bYQ7FmpY7GoRLaL6uc3VaimrRB1OxZyFFzcm8xAB+uL+RSmtajlU5UVSe+oqLan6tMHtYbYu5ri6jl0JSpEyQrATbqYj9TiThOZo1qoFHS3KxBBFjBGk3mflg2J8iFjC8kGRcTqqqOebrKiYnaw7n0xzvwtQOt2YGRABPe8jDP4py9ZoVSQQ14Mfr88LNHPVqPJtH5WAMfz6YbjB0NeZPmce4CR1HOrUVqJ1sBovf9vft64i8PZpmHmraCQq91Fub1Jn2t6ynvmXqmXaR0HT6DE44hVSmqUgZvJ7XJ/rhZwmEc9myOJ05MxScaiACdwRtjMIeXzzlQWQ6ovBF/XfGYWU/M33hBGeyn3ipAdFIEwxjFDMcBrpukjupBH898e5TMITLmGYET0mevbBRso702Ct6gTuO3bHogleJ5zUxuEeFcMoUFVgFr1TB1sJRfRVPxe5+mDHEuIMaZdm0giNA5T6wqx6dML/hWm15BKL17HsO5/b94uPOWclTPf09BgG5PM0cDiDctnWYGmRMHVqPxRYQbxAidpucVs1nIa38/k42o5xaeolSSRAj++BtV5M4ai01iCXIWpM1fVvjpPhHI68gCRdpCnsA5/z+mErwrwD728M+hARMXLHsB3jr++OnZrMLlgtClIAWxPQdv3v29sK9UxI+PY5jvTMu3z6PEVfEtArLASpIFvykb/0OK/CaM1I/3Db01SP0/XBniLcpJGqxt6wYP1xP4K4IwIzFSyCSg7k9fbqPfEO3wljJ8+IxjMU6IUABZ5GcRKOdpndScBOOcTZ2p6fiRmDqo2aN9U/AbmJ698bvlxVrM0cuq49/4CffDFwujToqWCgsSbnc+57RjBxGNlrgRHrByJCgSdyf5/AcV6uU1jQfnhu45mRUUGLTFhAE7H6jA+nk1HWD6/3xu0wfKKWQ4E652jUX4Q6kjqI/pjtTZ8Oqohu256AdcKlDIAwwEx264E5ziT5eppLcj3BP6j+evbDlyluDJcmMKeI8cVT8EeUQGmFLfmtfC1SyOhWr5oifyoDIB6H1adu3vfFd/EiBQzvZRbt6/PAOhx77/mETmCI6sAPzEG0+lp+XWbAbayBxHodAAT3GnxGio6alJECQokyZ6DHMPHPDylbXphGFvfHUfEVVvNGn4un0PfHNvFXFfNY0byp5iTJJ7CMF6ew1iZ6gArRitlkll/6h++HTP5OmaqgwpYGADE7kkjaeu31ws08k4BdVnRzYo1847vrZiW79vbFpG/RkF+3DmayRCARJJib9LQBMX9pwfelTpU1YF1IUAhZHoPnihwjiyVxpflq9OzW3Hr6YLtqak6+UWJHyEde5j+gxHlLXTSzHqRaxL41ntbEXgdzP64O+EOBfiLVq7iWVY9oJPz29MX+F+Dg1PzKhlmEgTETsZvf9MSUKVfKHmXUkflj/ANuCfMNdEgpiO2zwpxnNgKZMAYSODUjXrNWbYTpH87DHviXiuqwPxftirwbi3k8jAx6YP0+IqhP3F+pyhnA+p0Pg3C1zNNla8TqWQJ+ZxQ4dwhKZV1RqTbyZBEbqZ3E/0ONPDuaNauiUlJBuxa0AfLvbtfHRa3AhVWCpIjoDv7/IXwBU+DGLloCxFzNqtemWUjWpj/q7W+eA2f4JSrryghwPiO/t6+2Gil4afLVDV5mSI0tEATJPrjTNZRda1KYkGxC9fl3wpgVPEbjYMOZyh1NMsrWKm+KqZ5gWKwRtHf2GDn2iZU06waCAw/Uf4IwsZZS5CKCSbAD/ABitAGXYyXJ8W1EtVM3WYk6lWemoW/XGYIUvDOaIB8hv+0/2xmMtPxA1Mk4X4bSpmNIcvRpiaj6dN/8ASBJ3/acG+MIqkaAyBR8SRb0Kxt9d8Zn82EprToQqjc9T6k9TbFejmmUByTLKYkfEJ+L2whnZjf1KkRVBEB8Sz9akdSHlYQSBE+8Wn133xDlcxNNmg29Zj19sWc7UFSdQ1ReB/jpcfXEVQ600WUenUdsPD/EWJOcY2NGBwRq5ZPvjbOZeLjaJIHT/ABgmi06ZW0iYYDci083Tt7E4rNVk++9oH07YcG8xBXxLHhTOPTqgUgGqNZQdpP8Ai59sOObz9YEeaZrFqc2gFQTdSLdY+nfCPw3Ofdq61FkC8x674Za+cFcrVHwTpFouLn0BAveNsKy3zQ4IhqF1snkH+K/mNvD8uKtTUYKR8PSZiI2i0x8sX+NZ3SmkYGcLzoSmWMCbdtv0+mAfiDjCgG8k2A7489EJM9INSWZunH0orBJLubKOg7k/zbB6nxCaXrt9T/jHNaNFnaN3a59AMNuQqSimesfp/fD3QDqS7cxzyuREcxmRjb7nBxLkagZQfTBAsPY4RGgzTKrCX+WE7xXkvMRl2PxKex3+n+cOOZrqqTO9h+/9MK/FswDJ7YJTRmN1OdVKorUtIO4/XF77L0b76QR8KljPcGB/7sAmqaMxUUGFLn98PXgKiFatUgA6VWfqf6DFWT4IR9xWIe44P1CHjHiLIGZTBFgR0m39cKPhrhArN5mohQeZjcn2JwZ48RUOlrgkW9jP9MTZaFQRaBYbD5DpidWpKEpZdns9S7WyVFF/DQC1z3+e+OX8QyRFd6dMFoNgone+w98NvG+MyFQGAzAMR264ceGUaVJRICyLbYJMhw893AfEM3ANVOX5Xwrm2uKZXsSY/wA4feB/eaFIiugMfmU9O7AgfUTgnxHxLl6I5mA7Dr9MJfHvHpqKyUlIDCNR7egxu2XPxrxBC4sHO3MI1fFVGlya7py2BO3qBH64BcW8Ta50EknpER/fC3UUQPbGqEqQymCLg4pX0yCTv6hzPXqliCbkYM8MySU6b160wByrsXJ2v0H+cHuBcOy+ZTzgkVF+NPyk9wMCfG2dDMlJYhRJ7ybX7QP3x3ubtoOPuF7ei7nn6j39iZD/AHmo4XVqX2AgxE7Df6Y61RJAJZgV3Fth/XHzt9nviA5Nncr5lMwtVBvp6MO5HNb1PvjuXDON0szSDZWojgRIO4EbMu6n3GMYUTBXkS+wVlLKSQ47223E7YUczWC1TqaI3BsTJIt3Ex9Rg/xHNCyaipO2npF94Ij3F8cm+0DxF/4gCiw5RzWB5p9QRIABn/dgRzNjL9o3DVzNJRtA1BouL9vabeuBefajwjKBqSBqr8qs27NElmPYdh6D1wC/+rz5DeaxZzYdzIsfTAPjXGa3EalKmosIAXpqIgk4LGrE89TcpUAV3B2Z41XqMXevULNcnWR+gIA9hjMOGS+ziUU1KzK53CqCB8yQcZhvuJ9xGrSDw7k0Kq9c6o2S5Hue/ttiPxnxFKmlxKsggEDp2jtOPcZiTHzkleU1ji7wVg7k1GhRzG25EQLdMEM5nkqKCg+AAF9p6AR8tzjMZitlBNyRWIWp7kMmSrO7XFOowA7qqgbdZcfS5wFq2xmMxg7nGW+FcCrZuVoqDG5LAAfUz9AcF6PhjM5eVqKpQ31KwOlhtY3Pa2MxmE5MzK+niGuMFdpDmuOkLpG/5h01De/XFOjng3xKp6gxcd774zGYP2lA4mByYx0smq0DViBUBAPWAJa8z6QbXnpffhZ/CUm0ifY6jjMZiVeQf1jB3GzI5jToPcYr57iBJU3A3x7jMABHEyXN5v8A8pSTsx/nynATi1bUDFgbx+2PcZggJhM5xxlStdvkf0GGTwz4lp0kqK5OpoItN9jt8j9cZjMXtjDoAZKmQo/E0znHEnUZ9BGKLeJJaCpCehvjMZgUwJVwn9Q91A2ezZqNOwGw7Y6DwrOebSWeoxmMwv1agIIfpGO5i54l4PDBl3I2PphcpmD/AHxmMwXpnLLRg+oQK9iECqsB0J+mMHDXidSx0F/7Y9xmNZivUwKDDP2e5vRmWpnZ1Ij1H8OLHjvhgVvNHs3t0P8AT54zGYS5r1ArzHJ8vTm/EqeB+D+fUczZVNpIk9P4cEH4NVy7ebTZkn4XRoI+hB+mMxmNyOfcIh4UU47mvGPEeaVQHzVRtQgKAFkdyQJ/qcL3Ccka9SCbbscZjMNHGO/MXQ3qOFXgaNSKaQARZuoPed/riLwHwp6dYzHIxkjr/P0xmMwhHNER+fGooidOU2xmMxmOi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3379711" y="5408023"/>
            <a:ext cx="6766560" cy="523220"/>
          </a:xfrm>
          <a:prstGeom prst="rect">
            <a:avLst/>
          </a:prstGeom>
          <a:noFill/>
        </p:spPr>
        <p:txBody>
          <a:bodyPr wrap="square" rtlCol="0">
            <a:spAutoFit/>
          </a:bodyPr>
          <a:lstStyle/>
          <a:p>
            <a:r>
              <a:rPr lang="en-GB" sz="2800" b="1" dirty="0" smtClean="0"/>
              <a:t>Compression works for you </a:t>
            </a:r>
            <a:r>
              <a:rPr lang="en-GB" sz="2800" b="1" dirty="0" smtClean="0">
                <a:sym typeface="Wingdings" panose="05000000000000000000" pitchFamily="2" charset="2"/>
              </a:rPr>
              <a:t></a:t>
            </a:r>
            <a:endParaRPr lang="en-GB" sz="2800" b="1"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88" y="1059436"/>
            <a:ext cx="2600325" cy="1752600"/>
          </a:xfrm>
          <a:prstGeom prst="rect">
            <a:avLst/>
          </a:prstGeom>
        </p:spPr>
      </p:pic>
      <p:sp>
        <p:nvSpPr>
          <p:cNvPr id="11" name="TextBox 10"/>
          <p:cNvSpPr txBox="1"/>
          <p:nvPr/>
        </p:nvSpPr>
        <p:spPr>
          <a:xfrm>
            <a:off x="3379711" y="1150906"/>
            <a:ext cx="3145383" cy="1569660"/>
          </a:xfrm>
          <a:prstGeom prst="rect">
            <a:avLst/>
          </a:prstGeom>
          <a:noFill/>
        </p:spPr>
        <p:txBody>
          <a:bodyPr wrap="square" rtlCol="0">
            <a:spAutoFit/>
          </a:bodyPr>
          <a:lstStyle/>
          <a:p>
            <a:r>
              <a:rPr lang="en-GB" sz="3200" dirty="0" smtClean="0"/>
              <a:t>What most people tend to have</a:t>
            </a:r>
            <a:endParaRPr lang="en-GB" sz="3200" dirty="0"/>
          </a:p>
        </p:txBody>
      </p:sp>
    </p:spTree>
    <p:extLst>
      <p:ext uri="{BB962C8B-B14F-4D97-AF65-F5344CB8AC3E}">
        <p14:creationId xmlns:p14="http://schemas.microsoft.com/office/powerpoint/2010/main" val="4017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89" y="640080"/>
            <a:ext cx="5486400" cy="5715000"/>
          </a:xfrm>
        </p:spPr>
        <p:txBody>
          <a:bodyPr>
            <a:normAutofit/>
          </a:bodyPr>
          <a:lstStyle/>
          <a:p>
            <a:pPr algn="l"/>
            <a:r>
              <a:rPr lang="en-GB" sz="4000" b="1" dirty="0" smtClean="0">
                <a:latin typeface="Century Schoolbook" panose="02040604050505020304" pitchFamily="18" charset="0"/>
              </a:rPr>
              <a:t>The scalability </a:t>
            </a:r>
            <a:br>
              <a:rPr lang="en-GB" sz="4000" b="1" dirty="0" smtClean="0">
                <a:latin typeface="Century Schoolbook" panose="02040604050505020304" pitchFamily="18" charset="0"/>
              </a:rPr>
            </a:br>
            <a:r>
              <a:rPr lang="en-GB" sz="4000" b="1" dirty="0" smtClean="0">
                <a:latin typeface="Century Schoolbook" panose="02040604050505020304" pitchFamily="18" charset="0"/>
              </a:rPr>
              <a:t>challenges </a:t>
            </a:r>
            <a:br>
              <a:rPr lang="en-GB" sz="4000" b="1" dirty="0" smtClean="0">
                <a:latin typeface="Century Schoolbook" panose="02040604050505020304" pitchFamily="18" charset="0"/>
              </a:rPr>
            </a:br>
            <a:r>
              <a:rPr lang="en-GB" sz="4000" b="1" dirty="0" smtClean="0">
                <a:latin typeface="Century Schoolbook" panose="02040604050505020304" pitchFamily="18" charset="0"/>
              </a:rPr>
              <a:t>we face . . . .</a:t>
            </a:r>
            <a:r>
              <a:rPr lang="en-GB" sz="4400" b="1" dirty="0" smtClean="0"/>
              <a:t/>
            </a:r>
            <a:br>
              <a:rPr lang="en-GB" sz="4400" b="1" dirty="0" smtClean="0"/>
            </a:br>
            <a:r>
              <a:rPr lang="en-GB" sz="4400" b="1" dirty="0" smtClean="0"/>
              <a:t/>
            </a:r>
            <a:br>
              <a:rPr lang="en-GB" sz="4400" b="1" dirty="0" smtClean="0"/>
            </a:br>
            <a:r>
              <a:rPr lang="en-GB" sz="2000" dirty="0" smtClean="0"/>
              <a:t>Slides borrowed</a:t>
            </a:r>
            <a:br>
              <a:rPr lang="en-GB" sz="2000" dirty="0" smtClean="0"/>
            </a:br>
            <a:r>
              <a:rPr lang="en-GB" sz="2000" dirty="0" smtClean="0"/>
              <a:t>from Thomas </a:t>
            </a:r>
            <a:r>
              <a:rPr lang="en-GB" sz="2000" dirty="0" err="1" smtClean="0"/>
              <a:t>Kejser</a:t>
            </a:r>
            <a:r>
              <a:rPr lang="en-GB" sz="2000" dirty="0" smtClean="0"/>
              <a:t/>
            </a:r>
            <a:br>
              <a:rPr lang="en-GB" sz="2000" dirty="0" smtClean="0"/>
            </a:br>
            <a:r>
              <a:rPr lang="en-GB" sz="2000" dirty="0" smtClean="0"/>
              <a:t>with his kind permission</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928" y="0"/>
            <a:ext cx="4576211" cy="6858000"/>
          </a:xfrm>
          <a:prstGeom prst="rect">
            <a:avLst/>
          </a:prstGeom>
        </p:spPr>
      </p:pic>
    </p:spTree>
    <p:extLst>
      <p:ext uri="{BB962C8B-B14F-4D97-AF65-F5344CB8AC3E}">
        <p14:creationId xmlns:p14="http://schemas.microsoft.com/office/powerpoint/2010/main" val="244741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encrypted-tbn1.gstatic.com/images?q=tbn:ANd9GcQmWw9CIkKgd-VmtKy4JX8Sd2hZpeL08i8iuSDtQH_tdz8j5zTr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705" y="2029474"/>
            <a:ext cx="3541214" cy="189292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7612077" y="1198120"/>
            <a:ext cx="1431109" cy="963838"/>
          </a:xfrm>
          <a:prstGeom prst="roundRect">
            <a:avLst>
              <a:gd name="adj" fmla="val 5612"/>
            </a:avLst>
          </a:prstGeom>
          <a:pattFill prst="pct5">
            <a:fgClr>
              <a:schemeClr val="bg2">
                <a:lumMod val="5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200" b="1" dirty="0">
              <a:solidFill>
                <a:schemeClr val="bg1"/>
              </a:solidFill>
            </a:endParaRPr>
          </a:p>
        </p:txBody>
      </p:sp>
      <p:sp>
        <p:nvSpPr>
          <p:cNvPr id="2" name="Title 1"/>
          <p:cNvSpPr>
            <a:spLocks noGrp="1"/>
          </p:cNvSpPr>
          <p:nvPr>
            <p:ph type="title"/>
          </p:nvPr>
        </p:nvSpPr>
        <p:spPr>
          <a:xfrm>
            <a:off x="432025" y="155037"/>
            <a:ext cx="10675740" cy="977772"/>
          </a:xfrm>
        </p:spPr>
        <p:txBody>
          <a:bodyPr>
            <a:normAutofit/>
          </a:bodyPr>
          <a:lstStyle/>
          <a:p>
            <a:pPr algn="l"/>
            <a:r>
              <a:rPr lang="en-GB" b="1" dirty="0" smtClean="0">
                <a:latin typeface="Century Schoolbook" panose="02040604050505020304" pitchFamily="18" charset="0"/>
              </a:rPr>
              <a:t>Takeaways</a:t>
            </a:r>
            <a:endParaRPr lang="en-GB" b="1" dirty="0">
              <a:latin typeface="Century Schoolbook" panose="02040604050505020304" pitchFamily="18" charset="0"/>
            </a:endParaRPr>
          </a:p>
        </p:txBody>
      </p:sp>
      <p:sp>
        <p:nvSpPr>
          <p:cNvPr id="4" name="AutoShape 2"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320528" y="9804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168128" y="11328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015728" y="12852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7862780" y="1311462"/>
            <a:ext cx="929704" cy="744583"/>
          </a:xfrm>
          <a:prstGeom prst="rect">
            <a:avLst/>
          </a:prstGeom>
          <a:gradFill>
            <a:gsLst>
              <a:gs pos="0">
                <a:srgbClr val="D6B19C"/>
              </a:gs>
              <a:gs pos="30000">
                <a:srgbClr val="D49E6C"/>
              </a:gs>
              <a:gs pos="70000">
                <a:srgbClr val="A65528"/>
              </a:gs>
              <a:gs pos="100000">
                <a:srgbClr val="663012"/>
              </a:gs>
            </a:gsLst>
            <a:lin ang="27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CPU</a:t>
            </a:r>
            <a:endParaRPr lang="en-US" sz="2400" b="1" dirty="0"/>
          </a:p>
        </p:txBody>
      </p:sp>
      <p:sp>
        <p:nvSpPr>
          <p:cNvPr id="21" name="TextBox 20"/>
          <p:cNvSpPr txBox="1"/>
          <p:nvPr/>
        </p:nvSpPr>
        <p:spPr>
          <a:xfrm>
            <a:off x="307976" y="4353803"/>
            <a:ext cx="12650380" cy="646331"/>
          </a:xfrm>
          <a:prstGeom prst="rect">
            <a:avLst/>
          </a:prstGeom>
          <a:noFill/>
        </p:spPr>
        <p:txBody>
          <a:bodyPr wrap="square" rtlCol="0">
            <a:spAutoFit/>
          </a:bodyPr>
          <a:lstStyle/>
          <a:p>
            <a:r>
              <a:rPr lang="en-GB" sz="2800" b="1" dirty="0" smtClean="0"/>
              <a:t>   </a:t>
            </a:r>
            <a:r>
              <a:rPr lang="en-GB" sz="2400" b="1" dirty="0">
                <a:solidFill>
                  <a:schemeClr val="bg2">
                    <a:lumMod val="50000"/>
                  </a:schemeClr>
                </a:solidFill>
              </a:rPr>
              <a:t>CPU used for IO consumption </a:t>
            </a:r>
            <a:r>
              <a:rPr lang="en-GB" sz="2400" b="1" dirty="0">
                <a:solidFill>
                  <a:srgbClr val="FF9900"/>
                </a:solidFill>
              </a:rPr>
              <a:t>+ </a:t>
            </a:r>
            <a:r>
              <a:rPr lang="en-GB" sz="2400" b="1" u="sng" dirty="0">
                <a:solidFill>
                  <a:srgbClr val="FF9900"/>
                </a:solidFill>
              </a:rPr>
              <a:t>CPU used for decompression</a:t>
            </a:r>
            <a:r>
              <a:rPr lang="en-GB" sz="2400" b="1" dirty="0">
                <a:solidFill>
                  <a:srgbClr val="FF9900"/>
                </a:solidFill>
              </a:rPr>
              <a:t> </a:t>
            </a:r>
            <a:r>
              <a:rPr lang="en-GB" sz="3600" b="1" dirty="0">
                <a:solidFill>
                  <a:srgbClr val="FF0000"/>
                </a:solidFill>
              </a:rPr>
              <a:t>&gt;</a:t>
            </a:r>
            <a:r>
              <a:rPr lang="en-GB" sz="2400" b="1" dirty="0" smtClean="0"/>
              <a:t> </a:t>
            </a:r>
            <a:r>
              <a:rPr lang="en-GB" sz="2400" b="1" dirty="0"/>
              <a:t>total CPU capacity</a:t>
            </a:r>
          </a:p>
        </p:txBody>
      </p:sp>
      <p:sp>
        <p:nvSpPr>
          <p:cNvPr id="3" name="AutoShape 2" descr="data:image/jpeg;base64,/9j/4AAQSkZJRgABAQAAAQABAAD/2wCEAAkGBxQSEhUUExQWFhUXGR4bGBgYGCEdHxsdHxwgIB8gIRgcHCgiHhwnIBwcITIiJSksLi8uHB8zODMsNygtLisBCgoKDg0OGxAQGzQlICYyLDQ0NCwsLC8vLCwsLDQtLCwsNCwsLCwsNCwsLCwsLCwsLCwsLCwsLCwsLCwsLCwsLP/AABEIALcBEwMBIgACEQEDEQH/xAAcAAACAgMBAQAAAAAAAAAAAAAFBgMEAAIHAQj/xABBEAACAQIEBAQDBwMDAgUFAQABAhEDIQAEEjEFIkFRBhNhcTKBkQcUI0KhsfDB0eFSYvFykiQzgrLiFkNTY6IV/8QAGQEAAwEBAQAAAAAAAAAAAAAAAgMEAQAF/8QALBEAAgICAgEEAQMEAwEAAAAAAQIAEQMSITFBBBMiUWFxocEUMkKRsdHwgf/aAAwDAQACEQMRAD8A5auVX1+uJVyg7n642XG5eMSEmPqajKjuf0/tjf7v/uP6f2x6rjuMSTeOvbAkmEBKGdp8hMn6D+gwQpUCABqm3YYp5oSCMXs9m/KChRLsOUbjbc+mONmgJoE0rKEEuygev/OIEzdEq7BhyRadJaZ+EMbxF/cb4AV/NqtzBmY9Iv7Af0x5UybBioBJG4i4+WHDEvkxZZvAhmnn6LdSp/3f3xLUp+gPzOAK5QxJiIPW/wBOnzxayFZk5W2P6f4xzIB1OBPkQhlqbEs0C1v5bGmcrBPi0g9pM/QDHrZ/TS0oOck3IsL7+uAyUndt5JMSTv8APHKt8mcSR1LdLNBjFhvcmBYTiWptIgztH+cUVo1LMPzSBEfP2+ePcvqAa214wZUeIIuEqdEgbe/vjR6JON6NeU1GbWJ9ca1atrSOpt0mMB5hVKpp3xrUqAW2xKwOlynwgxq6/wAscUnoEHcH1/5wY5gm5Jpk4xhG2J2VoLCPcAAR7CB2xAsmJUCBYgb+5n3xswzQL3x4Rjd0ZiABbb/nG5Ui2OudRlZsaYmakTJx6VGmAh1Dc6rb9o9hvgrg1K+PXUgkHcWON/KO0GRuMeMh7Y2dRmmMxsFx4BjpkkytA1HVAVBYxLMFUepZiAB6nE+SyZdKj6ZSmAXaQIk6VFyJJYiwk2J2BxXCid/0xLWEmbm0z6YybUrt6Y9KGJgwTAPSREie9x9RjXBTKGmBT8xdS6pYBz8JjYdDb5wMcTU4C5WqcSqmmtI1HNJSStPUdIJ3IWYBvipixXQFmKiFk6ROwm2JsrwmrUKhELFiAoFySdoGOsCabMo4zF7NcKq03ZHQhlMMLGD7gxjMZsJmphirwyrOhWDKZ0uSEDRNpYgBvTr0JxH90q6JaRMkSCJgwRItYCZ6g+hg9lKXnUaq1VpFgvmJpJAsRPLtEMd53OJOEujCpQpNDLL01qA80KQQB2IntvMDEZyED9JeMS3FmrwhgRqYy2xiQDEkHr9MGsvkHOUNVhcfnIiARYSR8M2nvGJc4abUwEXQS2lSJgGeh6Ra0Xna12LhZOmhlyxC5pGlwNip/D1AgiC1pt074FsjMBDTGosxO4eToFQqdTNpdokFRa3YsYBP0vizl6KTVWWOoRJMGNtNjAjqdzJ2xeFN/uLrUhWy9bS6ppUEOvc2UgiJIO3vixxCn98pOqDVWp0g6n/8gEFgD/qAgqRuNQvGOJ5nACvzA6KfiPxk+SYm5kaT79D6r64n4bRH3gH8rzBXYxNMC/diP+3FrLZ4PSoE011qwQurcxZgBrZdIEgkRM3jtghTqoai5YMvk0DpIvqIC/HrB5GkEiNhF4MYw+ZoHVRfyuWIq11cEA0nLG29gCLWBJBxVbICVKJWYM4XmXUCSQPiA/MDsb3tOC/FeD1qFSmabCrSrIBTaeZkI1gOI5W5QR6x64c/BuQZKVPXXZm0VWAUCwFNRDNf4WQwVvYdJk2YLRBuAqkkgiohcX4G1NqiVECN5KtTE35ANcX3jUCP9o3x5xHKu4o1QFXz0VwpESyyDAAgA6Qd/wA+HDiyFWFAqGD0XFOxkKEmmZNgZ81WHoJiYxPR8MrVoaaja6rMqqZYBNZhWRSCFYaCNQ6jAjJwLhHF3RiiOFJSRgfMIF3ZVGkAgqN5JvymPU2wPHDdVLUok/lYEkXBbn5YUiAcdJznBPOanURAUpkiqDADK4ZlMk3u47wwFrnG2X4FlwTT8lwGBk+YWZnKyV5biFE2aGAAiBGBGXizCOKzOe5LhLEU0KRq02gEOKhBXSJm5IuRYRPfFrP8CFNuZDpAMgNJUgwZvJjVvHQnD3wTI0hRfM1KXlOukU6rOW1LTQHWEIEWWLEyR1CjACpw2uztUeka1CmdLViwn8SYIRpk3WSAACJHXG7kniYFWuYtNk1d3NPTpPNG0MgJJvYqQCNpntfGnDskDTrlQ7U1El9P5D8INu4iBN1PXDBw4LUqp5VQ0ygqCq4CVOZzqKhgxkGRGqSNBAKnetl83Up1Fot5itdFfQulqjPIXYjSVZhZp1dsEW8QdfJgzK8CLFGQa1ZrCNJa9tzI5o23t0xLxTw95L1FVfw1fQzsTbUYBENtsu/r0w/5fhRV6OrSwUUaSmBsVXUQ0ajcGL2v8g/DWSo7WpijmGFKoa0DTUBDAiwkA+XqDEAiNyb4MhJmtjA7iNVySvV8tDK9TTX4VUS5m+3QzcH6la3htUpipTKtrMhtUBgBEBYMSxLA/wC0+mHPOcHoUaCpluV6VYa3IInzLXkDl35VNtIE3uD4vklpV6WTDsVZT5YAUaWBZpYDdSW3nvJx3uXwJ3t1yYs1+FmkpIQkgaW0jpa8Hffbrv0tvl+As+wF7XmA3LINrEmw3uDvh1GRig2WQs1WnTDOECsS8EaSxMEBgTHWIB3GPfB9OkmVesWBOpqpbSJQkMoAAJso1GJuSYO2M9w1c4YuaivW8KeXRY6lepIV1tytZ4LT2EfPrgdn+AaWZS1OQSToZSBMABSCQ316nrg9kOOKctWqpqd+RG8xVQa7qpCrIH4bGbm8d8XfBuQerUTXS8oMZVWYwyBWmAdwSxMHoMbs4udohqK1DhEaqbBTUW2iRqOowYi204hbw2FJDlQiKSwuJPfUAeW06r2A74eOIvTFcEUglBKZIZULaFkzUK3kfF3nFlqdDMiqKaE5heYagQIgHSGKGQJ1wfSxG2e6wneyp4nMjwkIWKBaoWAT7iesE27A3t77ZzI+WF81aKTq+FWmQQLjVtJF7e+D/wB6ehUpUBQpr8TGdLFtJMEHSOYFbEjYzAxYq8BZ6Wuvlj5hJWkNZ0tMS5MCFm8jrMYd7hHcT7IPQ5ifkeFea4IClFMnTJkA7HqpN9/fbF/iOWpNqXyyg0lg3bSDA+EC8b9oEdcMhy1OlRSpUmmt1YIJC8x2b4mEjt88bfcabCF1OKoOgaYBE3AJAltJja1xgDmN34hDAAK8xBbIAT8RMAqZAEeoi8+4264rfdnJgXA3vh3rcMPLUsVY6dElSo/6iwm9ioFoxWXhAPLROpdJfSGXUvUL/n22OGrmi2wxQNH37densMe4ZKavTGipTqBhYgLI9LgwbRjMb7pme0J7wqmmVrRVDrqsD8Okm2xUyh2+Q9cGq3DakUsxlUapUVQahJVlCnskArPTTsAb4C+J6euodLnWgFpYmQY0gGYg9Jw31squWpsSEdiwDnSssL/l7dQOmn0xO3NHzHoSAQRx+Ik0OM0tR8xYUsWK7wTuCSNrdpGHXhtQClSOVzFN2CsFpVWuAOaJIBYXgdwN7YVvKT7tWqtTOhyElYkOSTeRMALPKRteZxb4Xw96DUguqnWDgwZ16TNihj4lIt6i+NYLUxCwbv8A7m/DuMUnzFYZiktOk4PmqWY8wJght5ljbtgzw5jkKFVqNPKZhFqWdwfO0mmpXS6ggQr6Z6gkRhf49SblpVqIp1C3xgEMxYzzT8W8A4M5aiRTTKtUCVKjUwlPRLMfLRYYgdSC0naV6YG/I/1DAHn/AHL/AJiVMkKbUwrMwqUyzEaAx1CVvdQRtv8AI4TeMcJanWdMzUVQFDirTVyoJsFnTqg/QYa87w/7xmatJOQIkI/xAhAqAGSvQTf26jAzwBk6dbOPks6da1abqjTcOLysi1g2Nx/idlIPcdOFcFRadFalQ/gU0U3gKfJ1awCDLKDMX+EYEZXMDKcTq0WT7vTrUmpouqabVSFhwNR0yJH0x543yWZRaldaxLAsgRVb4HIWx1aQxUdAT63wmZPidY1MvUzU1fLbVR1tLLoIJViblTexmIMY5FuzOY0QIzZnwfXeqV84rTX4C+qpLbkcojSwBnvO28WfDnHWV3pViRUpjQmlW0silhrJM6YLsDNtuxwc4TxvL1Ka1a1QUw6MAbBgS6CwPURPb2GBfiLw8mWNWrl6mthQU6gwhxULDYGCvKDveYwHijDGu3x7hnhOVqL5reeGy1WQFJ1FQJVm16tQWZGmD6Yp+HOK1Hr1FQANSbTUVjY8rDWp3neQbWG2POBhs1lJfRToBSiqVA5msDHwwCYUAA4BtkaWV4p5XxUazLrNRgdQjXpMGLkRHWQOuBUWTCY8Cupf47mWylfMxVqeT5YIJHmHWwiDTZgoQg7f7dpwP4B4x+8qMvVTTNM/+VyioUMwQx3MAm/Q7Yda9XTQqVEplA4VW2m6kwZBGqWE+hsdsLeU4alNcvTBfTQL1XcpKanmbFY0aWIJ9sGhTjcReRHAJQ/crZvIq1ar94SnSq1qtFVIqqamjXBK76WPcdGjbA3guVf75Vy+vXlcvUFY+YxISCADa2u8mAASvScWq3A3q1g9WiVousMVcfgsWcKQJllAVZF/jPWI28TcJrMpRfJC0ghD01CAk/lKkxIUEmGOwsZwwhQdVNwAXYbMtH/3HiMvGeMVKOapZdaIYVr0nWSVa0yhjlAVyT6iQNz55FL/AMVlqKw4KFyRqGmNSQuynUpJkyAu5gQt8K8a81MVlSnVpBwpknXrK7epaTud4w1DiK1KQSnSZa1QFnVSNRMXMyAxgEGWsLAAwCkowFAdSkakBr4P5g+nmcmcwGq0jVzAzQUhlJKipZWknSFAOoHqZi84l4nxRK1ceSlM1RTIp6lUNrPxHzDcQNdpHxA4AcY47Q+7k0UZM21QivrBDJoB0AHUREWBF99sJ2cy2aSvQZtaGqyPTd15ZLAK1xBIkH23wwYtgBdRBzAEkCdHyXhit5pqVC+VILgiAurU4YQwJDpJiDN56HG/h+jSoUXQMNIZmfSJYjS4soEmAwiJ9Bi/xRTUzBptmXbLMkVEeqWl5/IYBQjrpMbiMLPhsLQz9XRzKFYUzq8sFWKmzFwCSBEz0neBhTUfMZeoBNQVmlNYrRy1JGNSpUqeWulPh+HVtoPw8pAOoR6YaPBGYdkrVcx+EV10aYY6gotPNuYuPlgM+Z8rMFkA1sxWU5hLxqi97+vythv4G1SnRbVTqB1kAwVLzfY733PW3tjCwqqlP9M5X3CbFeCKrxE/KcTqOWyuWUF0OkufzoAwpoxiNCkzEnUJN74M+Bc7VFdsvXpKrLrFR1EAl1dxP5QALCNvScO3h/gmXahl6bIxemCwqHldSxckW/KNbALsJGB3jLg9HLUqpogh3vUYtLNMAAdALdr+pw1xQvx/MjxnZgvn9qlLxLQoBA2WSka0BGc8qgaTdiFIsJEnaTMnZdzmYIyWtqjJSNRlqBmhtRChTKBSyyrkaRflPeCeTYUqaBlqKHAdnKMA72hATcoJJvuTv39XJktXqvQimsBajUgA5PMSAwM7DnHpc9F7cniHqQALktdHq0FohEVSIZ2XVpkT8Bga+u/X0uE4PkRSpFg0VaT6aXIVlTJLmCTzC8iREDrOJ08RqVNEeW1Q3aWkljEwANkspmfhPbCknEM1qdKuqowDJrcHSkGdRYC6jpPcbC2NQMbuZkZSBGZuHVK5C1qSoBRKIahFQLe7Mij42Nwf2sMUFZR5VOoV80AhNDdJ+IraGaNWk+nWcM32cIMzUrUcyFZ6YQipS1Q4IJhp2ixmwIbbCrxTIZGlm83TWp965dSEkNpPMWGsW1KRdu0dZwwKQLP7RRdTSj95FmqeV1tNRgZuGruDPqC9u+PcVuC8My9Sij1NJcjm1VIMydxNsZgSQOLMPk80I5nwqKYpLmWNY03IV2bUTT1yoaf9oAMdzvAxT8T1HpO1NAGnmVAkm4JZpPrJ9yeuKr+ImOV1sVapVJVATJUbHV6/098e+JNFSllqlQtpalzEOUMwCZMx0NjOMY7NZmparQlPhGbpLSpU6tNmKVlqrzcrMCJkSCYE2uN+5xJ9r2fVqlHNUWQ1EeLQeUAMNQ6qSeuELMVl1HQ7R/uj9xv9Ma1KxcU6dPnYiDC3LEmFEb2IE4pRdZKzbRqfxIjVKVfSFVWDmUtqJLRy3PUDaw98OvDuKrWrPVdAGy1MvpgyruCLT3BY/rgLkeG08tkBRq0lLt/5ssC0m+nuAAQLdQ3uZPClYsBRqO5WpTbSrEkgLUbSJJkwpIvibIcf+EqUPY3Mn+zvhBzeartXd6aaeTSApqamvD7soKmQe4gjBPi3AuHcLzFPMVqlX7yRNNaSEiRILMNrzfUwnp1wLpomUamrFVVXcqGbmYli2oSfhg6Ttt64i8aeKEqiklcSCi6o1XAYyykWhu4uDN7HBI/0IL4q7PED8f8AGBqlVeVUEMWEEyAACQABNunb6weMuBVsjRpawHVjqNYNqvpgL87tPqBM3PlbguVbSUZmptHO7TAJgntC39RHfD544qCtlHX8ihQB0CmQDO5ggXj6YLHqOoGTf7iDRcZOhUymbpENUCuDYsp/KQegmNj0Njtgl9n1WjWy1XK1A1V9XLTVipZY1QGGwBVt7CR3xQ4y33nmzD6WA5FFMIVBAIJP5gd+uDnhjhLZVKZICEM5qTvUDKum3QAAGJiWO/UHZdee4xVZWB8RY4/x6omZpIaVShlqNVGFGZkKRPMYkkA9epx0Xi+VyTUxm2XzgCtVWYt8LG06RMKGDXFoXrhZ8VoM0wphGcqCRDG5iwkkkLfYYu5RPLytCivNo5SdiSSJF/29BjgVZRXBE0qUP2DG/JcepZN6lCoQ5apqCRvqCrY7Tym3vhk4xxpaLosWdHAAE6j+UDvN8cp8RZJczxOijagoZmZlMMAomzbi4H9L4D8b4zmKGf8AJB8xtSLRNUyQCw0863iTB629xjcRNUIGVRexj1SrtSNFSqga2CQCyglmKxAB0gdewOwwM4ulVqNQKaYCkSlUlQ5A52BAJnUWAMwAoEdcNC5cs1NahRmSm76tgpMqpG9grEX9cAeOZUig6/eSrMItEMBcxIkqdX5T1wi6NyoC7E5n4boPVzOWqPTYUPNkubgEdNXYFY9cdAp5g1uI03T8RlQ8kwAdJgapaSATPeffGvg5KdWiKrCkaq66dNSp8ugiyGZV/wBTmWLf7o946ZoFa1PQtM0FZpoBgZJ0gwpJZQCZXa9x2pyZflV+PEjxoQnxAu/P4ij4i4VWqZivUpJrC3by9TybAmAICg/K3rhg8X8DqZr8RXSotMBdCGDq8tZ07gCep/1elwfFq+YqCoaTMlF4kTo1mJYEdtRIie0438KLUo0lekgNTNVGpQTpgXVbTJhlckC0b7YJ9eCh6ivTnIQRmHJvr9eP1jTk+Ho1NNTu/mLDBiqgEmOUpTsdYAHe82nGvj7J6l/8PSRXBLMwN4TqWtM7EHeRvgwHo0KlGjUdFVjT0En4mUaeXuAxBPywF47w1napTqMVIexF5vy2m82/gxMpNgmW5AoxsAOa/eVPs/zQ+9PWdSRSRvLhZGuIme4BP16Ww9Z3MeVTBqMWZSsm8yYuIv8AF0wlHN5vLHQj0UVKcKpWbRq3nckXPW2L78Q1pVfR+RXI1/Eyg6oa8Cwgx12xmRton0eEenxjGPELcV8eVQ7ChRWq4ABKsCVBEzMBfT4jcYF5StUzuWy7hjFR3FXW0EEF55hNwYAO0AW6YpimzUKdVKWtGUGSqn4tLBmO4MvAF/hPQjBzhOR8vLuFSpR1cy06hBZSAB2i5E/LrODYmuY5ANgB5E08PZWvl+I5cUsxmKlKpq8xK761CBDcEmQQwABAG4tE4ePFNdSgQzzEBY3k9fkJOFHhdZadBGLEu4uxFzNxYAAWiwwI8Q8ccsoy1Z9SsVcowLEEcyKjcmkGJYiZHvgly2NTAfAAwZf9SPiFShnF1UBT/BrQ1TTFkAJGqJiI7g4opSrZejUYI1SpWZysSJXYAFgCYEk2i+LvhiozVq+VeozgqKikp5bKykWlQs3O47Hvgp56Jp0oTqYqRMtrLQARJC3v+oEwQNDqazN/dEfIeI8zkqX3ZaJB06qiqpVheAWcTIAi8dsTZzw3mM7lxmFCKEBAUNpdl+QAjsOx9cNHCuHutetmak1QAyLEWEiQJiZ09WI7Yh4pWZKEnSUZgoJGkwfyiSOaLbjb0xpyc/HuYmP40x4nJBw2obqjkdwrEWsbgRvjzD2nE1pgItBVVbAF2n5wYnrjMUB8nhTJtMA4LiK+TYM0qQRvvhmrcWpPlKVF2QOpMox3AckfIqSLYhyHBlzVa7JSSnT1QqxqJNlOmLWN772wv8apIGZCqypiRP8AfCeCajuVFybjfC6bhWpqlJjEqpJWO/MBB9MC8lkdFV9VQqqGNamC3/SekicEaFJw1HzmC02IE9hO5vt6jEnGuD1XrRqpnUQNSLAAG/KNtvr1w1XI4J4i3XblRGPiOX8xaL02/EKAOCdwLK5IFvU++N+O5paJo1kP4iqGCbQN4O5luvvgEF8kfh1CAo0xq3H7QTeBbArMcQ1MSQese/bEyoWPHUoZgo57jB4+4Tm6btXqtTZKqAUww5kUkNpWQBqU2ME2Y/6sAeM8UFTL5akQ3mUV0zIO+4EdPh646Z9ntBuI8IajXgmlUZKLsoMaUUrIO4Gor7W3E457xnhjq7U60q6tBB3B/qI26EQcVFgpAPiSgFgSPML/AGS8dy2WrvTzQQrVK6GZQdLCdydgZE+qrh6+0jia1USkJKvVpqwRZldYLCAJPKDt0+eOGZzhzpJglf8AUBb59sHRxus5ypDElChAnqpESSevfBML+Swcd3qY2+O6bZmoooUSppkh2YFDBvB1X7QOgwTepSFCiruWZVVW2BsoBIi8HaL7Yk8QVWamakXkmVMhup+e/wDLYS+H5w5ivRTbzGAAa1pvfrF9u2JdQ6fpKmZkfkdwtkyyvJFiDJ+fX6YlGe/Ho6WhGdSexiYt3/xi74hy702UqBpA0yCAG0gBr9DMf0wJ8PMvmrVflSkCdjAMiBPbm/TCwhCjJLsHqVOJ/Tt+sYM9RXz2qVIJE8xbSBO1vlgH4h8MVl0Z9XQsCjCm0kgA2/W8YK+I8vSdFzTOoohlI1GNfNBUA7nv2vOI+NcdpVx+CNXmVEVSF7tEQCR329camymxJW0awTC3Gayea5rN+EgVPLLadZ2F5Gxv0HXphe4jx1yrIuqGVYtYJp5YaIIvIImcQfaGq1K5VV1Vy4CXixmRcgdMAs/ks99111qh8umfL8kmGAUHewlQAdybYNMQKgk9wGzFWKgToPB6bU8stWgir+ErBDYksdZJIBmzE4GcMybUtWbrVAHqoUpmbQbu7XuABCjYxi5k+CnK5CgleowY1YYAnZt1WYMaAdrXJG+Afi3jBrV/LXlpIsAxAj09oH8GACW9CMd6QE8f9wy+fpV8qFVEqAoFXY2WxItKmbEz0F8R5eFo0q3ludFIr5YUkqyC6ki0G7eonucKnCUzP3arVp1qhCn8FdEq4Dc1yJjew6jDR9mPGzm6lahWA1hZESJGzWPaQL98E2M8kdCAMpJFirEF+LadR+GZeq7K9WnULk7yrkssg2mCCR74O+C61arlFq1aVXXTF3qKwV102OphDC5MzhhyXBaC1qNFwWp0/LkG4PlwFJvsG0+98AvtI4vWY6/MqKqs6+WjQoSeUkD4iwuZ2mNsbYKUe7halMljqhcFeKa6PBWTcBiTIJjeBt7Tibh/D6yrlgqllNJi9/WVEdj29PXBz7KalOvRYNSDMj6UJiCIB6jcSRPb1wwccyKU6igcuq66ZhYIlfawwvU0Zyur5Kg/KV31A00GsRrVyYMnmuJ+GCdV5JG82AeOfFFY6vJRtAOh6wgmQebQNQmI/SLHGniDxMuUpvSotNWqx07DSO/7x3OAVSqhywLWVDAUMLuFhpM81ybjtglBAB8TWILmjzGjNsr0Mt92M0xpA12bQBEmetgfrih4wanla6VAq+dUV5RYUkSBrZgbbECAZ5trnBDK5xPuWXIYaeUA7D3vGFkOud4hW+8PJCjyiDpAE7iJgxcAg9ZGGLWjXFnbdT+JX4R4iorU80+b5osII0jppPWD6jthqy/iDMChVqeV5a+Z5uqNQCeWF3j4tQDSOk9cc/41lkSstOk4qT8YUByL3vTW9vS2Jz4kq11FAtpolgjHUJNwOWdrSP8A1emNKXyJjMB8TGyp42yiL5aVHItOkMVFrySN57bYJ8MXL1XpVa76qNJQyUx8LOZJZj1EaREflvaRgNxfL0q9OllaZlVKWQAmmAYNx3Fvn1wP8SeGaGXotWy+ZqhqZGlCZAM2GwP1wvHpdjgwsque+R+OI28W8Qo1ZyMilST8fkapt/qi/vjMF/D1eu+WotWXTVKAuIi/t0neOk4zD/6muK/cxH9Ftzf7CI3EPLy1RlpnXqmKYmQzW+IXHtftgDUaktZC9NXcfEskpPqPzEfIWi8SbmT4shYFNJZyFLEc4LDTI/T6nC5WFSlUcQCTbe4vvHr/AEwpAZQ7AVDvi/igqpDAekRIHYx/fC74WzFRqhpLLagT62Em/b0x7WZgskBie/TBr7POHKajMpmoEJ+Q3j9/+MM4GMiJazlBlLMguCVs03B7jFShkCFJqWOOsVvC+Vr0gWDagxLshgncFSY2ED54Q/EtCnlKFRXBqVXbRSJ2UbloHWIiZ36QcYinoTnZRyYT4P4+Th9IU1/EJMmmAAF92/1HfrgJ4n8ZniGaSoy+TSUhdtWlDEkkCWMyf2i8kfBnhanSoVc7mkWqKSM4pMLEhZAINjO5kdR64TeL5s16jPKDUdkQIoHQBVG3bc2w9VXruTMzXccTmhl6YfzKNWmx3pmTH+5YsPQ4Usvnwq1V0qywwBIBMTaGj9fQYGh3TZjf9fkdxjalRlCwiL2+X9/2xqYglznyl6rxHIcebMjQqaQo2LSL+n98VM7PmjU4prpIRyPga17bTtOIcnQZANJhgsGf5e8n54p15eoVqVOm5FhbtOFLhp+I1s5K88mO/DsjUzat5jlFoBdBI1BtQuQZgi2AFbiX3VqlFDrNS1l2PSw236dhiHg/iA5NGpip5lM7CRyk7kDsbGO4nqcbeE8iatd83UPIh+rsLAf9I5vfT3xjKVvf+0f+/wCYSsrVp/cY3UFSrk6NLOBn8lIVDPIB+YgXDH5wAACBhByHFm4dnjVo3VGIKn8yHdZIMWtq3G+HCnxfSapADaoAkCxE7W9cc944PxWltTEyxGwJ6R3GM9OxZjc31ICoKhvx3WL1KVW4LqW9toE223m2+K2V4lUGUqLVSoyVDCVSTAbrc7/89sBM7nmq6dX5VCqOwH9cdQ4WqHh1Gn8a6RysojUQSTtvJK9bdZwzLWNACPMXhByuxB8Qbx7M1MxwXJ1ixZqLlWJMyASg/SL4B5jPlqBDKQ2n9/XB+vxGl90rZY1Bq8xgASL6gDICgAKCYj0OE3LI3l5mTOkIPT44+m+AQbX+D+xhOdf9fuIxeF+PmjlSFdg9MmwWYDAkHVEAXO56euCn2TrUbMZnNGBpp6ST1Z2Db/8AoP1GFjwjwtczVNJ6jpTKS5TqR8A2IFzN+2OnZXhaZDh7UwxcVSzsxtIIhduygbeuMyaqWA7MZjLsFJ6EL8LzRqS+oAlyR7CIm3Qz9BilxDLNmDUp0x8WpSTttaY9AT7YDeEfEdGllaJrsFqaSYaQTLEggkXsek4MZXxUqoxVJNWBTItCknUf+rY/IdsTa0aMrLDWx5gnJ8Wr8OpL5OWRqKsQzljLNcE6QLLMgEk2AwV4f4tp8QXWBoqo4DJM6RpNw0CZP7D508xnNH4aPAjmBvEWjSbwT27e+BPhjJaPOzBs1SoQvQaF6j1LE/T3we9qQYv2dHBEHeI/CtTM5mpUpoxBCyRESLXm+wws5osKT09FMaWkMqQ9rFd9ox0vJZ/mKBmDOdxBA+TW7X7dcK/EuBzVzDUyCzg6Q1p1A31Gw5lYR6YNMp6aBlwdsnmJmX4tVinTNRzTRgQs2scNx4nTzK0adKkFqVZVqn+kgSxA6wAf0wL4F4bqVahSkW1lea0QOok3E+02xcznC8zkq6eXJYArz3BB3gnb5YbkbGxodybHuos9Rq4Dk6OWNQ0Z9Wa5I3ET06C+943xzfJ16a5sMyhqfm8y3A06r3EG39MNvGc9Wy2RpipPmsTqfaR0uIO1unw4UMpwWuzJNJ1ViOYoYud/bA4R/cxMPOwNKonTzlqVVWbIUGVgOUaytvW9yd9P1IwscX4vxGi6muvw3CMkDaJ9ffD1wLL+VTK5d7wPjBKyLG/c774peNqdXMUlpgKXLXgyBbv22whWAPIlTY204ML+H/FFKrl6bmuiEgyrWIIJBG/pjzClw7wVlUpquaqxX3cKQQCTIE9wCAfWcZh5VfuQ7v8AUUMll2BV5uGkR0IM4M+IKqVFSqvKTAYTsw9/rOL+lMrQLVqSK7tCUzqNh+ZmMn1AEWj2FFsv5ynXSUKdnRdMdt+b/nCLtrMrC0tQKufQKLS3XoBiovGmptqSLGRBiPbDI1BBl/Iakp0yRUjmk+u4/bCHXUoxUiD1GKcQV7kmbZKNx8yvihDlhoOll+ITeT1nrbripkuJCtUp0swpZUYOSexJF+tgwMj2MwMD/AvAaeZeo1cstGmoJI6kmy99pNu2GziflKV8gVDpGkGenQXN7xgGK43IHP8AEIFsiAmHuJ1aOl8vTJK1EcgAbBlm52BuwHsRjl3GPDjUzCQxG6rJM+nf5YI08xVpMGDEwQWBuf1/Y4P8G4I2bqEKxU+U1RTuCREA9gf0xwcqeJugdTYnMnQgkEEEbg9PlifItLBOjEA/PHXOF/Zb5582urU7yVO7R0ibDC/4n8I0svmVcylI/FpGzfl9pP7Dvh4zKRyIg4WB4MW3r16AK1E1A2Db7CPi/W4xrwvJU8yxL6lloAB9B6YM1MvWc/hw1JTPmM6qADtJJFz233thn8B8ONKaxVKlRiVXS0hAN9wOY++0bTjGzDXuHj9OzNVTnvGeE06KkqWJBG5Hf0GGvwxly+Sy1M8nnZjTqjoxCTHU2/TEP2hACqH0Aa5BFt/UAmDHbthqq1KQOS8oRRSpR0/9KlBM9+s+uJ8mTZBf3HjBq5KnxLHGPs5NMr5VYEdQ9jPuq39sKniTwEuVpGvUqy7tCoVgGd4vNheT6emO4g66xtZR/gf1xzX7Tcl5rk0vMqVUI1a3GkIZsiAAC8X9LzvghSGwYNNk4q5zJsqqjlVRHcb/ADOGXwvm2rxlAulUUnWoO82DC8SWidvrhWU1C+hQS07fzbFnL0KlDTVJKMTKzIGpTInuJvgnAYUZmOw1iVvEPC2y9RgxOgm8C4PqLA/XBXwFk6VT7wtYStSmqqt99czI2C6Zn6YOeN8sucyqZmnuVDED9R77jCt4VoN5sgldQIKg7AEWIPe5/wCcbjyXiN9iDkxVlAHRj3R8NpkayilVqacwpTTEkXABsLLzEEnYsuLH2i51vKaku5XSPnbHvC8x5mZ5/wD7VKb7iSQv1Gpv+3tim2cptmJrrr1HTTB/1EgT+v64nLG7MsCgLrDmeorSyCIxhadFQSbxCwTHXFPguWp5yghomVUBdbJBLAyeXtMYJ+J0DZeoh2KEH6YUvs2ztSimYy1OkakHVJcJGpYm42t0wKjZSfM1jq4+o31fDr12gOqotiRv+0TgLxPhqZRPu6MWVbgsb8zEnYbTOJfEni96WUo0KEJmaq85G1MLZyCepMwfc4QM/AVdMs4PPUkzJ/3Ez8zg9BVRXvHazGmmKeXKVKsku6hQDECRe9vme/TD/wAOQRDKs7j19ffHDcpWeoyLZtLmS14DGZg2N53m5x02jWqKFKkxG3Qev+JwLJqY3Dlu5uKdOjXrlSVJqauXYqVBII95+uB3G6mupSQuHcGeURym23cnpgrS4UGbzXZtRjlBs0bSD6YrcNo0DUNeGas51CmBEBQABAgesk7nC7EY4scQnw7hNKpWpPUUO1PlQE8qnY2FiRtJkD5Thv4jkQw5VU9DYD6YUuBVKelzU1U0pvo0AySQNW4JtB3mSZuNiV454xpUqDNTlqx5aSFTdztPSBub7DFWMqBUiyKSbHP/AMijx3iDZGpoqKksOUqBMT+aGsfkJxHkeMI5q+VWXzgnKGbQrNMxqNh8JufqMUuGcNpVnc5pWqVSCXeowIPcABuUDsQMA/EfBaNJDWyrAjtq1DsYM/ocLXTaPcZdLuDc5w+oHb7y9Za0869j2v6RfrjMd88NcaXN5WjXjSaiAkbwRYie0g4zFHy+/wDiRfH6nzrlfEjGp+KSabgLUETteYPWTM+uC54msstNzpWL9wRb0OEgri/SqAII+fvt+374PJiUjiBjysDGjJ8XYNzcy7TH8nG/FOBpVl6R0sReNjjTM8DemqwwZtILLtBiYB9Nr9QcVeG8UNMgGdJuJH7emIwf8kMtqxTiH/DFBKFBkUw5vUDsLmPyj/SOg3v8gMz+ZcMQrm3Qf2wVq0krL0uMAc9SehMLqH6r7d8ArbNZ7hOKUAdCUWrnUCT/AD/OHDwfxQUq1JiwVQCCTYR1k9v8YTMnk6tctpU6RGqbCfckX62w4+G+HinR817v5kAHYBYPTqcPchf1iEBN/UfM79pGWVSKQetBAlRC/wDcenrthZ4vxujmldHDUywMBouD2YEicQ8Vq0ywcXVlIIAgQb/3Pywv5+CQn5dx6eo7ewwHuXO1qGuFcHZMtl6L/wDmkNUYDu5AUntChd9pwUqZdMpR1SxNRY0yYkxJubbDpPTpilwTjoVvxSS5tr6Qo3JmwHxesDrEmuPOWp5fWARp1T7gRIj5RfAt1sY9H/xHgRI429SopRUUahd3MED0FzJ74u1a6fd0pBrqBDdLAR69O2NM7lYDEkEz7knt64DNlH8whrj9FsCTt6xGAvcV9TC5BnXPB3G6lXJszFGqLZmU3YwLlen9YNsDzw+vPniADqZpMlhBAsNu8Y51wXOmjWgaijEBhPXcencY7DwiqlTSGYGRyqTdgAJt1AkT74brseYK5Cg4nN8zWUCdADC0gCT8xg2vBNQpo6gmpzATGgBTcn/VEbz0GHnO8By7ggUk1C5MRAPSRf5emKDoPNgbpTA+p/8AjjClECM93ZTOW8aFbhtE0WSadQtD3Kgk7A9D1g+u+FfJcY0EtIBkfONge49Md14xw9K1GolUAowgg/v7jcHvj5rRZIGKcWJWB+5FlystR48IcZLNmmuWqFSJN45v2kYvuunO5JWkSxYz17fKQML32fMqZvngKEYknYAQZ+UYIV8/UzOcTMGQhqKtOewPKo7cssffA5Epz+n8RmLJaC/v+Z0bjmbCgdtyTt+tsB/DGZpLnH0zqdJebzt133bFzitWaY2kkC/vhC8G5o/fqjsxJIIE7kEyPay7euJsS2pMryvTAQj4sygTOl5gPTt7ggEdrgg4Xq+eldKjf4vX3w0+Ns3qVTTkujgnTJAEEEMwsJkWwn1hqdqiJCk7TMTfePfD0AIsybJQJqFPCOU1Zg9VVZY+kiPnt+uHd+JBqiqCNAIkzAAn9+mFDw7WKCuymJYD3FzH/wDQw1eCMxpZ1ChnqjqLBRM+9yLYF+7MNOBxGVs0rjVTUEruem3fAPJ8XoZbW9ZHYk/EAYj0PvOLfiDNrRosiALCkmLQN5iwjHOuHVGzrKc0zikICIsAHpPtsLCb4SibWx6jneiFHc6FkePZfMcuWooTqDEHTJaImCeZoG28DEXHmr6Q1GoWYMBp8tYE/wCoFSVA+uFji/g2iEZsrUZaiX0Fp/8AkPrgdwziNWuCr1mZ6ZlVqNqBERuYMRbfsYnDdFI2BgjIwOrDv6jHkePoxVcyHpuf/wBXK0e0kD3g7TiLxfkFjy0BLVfgMzq269QP64iyvHqlNwuZoALuDMsN+sQy363F8M+SzK1acUzpamSUJA2PSO0YWTq0cTstS14ZorlsrRos5DIg1APYMbn9ScZhfrZohiCAD2xmH+4DIPbI4qcdxsDjapRKxIicaRi6RURGSr4iJVlN3YRq7A7wO5Fp6X+WcN4qpp+U8W+Gev8AnC1ifKU21KwUmGHsb98IPp0AoRwztc6Jk+EVKaeZqhSOVIJ/XoPrivnc8rLDWbaMWc9xjUDKQok2db9NjSJ/XATIcXKeYtRdYYg7CNgNtumIVxM/PmegzqvAnlWqBth1oClUyylX8oQNIPNINzNxzSTf36HCHXeg11qBTEwREenafQYMUXKZemEhwe/ck2t0wRxE0K5gjMqgluper0bcpBA6fzpgWXggDptivmq1Td49AMRUCSR/P5thehEEkXxPeJN+EwO386/THU0zVM0kNT4dIUHta1+m2+Ob5zJu6lQCfbqYvbtvh+4Q1RadIVECrokgm8RuR3PbpjWIKARuBTuYK4nTWnPNK7jbc73wt5/OhZCmZ3v/ADrg94gq0mkJb0W/6YV8xw0rSNV3gdB19vfGY1E7MDfEr5bMCFC2v/f+hx1Hw0q1aS1AzJU0OgZYnTqiL9LAyINhBxyzg6q9ahTJANVwtugn+Xx23w7wsIu0KvTFOtGSXYkXDMhXotz13dSJYMbloF+u5nY2AAjcmDzozLD/AFIPmQf84JZ3MSbdZwneI881NlqU/jVo95tBGFOx2lONBpDXiqu6ZSuRuKbRHSVsTMEETjgiZYrf9/7Y674+4g/kMuwgCBtJN/lvbHLHqlLmNRvJmRv02n1w/wBOxqT+qVdpe8NUlLuzMVcwqgGDBI1dL2kfXDvmqdNKdFFAgPb3JBn9DjmmWzmmqj9mE+3X9MOmZYaUcOIDKQZtvfDMoJ5MTipeox5+l5lMyYA3wt+HeBJV11GLaVbTTKX1REsbXE2jqcDPEfiLWSqEadgDt7kd8OeR4ItGnS0VfhWFKtvMluUGGDEkmcRhTjXni56A1yP91LFLNCkq0ynLBvsCPb0vbsPljmvHMytPMt5QETJWJWfb54f/ABLxlUpEEgwLd8crrvqYEDmJ27k4Z6VLJaL9Y9AKI2cDoGvpWmANRJYdh1P89MdHbJUqNEKyggDrvPedwfbAfwrw6nkqA1R5jQajevYegxJ//tUTUBqtImEQfmbv7D+bYQ7FmpY7GoRLaL6uc3VaimrRB1OxZyFFzcm8xAB+uL+RSmtajlU5UVSe+oqLan6tMHtYbYu5ri6jl0JSpEyQrATbqYj9TiThOZo1qoFHS3KxBBFjBGk3mflg2J8iFjC8kGRcTqqqOebrKiYnaw7n0xzvwtQOt2YGRABPe8jDP4py9ZoVSQQ14Mfr88LNHPVqPJtH5WAMfz6YbjB0NeZPmce4CR1HOrUVqJ1sBovf9vft64i8PZpmHmraCQq91Fub1Jn2t6ynvmXqmXaR0HT6DE44hVSmqUgZvJ7XJ/rhZwmEc9myOJ05MxScaiACdwRtjMIeXzzlQWQ6ovBF/XfGYWU/M33hBGeyn3ipAdFIEwxjFDMcBrpukjupBH898e5TMITLmGYET0mevbBRso702Ct6gTuO3bHogleJ5zUxuEeFcMoUFVgFr1TB1sJRfRVPxe5+mDHEuIMaZdm0giNA5T6wqx6dML/hWm15BKL17HsO5/b94uPOWclTPf09BgG5PM0cDiDctnWYGmRMHVqPxRYQbxAidpucVs1nIa38/k42o5xaeolSSRAj++BtV5M4ai01iCXIWpM1fVvjpPhHI68gCRdpCnsA5/z+mErwrwD728M+hARMXLHsB3jr++OnZrMLlgtClIAWxPQdv3v29sK9UxI+PY5jvTMu3z6PEVfEtArLASpIFvykb/0OK/CaM1I/3Db01SP0/XBniLcpJGqxt6wYP1xP4K4IwIzFSyCSg7k9fbqPfEO3wljJ8+IxjMU6IUABZ5GcRKOdpndScBOOcTZ2p6fiRmDqo2aN9U/AbmJ698bvlxVrM0cuq49/4CffDFwujToqWCgsSbnc+57RjBxGNlrgRHrByJCgSdyf5/AcV6uU1jQfnhu45mRUUGLTFhAE7H6jA+nk1HWD6/3xu0wfKKWQ4E652jUX4Q6kjqI/pjtTZ8Oqohu256AdcKlDIAwwEx264E5ziT5eppLcj3BP6j+evbDlyluDJcmMKeI8cVT8EeUQGmFLfmtfC1SyOhWr5oifyoDIB6H1adu3vfFd/EiBQzvZRbt6/PAOhx77/mETmCI6sAPzEG0+lp+XWbAbayBxHodAAT3GnxGio6alJECQokyZ6DHMPHPDylbXphGFvfHUfEVVvNGn4un0PfHNvFXFfNY0byp5iTJJ7CMF6ew1iZ6gArRitlkll/6h++HTP5OmaqgwpYGADE7kkjaeu31ws08k4BdVnRzYo1847vrZiW79vbFpG/RkF+3DmayRCARJJib9LQBMX9pwfelTpU1YF1IUAhZHoPnihwjiyVxpflq9OzW3Hr6YLtqak6+UWJHyEde5j+gxHlLXTSzHqRaxL41ntbEXgdzP64O+EOBfiLVq7iWVY9oJPz29MX+F+Dg1PzKhlmEgTETsZvf9MSUKVfKHmXUkflj/ANuCfMNdEgpiO2zwpxnNgKZMAYSODUjXrNWbYTpH87DHviXiuqwPxftirwbi3k8jAx6YP0+IqhP3F+pyhnA+p0Pg3C1zNNla8TqWQJ+ZxQ4dwhKZV1RqTbyZBEbqZ3E/0ONPDuaNauiUlJBuxa0AfLvbtfHRa3AhVWCpIjoDv7/IXwBU+DGLloCxFzNqtemWUjWpj/q7W+eA2f4JSrryghwPiO/t6+2Gil4afLVDV5mSI0tEATJPrjTNZRda1KYkGxC9fl3wpgVPEbjYMOZyh1NMsrWKm+KqZ5gWKwRtHf2GDn2iZU06waCAw/Uf4IwsZZS5CKCSbAD/ABitAGXYyXJ8W1EtVM3WYk6lWemoW/XGYIUvDOaIB8hv+0/2xmMtPxA1Mk4X4bSpmNIcvRpiaj6dN/8ASBJ3/acG+MIqkaAyBR8SRb0Kxt9d8Zn82EprToQqjc9T6k9TbFejmmUByTLKYkfEJ+L2whnZjf1KkRVBEB8Sz9akdSHlYQSBE+8Wn133xDlcxNNmg29Zj19sWc7UFSdQ1ReB/jpcfXEVQ600WUenUdsPD/EWJOcY2NGBwRq5ZPvjbOZeLjaJIHT/ABgmi06ZW0iYYDci083Tt7E4rNVk++9oH07YcG8xBXxLHhTOPTqgUgGqNZQdpP8Ai59sOObz9YEeaZrFqc2gFQTdSLdY+nfCPw3Ofdq61FkC8x674Za+cFcrVHwTpFouLn0BAveNsKy3zQ4IhqF1snkH+K/mNvD8uKtTUYKR8PSZiI2i0x8sX+NZ3SmkYGcLzoSmWMCbdtv0+mAfiDjCgG8k2A7489EJM9INSWZunH0orBJLubKOg7k/zbB6nxCaXrt9T/jHNaNFnaN3a59AMNuQqSimesfp/fD3QDqS7cxzyuREcxmRjb7nBxLkagZQfTBAsPY4RGgzTKrCX+WE7xXkvMRl2PxKex3+n+cOOZrqqTO9h+/9MK/FswDJ7YJTRmN1OdVKorUtIO4/XF77L0b76QR8KljPcGB/7sAmqaMxUUGFLn98PXgKiFatUgA6VWfqf6DFWT4IR9xWIe44P1CHjHiLIGZTBFgR0m39cKPhrhArN5mohQeZjcn2JwZ48RUOlrgkW9jP9MTZaFQRaBYbD5DpidWpKEpZdns9S7WyVFF/DQC1z3+e+OX8QyRFd6dMFoNgone+w98NvG+MyFQGAzAMR264ceGUaVJRICyLbYJMhw893AfEM3ANVOX5Xwrm2uKZXsSY/wA4feB/eaFIiugMfmU9O7AgfUTgnxHxLl6I5mA7Dr9MJfHvHpqKyUlIDCNR7egxu2XPxrxBC4sHO3MI1fFVGlya7py2BO3qBH64BcW8Ta50EknpER/fC3UUQPbGqEqQymCLg4pX0yCTv6hzPXqliCbkYM8MySU6b160wByrsXJ2v0H+cHuBcOy+ZTzgkVF+NPyk9wMCfG2dDMlJYhRJ7ybX7QP3x3ubtoOPuF7ei7nn6j39iZD/AHmo4XVqX2AgxE7Df6Y61RJAJZgV3Fth/XHzt9nviA5Nncr5lMwtVBvp6MO5HNb1PvjuXDON0szSDZWojgRIO4EbMu6n3GMYUTBXkS+wVlLKSQ47223E7YUczWC1TqaI3BsTJIt3Ex9Rg/xHNCyaipO2npF94Ij3F8cm+0DxF/4gCiw5RzWB5p9QRIABn/dgRzNjL9o3DVzNJRtA1BouL9vabeuBefajwjKBqSBqr8qs27NElmPYdh6D1wC/+rz5DeaxZzYdzIsfTAPjXGa3EalKmosIAXpqIgk4LGrE89TcpUAV3B2Z41XqMXevULNcnWR+gIA9hjMOGS+ziUU1KzK53CqCB8yQcZhvuJ9xGrSDw7k0Kq9c6o2S5Hue/ttiPxnxFKmlxKsggEDp2jtOPcZiTHzkleU1ji7wVg7k1GhRzG25EQLdMEM5nkqKCg+AAF9p6AR8tzjMZitlBNyRWIWp7kMmSrO7XFOowA7qqgbdZcfS5wFq2xmMxg7nGW+FcCrZuVoqDG5LAAfUz9AcF6PhjM5eVqKpQ31KwOlhtY3Pa2MxmE5MzK+niGuMFdpDmuOkLpG/5h01De/XFOjng3xKp6gxcd774zGYP2lA4mByYx0smq0DViBUBAPWAJa8z6QbXnpffhZ/CUm0ifY6jjMZiVeQf1jB3GzI5jToPcYr57iBJU3A3x7jMABHEyXN5v8A8pSTsx/nynATi1bUDFgbx+2PcZggJhM5xxlStdvkf0GGTwz4lp0kqK5OpoItN9jt8j9cZjMXtjDoAZKmQo/E0znHEnUZ9BGKLeJJaCpCehvjMZgUwJVwn9Q91A2ezZqNOwGw7Y6DwrOebSWeoxmMwv1agIIfpGO5i54l4PDBl3I2PphcpmD/AHxmMwXpnLLRg+oQK9iECqsB0J+mMHDXidSx0F/7Y9xmNZivUwKDDP2e5vRmWpnZ1Ij1H8OLHjvhgVvNHs3t0P8AT54zGYS5r1ArzHJ8vTm/EqeB+D+fUczZVNpIk9P4cEH4NVy7ebTZkn4XRoI+hB+mMxmNyOfcIh4UU47mvGPEeaVQHzVRtQgKAFkdyQJ/qcL3Ccka9SCbbscZjMNHGO/MXQ3qOFXgaNSKaQARZuoPed/riLwHwp6dYzHIxkjr/P0xmMwhHNER+fGooidOU2xmMxmOi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3105391" y="4990007"/>
            <a:ext cx="6766560" cy="523220"/>
          </a:xfrm>
          <a:prstGeom prst="rect">
            <a:avLst/>
          </a:prstGeom>
          <a:noFill/>
        </p:spPr>
        <p:txBody>
          <a:bodyPr wrap="square" rtlCol="0">
            <a:spAutoFit/>
          </a:bodyPr>
          <a:lstStyle/>
          <a:p>
            <a:r>
              <a:rPr lang="en-GB" sz="2800" b="1" dirty="0" smtClean="0"/>
              <a:t>Compression works against you </a:t>
            </a:r>
            <a:r>
              <a:rPr lang="en-GB" sz="2800" b="1" dirty="0" smtClean="0">
                <a:sym typeface="Wingdings" panose="05000000000000000000" pitchFamily="2" charset="2"/>
              </a:rPr>
              <a:t></a:t>
            </a:r>
            <a:endParaRPr lang="en-GB" sz="2800" b="1" dirty="0"/>
          </a:p>
        </p:txBody>
      </p:sp>
      <p:pic>
        <p:nvPicPr>
          <p:cNvPr id="16" name="Picture 15" descr="Cisco Mez.jpe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13018" y="2544162"/>
            <a:ext cx="1969454" cy="1665616"/>
          </a:xfrm>
          <a:prstGeom prst="rect">
            <a:avLst/>
          </a:prstGeom>
        </p:spPr>
      </p:pic>
      <p:sp>
        <p:nvSpPr>
          <p:cNvPr id="13" name="TextBox 12"/>
          <p:cNvSpPr txBox="1"/>
          <p:nvPr/>
        </p:nvSpPr>
        <p:spPr>
          <a:xfrm>
            <a:off x="307975" y="5495925"/>
            <a:ext cx="12650380" cy="646331"/>
          </a:xfrm>
          <a:prstGeom prst="rect">
            <a:avLst/>
          </a:prstGeom>
          <a:noFill/>
        </p:spPr>
        <p:txBody>
          <a:bodyPr wrap="square" rtlCol="0">
            <a:spAutoFit/>
          </a:bodyPr>
          <a:lstStyle/>
          <a:p>
            <a:r>
              <a:rPr lang="en-GB" sz="2800" b="1" dirty="0" smtClean="0"/>
              <a:t>   </a:t>
            </a:r>
            <a:r>
              <a:rPr lang="en-GB" sz="2400" b="1" dirty="0">
                <a:solidFill>
                  <a:schemeClr val="bg2">
                    <a:lumMod val="50000"/>
                  </a:schemeClr>
                </a:solidFill>
              </a:rPr>
              <a:t>CPU used for IO consumption </a:t>
            </a:r>
            <a:r>
              <a:rPr lang="en-GB" sz="2400" b="1" dirty="0">
                <a:solidFill>
                  <a:srgbClr val="FF9900"/>
                </a:solidFill>
              </a:rPr>
              <a:t>+ </a:t>
            </a:r>
            <a:r>
              <a:rPr lang="en-GB" sz="2400" b="1" u="sng" dirty="0">
                <a:solidFill>
                  <a:srgbClr val="FF9900"/>
                </a:solidFill>
              </a:rPr>
              <a:t>CPU used for decompression</a:t>
            </a:r>
            <a:r>
              <a:rPr lang="en-GB" sz="2400" b="1" dirty="0">
                <a:solidFill>
                  <a:srgbClr val="FF9900"/>
                </a:solidFill>
              </a:rPr>
              <a:t> </a:t>
            </a:r>
            <a:r>
              <a:rPr lang="en-GB" sz="3600" b="1" dirty="0">
                <a:solidFill>
                  <a:srgbClr val="FF0000"/>
                </a:solidFill>
              </a:rPr>
              <a:t>=</a:t>
            </a:r>
            <a:r>
              <a:rPr lang="en-GB" sz="2400" b="1" dirty="0" smtClean="0"/>
              <a:t> </a:t>
            </a:r>
            <a:r>
              <a:rPr lang="en-GB" sz="2400" b="1" dirty="0"/>
              <a:t>total CPU capacity</a:t>
            </a:r>
          </a:p>
        </p:txBody>
      </p:sp>
      <p:sp>
        <p:nvSpPr>
          <p:cNvPr id="17" name="TextBox 16"/>
          <p:cNvSpPr txBox="1"/>
          <p:nvPr/>
        </p:nvSpPr>
        <p:spPr>
          <a:xfrm>
            <a:off x="1933308" y="6137897"/>
            <a:ext cx="9666515" cy="523220"/>
          </a:xfrm>
          <a:prstGeom prst="rect">
            <a:avLst/>
          </a:prstGeom>
          <a:noFill/>
        </p:spPr>
        <p:txBody>
          <a:bodyPr wrap="square" rtlCol="0">
            <a:spAutoFit/>
          </a:bodyPr>
          <a:lstStyle/>
          <a:p>
            <a:r>
              <a:rPr lang="en-GB" sz="2800" b="1" dirty="0" smtClean="0"/>
              <a:t>Nothing to be gained or lost from using compression</a:t>
            </a:r>
            <a:endParaRPr lang="en-GB" sz="2800" b="1" dirty="0"/>
          </a:p>
        </p:txBody>
      </p:sp>
    </p:spTree>
    <p:extLst>
      <p:ext uri="{BB962C8B-B14F-4D97-AF65-F5344CB8AC3E}">
        <p14:creationId xmlns:p14="http://schemas.microsoft.com/office/powerpoint/2010/main" val="491583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418012"/>
            <a:ext cx="10476411" cy="1136469"/>
          </a:xfrm>
        </p:spPr>
        <p:txBody>
          <a:bodyPr>
            <a:normAutofit/>
          </a:bodyPr>
          <a:lstStyle/>
          <a:p>
            <a:pPr algn="l"/>
            <a:r>
              <a:rPr lang="en-GB" sz="3200" b="1" dirty="0" smtClean="0">
                <a:latin typeface="Century Schoolbook" panose="02040604050505020304" pitchFamily="18" charset="0"/>
              </a:rPr>
              <a:t>Testing Join Scalability</a:t>
            </a:r>
            <a:endParaRPr lang="en-GB" sz="3200" b="1" dirty="0">
              <a:latin typeface="Century Schoolbook" panose="02040604050505020304" pitchFamily="18" charset="0"/>
            </a:endParaRPr>
          </a:p>
        </p:txBody>
      </p:sp>
      <p:sp>
        <p:nvSpPr>
          <p:cNvPr id="8" name="TextBox 7"/>
          <p:cNvSpPr txBox="1"/>
          <p:nvPr/>
        </p:nvSpPr>
        <p:spPr>
          <a:xfrm>
            <a:off x="6453052" y="1946366"/>
            <a:ext cx="8869680" cy="4247317"/>
          </a:xfrm>
          <a:prstGeom prst="rect">
            <a:avLst/>
          </a:prstGeom>
          <a:noFill/>
        </p:spPr>
        <p:txBody>
          <a:bodyPr wrap="square" rtlCol="0">
            <a:spAutoFit/>
          </a:bodyPr>
          <a:lstStyle/>
          <a:p>
            <a:r>
              <a:rPr lang="en-GB" dirty="0">
                <a:latin typeface="Courier New" panose="02070309020205020404" pitchFamily="49" charset="0"/>
                <a:cs typeface="Courier New" panose="02070309020205020404" pitchFamily="49" charset="0"/>
              </a:rPr>
              <a:t>SELECT </a:t>
            </a:r>
            <a:r>
              <a:rPr lang="en-GB" dirty="0" err="1">
                <a:latin typeface="Courier New" panose="02070309020205020404" pitchFamily="49" charset="0"/>
                <a:cs typeface="Courier New" panose="02070309020205020404" pitchFamily="49" charset="0"/>
              </a:rPr>
              <a:t>p.EnglishProductName</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OrderQuantity</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UnitPrice</a:t>
            </a:r>
            <a:r>
              <a:rPr lang="en-GB" dirty="0">
                <a:latin typeface="Courier New" panose="02070309020205020404" pitchFamily="49" charset="0"/>
                <a:cs typeface="Courier New" panose="02070309020205020404" pitchFamily="49" charset="0"/>
              </a:rPr>
              <a:t>])    </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ExtendedAmount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UnitPriceDiscountPct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DiscountAmount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ProductStandardCost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TotalProductCost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SalesAmount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a:t>
            </a:r>
            <a:r>
              <a:rPr lang="en-GB" dirty="0" err="1">
                <a:latin typeface="Courier New" panose="02070309020205020404" pitchFamily="49" charset="0"/>
                <a:cs typeface="Courier New" panose="02070309020205020404" pitchFamily="49" charset="0"/>
              </a:rPr>
              <a:t>TaxAmt</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,SUM([Freight])</a:t>
            </a:r>
          </a:p>
          <a:p>
            <a:r>
              <a:rPr lang="en-GB" dirty="0" smtClean="0">
                <a:latin typeface="Courier New" panose="02070309020205020404" pitchFamily="49" charset="0"/>
                <a:cs typeface="Courier New" panose="02070309020205020404" pitchFamily="49" charset="0"/>
              </a:rPr>
              <a:t>FROM  </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dbo</a:t>
            </a:r>
            <a:r>
              <a:rPr lang="en-GB" dirty="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FactInternetSalesBig</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f</a:t>
            </a:r>
          </a:p>
          <a:p>
            <a:r>
              <a:rPr lang="en-GB" dirty="0" smtClean="0">
                <a:latin typeface="Courier New" panose="02070309020205020404" pitchFamily="49" charset="0"/>
                <a:cs typeface="Courier New" panose="02070309020205020404" pitchFamily="49" charset="0"/>
              </a:rPr>
              <a:t>JOIN  </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dbo</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DimProduct</a:t>
            </a:r>
            <a:r>
              <a:rPr lang="en-GB" dirty="0">
                <a:latin typeface="Courier New" panose="02070309020205020404" pitchFamily="49" charset="0"/>
                <a:cs typeface="Courier New" panose="02070309020205020404" pitchFamily="49" charset="0"/>
              </a:rPr>
              <a:t>] p</a:t>
            </a:r>
          </a:p>
          <a:p>
            <a:r>
              <a:rPr lang="en-GB" dirty="0" smtClean="0">
                <a:latin typeface="Courier New" panose="02070309020205020404" pitchFamily="49" charset="0"/>
                <a:cs typeface="Courier New" panose="02070309020205020404" pitchFamily="49" charset="0"/>
              </a:rPr>
              <a:t>ON    </a:t>
            </a:r>
            <a:r>
              <a:rPr lang="en-GB" dirty="0" err="1">
                <a:latin typeface="Courier New" panose="02070309020205020404" pitchFamily="49" charset="0"/>
                <a:cs typeface="Courier New" panose="02070309020205020404" pitchFamily="49" charset="0"/>
              </a:rPr>
              <a:t>f.ProductKey</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p.ProductKey</a:t>
            </a:r>
            <a:endParaRPr lang="en-GB" dirty="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GROUP </a:t>
            </a:r>
            <a:r>
              <a:rPr lang="en-GB" dirty="0">
                <a:latin typeface="Courier New" panose="02070309020205020404" pitchFamily="49" charset="0"/>
                <a:cs typeface="Courier New" panose="02070309020205020404" pitchFamily="49" charset="0"/>
              </a:rPr>
              <a:t>BY </a:t>
            </a:r>
            <a:r>
              <a:rPr lang="en-GB" dirty="0" err="1">
                <a:latin typeface="Courier New" panose="02070309020205020404" pitchFamily="49" charset="0"/>
                <a:cs typeface="Courier New" panose="02070309020205020404" pitchFamily="49" charset="0"/>
              </a:rPr>
              <a:t>p.EnglishProductName</a:t>
            </a:r>
            <a:endParaRPr lang="en-GB" dirty="0">
              <a:latin typeface="Courier New" panose="02070309020205020404" pitchFamily="49" charset="0"/>
              <a:cs typeface="Courier New" panose="02070309020205020404" pitchFamily="49" charset="0"/>
            </a:endParaRPr>
          </a:p>
        </p:txBody>
      </p:sp>
      <p:sp>
        <p:nvSpPr>
          <p:cNvPr id="4" name="Content Placeholder 2"/>
          <p:cNvSpPr>
            <a:spLocks noGrp="1"/>
          </p:cNvSpPr>
          <p:nvPr>
            <p:ph idx="1"/>
          </p:nvPr>
        </p:nvSpPr>
        <p:spPr>
          <a:xfrm>
            <a:off x="300446" y="1658982"/>
            <a:ext cx="6191793" cy="5643851"/>
          </a:xfrm>
        </p:spPr>
        <p:txBody>
          <a:bodyPr>
            <a:normAutofit/>
          </a:bodyPr>
          <a:lstStyle/>
          <a:p>
            <a:r>
              <a:rPr lang="en-GB" sz="2800" dirty="0" smtClean="0"/>
              <a:t>We will look at the best we can </a:t>
            </a:r>
            <a:br>
              <a:rPr lang="en-GB" sz="2800" dirty="0" smtClean="0"/>
            </a:br>
            <a:r>
              <a:rPr lang="en-GB" sz="2800" dirty="0" smtClean="0"/>
              <a:t>do without column store indexes:</a:t>
            </a:r>
          </a:p>
          <a:p>
            <a:pPr lvl="1"/>
            <a:r>
              <a:rPr lang="en-GB" sz="2800" dirty="0" smtClean="0"/>
              <a:t>Partitioned heap fact table with page compression for spinning disk</a:t>
            </a:r>
          </a:p>
          <a:p>
            <a:pPr lvl="1"/>
            <a:r>
              <a:rPr lang="en-GB" sz="2800" dirty="0"/>
              <a:t>Partitioned heap fact table </a:t>
            </a:r>
            <a:r>
              <a:rPr lang="en-GB" sz="2800" dirty="0" smtClean="0"/>
              <a:t>without any </a:t>
            </a:r>
            <a:r>
              <a:rPr lang="en-GB" sz="2800" dirty="0"/>
              <a:t>compression </a:t>
            </a:r>
            <a:r>
              <a:rPr lang="en-GB" sz="2800" dirty="0" smtClean="0"/>
              <a:t>our flash storage</a:t>
            </a:r>
          </a:p>
          <a:p>
            <a:r>
              <a:rPr lang="en-GB" sz="2800" dirty="0" smtClean="0"/>
              <a:t>Non partitioned column store indexes on both types of store with and without archive compression.</a:t>
            </a:r>
            <a:endParaRPr lang="en-GB" sz="2800" dirty="0"/>
          </a:p>
          <a:p>
            <a:pPr lvl="1"/>
            <a:endParaRPr lang="en-GB" sz="2800" dirty="0" smtClean="0"/>
          </a:p>
          <a:p>
            <a:pPr lvl="1"/>
            <a:endParaRPr lang="en-GB" sz="2800" dirty="0" smtClean="0"/>
          </a:p>
        </p:txBody>
      </p:sp>
    </p:spTree>
    <p:extLst>
      <p:ext uri="{BB962C8B-B14F-4D97-AF65-F5344CB8AC3E}">
        <p14:creationId xmlns:p14="http://schemas.microsoft.com/office/powerpoint/2010/main" val="3113700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55394118"/>
              </p:ext>
            </p:extLst>
          </p:nvPr>
        </p:nvGraphicFramePr>
        <p:xfrm>
          <a:off x="117566" y="679270"/>
          <a:ext cx="11625943" cy="60872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339737" y="137160"/>
            <a:ext cx="7289075" cy="7576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800" dirty="0" smtClean="0">
                <a:latin typeface="Century Schoolbook" panose="02040604050505020304" pitchFamily="18" charset="0"/>
              </a:rPr>
              <a:t>Join Scalability DOP  /  Time (</a:t>
            </a:r>
            <a:r>
              <a:rPr lang="en-GB" sz="2800" dirty="0" err="1" smtClean="0">
                <a:latin typeface="Century Schoolbook" panose="02040604050505020304" pitchFamily="18" charset="0"/>
              </a:rPr>
              <a:t>ms</a:t>
            </a:r>
            <a:r>
              <a:rPr lang="en-GB" sz="2800" dirty="0" smtClean="0">
                <a:latin typeface="Century Schoolbook" panose="02040604050505020304" pitchFamily="18" charset="0"/>
              </a:rPr>
              <a:t>)</a:t>
            </a:r>
            <a:endParaRPr lang="en-GB" sz="2800" dirty="0">
              <a:latin typeface="Century Schoolbook" panose="02040604050505020304" pitchFamily="18" charset="0"/>
            </a:endParaRPr>
          </a:p>
        </p:txBody>
      </p:sp>
      <p:pic>
        <p:nvPicPr>
          <p:cNvPr id="7" name="Picture 6" descr="Cisco Mez.jpe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63189" y="4627898"/>
            <a:ext cx="1440211" cy="1218022"/>
          </a:xfrm>
          <a:prstGeom prst="rect">
            <a:avLst/>
          </a:prstGeom>
        </p:spPr>
      </p:pic>
      <p:pic>
        <p:nvPicPr>
          <p:cNvPr id="8" name="Picture 7" descr="Hard Drive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5297" y="3551893"/>
            <a:ext cx="927464" cy="770014"/>
          </a:xfrm>
          <a:prstGeom prst="rect">
            <a:avLst/>
          </a:prstGeom>
          <a:noFill/>
        </p:spPr>
      </p:pic>
      <p:sp>
        <p:nvSpPr>
          <p:cNvPr id="9" name="TextBox 1"/>
          <p:cNvSpPr txBox="1"/>
          <p:nvPr/>
        </p:nvSpPr>
        <p:spPr>
          <a:xfrm>
            <a:off x="139363" y="137160"/>
            <a:ext cx="1227856" cy="5747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100" dirty="0" smtClean="0"/>
          </a:p>
          <a:p>
            <a:r>
              <a:rPr lang="en-GB" sz="1800" dirty="0" smtClean="0"/>
              <a:t>Time (</a:t>
            </a:r>
            <a:r>
              <a:rPr lang="en-GB" sz="1800" dirty="0" err="1" smtClean="0"/>
              <a:t>ms</a:t>
            </a:r>
            <a:r>
              <a:rPr lang="en-GB" sz="1800" dirty="0" smtClean="0"/>
              <a:t>)</a:t>
            </a:r>
            <a:endParaRPr lang="en-GB" sz="1800" dirty="0"/>
          </a:p>
        </p:txBody>
      </p:sp>
      <p:sp>
        <p:nvSpPr>
          <p:cNvPr id="10" name="TextBox 1"/>
          <p:cNvSpPr txBox="1"/>
          <p:nvPr/>
        </p:nvSpPr>
        <p:spPr>
          <a:xfrm>
            <a:off x="4881189" y="6400846"/>
            <a:ext cx="2429622" cy="4571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t>Degree of parallelism</a:t>
            </a:r>
            <a:endParaRPr lang="en-GB" sz="2000" dirty="0"/>
          </a:p>
        </p:txBody>
      </p:sp>
    </p:spTree>
    <p:extLst>
      <p:ext uri="{BB962C8B-B14F-4D97-AF65-F5344CB8AC3E}">
        <p14:creationId xmlns:p14="http://schemas.microsoft.com/office/powerpoint/2010/main" val="649350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70222038"/>
              </p:ext>
            </p:extLst>
          </p:nvPr>
        </p:nvGraphicFramePr>
        <p:xfrm>
          <a:off x="0" y="235132"/>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3339737" y="137160"/>
            <a:ext cx="7289075" cy="7576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800" dirty="0" smtClean="0">
                <a:latin typeface="Century Schoolbook" panose="02040604050505020304" pitchFamily="18" charset="0"/>
              </a:rPr>
              <a:t>Join Scalability DOP  /  Time (</a:t>
            </a:r>
            <a:r>
              <a:rPr lang="en-GB" sz="2800" dirty="0" err="1" smtClean="0">
                <a:latin typeface="Century Schoolbook" panose="02040604050505020304" pitchFamily="18" charset="0"/>
              </a:rPr>
              <a:t>ms</a:t>
            </a:r>
            <a:r>
              <a:rPr lang="en-GB" sz="2800" dirty="0" smtClean="0">
                <a:latin typeface="Century Schoolbook" panose="02040604050505020304" pitchFamily="18" charset="0"/>
              </a:rPr>
              <a:t>)</a:t>
            </a:r>
            <a:endParaRPr lang="en-GB" sz="2800" dirty="0">
              <a:latin typeface="Century Schoolbook" panose="02040604050505020304" pitchFamily="18" charset="0"/>
            </a:endParaRPr>
          </a:p>
        </p:txBody>
      </p:sp>
      <p:pic>
        <p:nvPicPr>
          <p:cNvPr id="6" name="Picture 5" descr="Cisco Mez.jpe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5338" y="4622955"/>
            <a:ext cx="1440211" cy="1218022"/>
          </a:xfrm>
          <a:prstGeom prst="rect">
            <a:avLst/>
          </a:prstGeom>
        </p:spPr>
      </p:pic>
      <p:pic>
        <p:nvPicPr>
          <p:cNvPr id="7" name="Picture 6" descr="Hard Drive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2308" y="3852941"/>
            <a:ext cx="927464" cy="770014"/>
          </a:xfrm>
          <a:prstGeom prst="rect">
            <a:avLst/>
          </a:prstGeom>
          <a:noFill/>
        </p:spPr>
      </p:pic>
    </p:spTree>
    <p:extLst>
      <p:ext uri="{BB962C8B-B14F-4D97-AF65-F5344CB8AC3E}">
        <p14:creationId xmlns:p14="http://schemas.microsoft.com/office/powerpoint/2010/main" val="309267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75" y="1946364"/>
            <a:ext cx="11317968" cy="4754881"/>
          </a:xfrm>
        </p:spPr>
        <p:txBody>
          <a:bodyPr>
            <a:normAutofit/>
          </a:bodyPr>
          <a:lstStyle/>
          <a:p>
            <a:r>
              <a:rPr lang="en-GB" sz="2800" dirty="0"/>
              <a:t>A</a:t>
            </a:r>
            <a:r>
              <a:rPr lang="en-GB" sz="2800" dirty="0" smtClean="0"/>
              <a:t> simple join between a dimension and fact table using batch mode </a:t>
            </a:r>
            <a:br>
              <a:rPr lang="en-GB" sz="2800" dirty="0" smtClean="0"/>
            </a:br>
            <a:r>
              <a:rPr lang="en-GB" sz="2800" dirty="0" smtClean="0"/>
              <a:t>is an order of magnitude faster than the row mode equivalent.</a:t>
            </a:r>
          </a:p>
          <a:p>
            <a:r>
              <a:rPr lang="en-GB" sz="2800" dirty="0" smtClean="0"/>
              <a:t>For flash, the cost of decompressing the column store is more than </a:t>
            </a:r>
            <a:br>
              <a:rPr lang="en-GB" sz="2800" dirty="0" smtClean="0"/>
            </a:br>
            <a:r>
              <a:rPr lang="en-GB" sz="2800" dirty="0" smtClean="0"/>
              <a:t>offset by:</a:t>
            </a:r>
          </a:p>
          <a:p>
            <a:pPr lvl="1"/>
            <a:r>
              <a:rPr lang="en-GB" sz="2800" dirty="0" smtClean="0"/>
              <a:t>CPU cycle savings made by moving rows around in batches.</a:t>
            </a:r>
          </a:p>
          <a:p>
            <a:pPr lvl="1"/>
            <a:r>
              <a:rPr lang="en-GB" sz="2800" dirty="0" smtClean="0"/>
              <a:t>CPU cycles savings made through the reduction of cache misses.</a:t>
            </a:r>
          </a:p>
          <a:p>
            <a:endParaRPr lang="en-GB" sz="2400" dirty="0" smtClean="0"/>
          </a:p>
          <a:p>
            <a:endParaRPr lang="en-GB" sz="3200" dirty="0" smtClean="0"/>
          </a:p>
        </p:txBody>
      </p:sp>
      <p:sp>
        <p:nvSpPr>
          <p:cNvPr id="2" name="Title 1"/>
          <p:cNvSpPr>
            <a:spLocks noGrp="1"/>
          </p:cNvSpPr>
          <p:nvPr>
            <p:ph type="title"/>
          </p:nvPr>
        </p:nvSpPr>
        <p:spPr>
          <a:xfrm>
            <a:off x="765175" y="465138"/>
            <a:ext cx="10675740" cy="977772"/>
          </a:xfrm>
        </p:spPr>
        <p:txBody>
          <a:bodyPr>
            <a:normAutofit/>
          </a:bodyPr>
          <a:lstStyle/>
          <a:p>
            <a:pPr algn="l"/>
            <a:r>
              <a:rPr lang="en-GB" b="1" dirty="0" smtClean="0">
                <a:latin typeface="Century Schoolbook" panose="02040604050505020304" pitchFamily="18" charset="0"/>
              </a:rPr>
              <a:t>Takeaways</a:t>
            </a:r>
            <a:endParaRPr lang="en-GB" b="1" dirty="0">
              <a:latin typeface="Century Schoolbook" panose="02040604050505020304" pitchFamily="18" charset="0"/>
            </a:endParaRPr>
          </a:p>
        </p:txBody>
      </p:sp>
      <p:sp>
        <p:nvSpPr>
          <p:cNvPr id="4" name="AutoShape 2"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13873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89" y="640080"/>
            <a:ext cx="5486400" cy="5715000"/>
          </a:xfrm>
        </p:spPr>
        <p:txBody>
          <a:bodyPr>
            <a:normAutofit/>
          </a:bodyPr>
          <a:lstStyle/>
          <a:p>
            <a:pPr algn="l"/>
            <a:r>
              <a:rPr lang="en-GB" sz="4000" b="1" dirty="0" smtClean="0">
                <a:latin typeface="Century Schoolbook" panose="02040604050505020304" pitchFamily="18" charset="0"/>
              </a:rPr>
              <a:t>Diving Deeper </a:t>
            </a:r>
            <a:br>
              <a:rPr lang="en-GB" sz="4000" b="1" dirty="0" smtClean="0">
                <a:latin typeface="Century Schoolbook" panose="02040604050505020304" pitchFamily="18" charset="0"/>
              </a:rPr>
            </a:br>
            <a:r>
              <a:rPr lang="en-GB" sz="4000" b="1" dirty="0" smtClean="0">
                <a:latin typeface="Century Schoolbook" panose="02040604050505020304" pitchFamily="18" charset="0"/>
              </a:rPr>
              <a:t>into</a:t>
            </a:r>
            <a:br>
              <a:rPr lang="en-GB" sz="4000" b="1" dirty="0" smtClean="0">
                <a:latin typeface="Century Schoolbook" panose="02040604050505020304" pitchFamily="18" charset="0"/>
              </a:rPr>
            </a:br>
            <a:r>
              <a:rPr lang="en-GB" sz="4000" b="1" dirty="0" smtClean="0">
                <a:latin typeface="Century Schoolbook" panose="02040604050505020304" pitchFamily="18" charset="0"/>
              </a:rPr>
              <a:t>Batch Mode</a:t>
            </a:r>
            <a:br>
              <a:rPr lang="en-GB" sz="4000" b="1" dirty="0" smtClean="0">
                <a:latin typeface="Century Schoolbook" panose="02040604050505020304" pitchFamily="18" charset="0"/>
              </a:rPr>
            </a:br>
            <a:r>
              <a:rPr lang="en-GB" sz="4000" b="1" dirty="0" smtClean="0">
                <a:latin typeface="Century Schoolbook" panose="02040604050505020304" pitchFamily="18" charset="0"/>
              </a:rPr>
              <a:t>Scalability</a:t>
            </a:r>
            <a:r>
              <a:rPr lang="en-GB" sz="4400" b="1" dirty="0" smtClean="0"/>
              <a:t/>
            </a:r>
            <a:br>
              <a:rPr lang="en-GB" sz="4400" b="1" dirty="0" smtClean="0"/>
            </a:b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941" y="0"/>
            <a:ext cx="4558553" cy="6858000"/>
          </a:xfrm>
          <a:prstGeom prst="rect">
            <a:avLst/>
          </a:prstGeom>
        </p:spPr>
      </p:pic>
    </p:spTree>
    <p:extLst>
      <p:ext uri="{BB962C8B-B14F-4D97-AF65-F5344CB8AC3E}">
        <p14:creationId xmlns:p14="http://schemas.microsoft.com/office/powerpoint/2010/main" val="4213461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2666017"/>
              </p:ext>
            </p:extLst>
          </p:nvPr>
        </p:nvGraphicFramePr>
        <p:xfrm>
          <a:off x="143691" y="1293222"/>
          <a:ext cx="11599818" cy="5355771"/>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p:cNvSpPr/>
          <p:nvPr/>
        </p:nvSpPr>
        <p:spPr>
          <a:xfrm rot="5400000">
            <a:off x="7851865" y="3120934"/>
            <a:ext cx="533400" cy="5473337"/>
          </a:xfrm>
          <a:prstGeom prst="rightBrace">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692331" y="91440"/>
            <a:ext cx="11051178" cy="1136469"/>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n-GB" sz="3200" b="1" dirty="0" smtClean="0">
                <a:latin typeface="Century Schoolbook" panose="02040604050505020304" pitchFamily="18" charset="0"/>
              </a:rPr>
              <a:t>Average CPU Utilisation and Elapsed Time (</a:t>
            </a:r>
            <a:r>
              <a:rPr lang="en-GB" sz="3200" b="1" dirty="0" err="1" smtClean="0">
                <a:latin typeface="Century Schoolbook" panose="02040604050505020304" pitchFamily="18" charset="0"/>
              </a:rPr>
              <a:t>ms</a:t>
            </a:r>
            <a:r>
              <a:rPr lang="en-GB" sz="3200" b="1" dirty="0" smtClean="0">
                <a:latin typeface="Century Schoolbook" panose="02040604050505020304" pitchFamily="18" charset="0"/>
              </a:rPr>
              <a:t>) / Degree of Parallelism</a:t>
            </a:r>
            <a:endParaRPr lang="en-GB" sz="3200" b="1" dirty="0">
              <a:latin typeface="Century Schoolbook" panose="02040604050505020304" pitchFamily="18" charset="0"/>
            </a:endParaRPr>
          </a:p>
        </p:txBody>
      </p:sp>
      <p:sp>
        <p:nvSpPr>
          <p:cNvPr id="6" name="TextBox 5"/>
          <p:cNvSpPr txBox="1"/>
          <p:nvPr/>
        </p:nvSpPr>
        <p:spPr>
          <a:xfrm>
            <a:off x="692331" y="6348549"/>
            <a:ext cx="10607040" cy="369332"/>
          </a:xfrm>
          <a:prstGeom prst="rect">
            <a:avLst/>
          </a:prstGeom>
          <a:solidFill>
            <a:schemeClr val="bg1"/>
          </a:solidFill>
        </p:spPr>
        <p:txBody>
          <a:bodyPr wrap="square" rtlCol="0">
            <a:spAutoFit/>
          </a:bodyPr>
          <a:lstStyle/>
          <a:p>
            <a:r>
              <a:rPr lang="en-GB" dirty="0"/>
              <a:t> </a:t>
            </a:r>
            <a:r>
              <a:rPr lang="en-GB" dirty="0" smtClean="0"/>
              <a:t>          2              4              6              8             10           12            14            16            18           20             22           24</a:t>
            </a:r>
            <a:endParaRPr lang="en-GB" dirty="0"/>
          </a:p>
        </p:txBody>
      </p:sp>
    </p:spTree>
    <p:extLst>
      <p:ext uri="{BB962C8B-B14F-4D97-AF65-F5344CB8AC3E}">
        <p14:creationId xmlns:p14="http://schemas.microsoft.com/office/powerpoint/2010/main" val="1674145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2331" y="91440"/>
            <a:ext cx="10476411" cy="1136469"/>
          </a:xfrm>
        </p:spPr>
        <p:txBody>
          <a:bodyPr>
            <a:normAutofit/>
          </a:bodyPr>
          <a:lstStyle/>
          <a:p>
            <a:pPr algn="l"/>
            <a:r>
              <a:rPr lang="en-GB" sz="3200" b="1" dirty="0" smtClean="0">
                <a:latin typeface="Century Schoolbook" panose="02040604050505020304" pitchFamily="18" charset="0"/>
              </a:rPr>
              <a:t>Wait and Spinlock Analysis At 100 CPU Utilisation</a:t>
            </a:r>
            <a:endParaRPr lang="en-GB" sz="3200" b="1" dirty="0">
              <a:latin typeface="Century Schoolbook" panose="02040604050505020304" pitchFamily="18" charset="0"/>
            </a:endParaRPr>
          </a:p>
        </p:txBody>
      </p:sp>
      <p:sp>
        <p:nvSpPr>
          <p:cNvPr id="2" name="TextBox 1"/>
          <p:cNvSpPr txBox="1"/>
          <p:nvPr/>
        </p:nvSpPr>
        <p:spPr>
          <a:xfrm>
            <a:off x="497305" y="5133473"/>
            <a:ext cx="10671437" cy="523220"/>
          </a:xfrm>
          <a:prstGeom prst="rect">
            <a:avLst/>
          </a:prstGeom>
          <a:noFill/>
        </p:spPr>
        <p:txBody>
          <a:bodyPr wrap="square" rtlCol="0">
            <a:spAutoFit/>
          </a:bodyPr>
          <a:lstStyle/>
          <a:p>
            <a:r>
              <a:rPr lang="en-GB" sz="2800" dirty="0" smtClean="0"/>
              <a:t>Hypothesis: could main memory not being able to keep up ?</a:t>
            </a:r>
            <a:endParaRPr lang="en-GB" sz="2800" dirty="0"/>
          </a:p>
        </p:txBody>
      </p:sp>
      <p:sp>
        <p:nvSpPr>
          <p:cNvPr id="3" name="Rectangle 2"/>
          <p:cNvSpPr/>
          <p:nvPr/>
        </p:nvSpPr>
        <p:spPr>
          <a:xfrm>
            <a:off x="497305" y="2350764"/>
            <a:ext cx="11967411" cy="2585323"/>
          </a:xfrm>
          <a:prstGeom prst="rect">
            <a:avLst/>
          </a:prstGeom>
        </p:spPr>
        <p:txBody>
          <a:bodyPr wrap="square">
            <a:spAutoFit/>
          </a:bodyPr>
          <a:lstStyle/>
          <a:p>
            <a:r>
              <a:rPr lang="en-GB" sz="1600" dirty="0" smtClean="0">
                <a:latin typeface="Courier New" panose="02070309020205020404" pitchFamily="49" charset="0"/>
                <a:cs typeface="Courier New" panose="02070309020205020404" pitchFamily="49" charset="0"/>
              </a:rPr>
              <a:t>Wait						</a:t>
            </a:r>
            <a:r>
              <a:rPr lang="en-GB" sz="1600" dirty="0" err="1" smtClean="0">
                <a:latin typeface="Courier New" panose="02070309020205020404" pitchFamily="49" charset="0"/>
                <a:cs typeface="Courier New" panose="02070309020205020404" pitchFamily="49" charset="0"/>
              </a:rPr>
              <a:t>Wait_S</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Resource_S</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Signal_S</a:t>
            </a:r>
            <a:r>
              <a:rPr lang="en-GB" sz="1600" dirty="0" smtClean="0">
                <a:latin typeface="Courier New" panose="02070309020205020404" pitchFamily="49" charset="0"/>
                <a:cs typeface="Courier New" panose="02070309020205020404" pitchFamily="49" charset="0"/>
              </a:rPr>
              <a:t>	Waits  Percentage</a:t>
            </a:r>
          </a:p>
          <a:p>
            <a:r>
              <a:rPr lang="en-GB" sz="1600" dirty="0" smtClean="0">
                <a:latin typeface="Courier New" panose="02070309020205020404" pitchFamily="49" charset="0"/>
                <a:cs typeface="Courier New" panose="02070309020205020404" pitchFamily="49" charset="0"/>
              </a:rPr>
              <a:t>------------------------- --------   ----------- --------   ------ -------------------</a:t>
            </a:r>
          </a:p>
          <a:p>
            <a:r>
              <a:rPr lang="en-GB" sz="1600" dirty="0" smtClean="0">
                <a:latin typeface="Courier New" panose="02070309020205020404" pitchFamily="49" charset="0"/>
                <a:cs typeface="Courier New" panose="02070309020205020404" pitchFamily="49" charset="0"/>
              </a:rPr>
              <a:t>HTBUILD						0.490000	0.477000	0.013000	138		55.3047404063205411</a:t>
            </a:r>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SOS_SCHEDULER_YIELD		0.245000	0.050000	0.195000	46131	27.6523702031602702</a:t>
            </a:r>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QUERY_TASK_ENQUEUE_MUTEX	0.079000	0.053000	0.026000	23		8.9164785553047403</a:t>
            </a:r>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LATCH_EX					0.036000	0.034000	0.002000	89		4.0632054176072234</a:t>
            </a:r>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HTDELETE					0.024000	0.011000	0.013000	138		2.7088036117381485</a:t>
            </a:r>
          </a:p>
          <a:p>
            <a:endParaRPr lang="en-GB" sz="1600" dirty="0">
              <a:latin typeface="Courier New" panose="02070309020205020404" pitchFamily="49" charset="0"/>
              <a:cs typeface="Courier New" panose="02070309020205020404" pitchFamily="49" charset="0"/>
            </a:endParaRPr>
          </a:p>
          <a:p>
            <a:r>
              <a:rPr lang="en-GB" sz="1600" dirty="0" smtClean="0">
                <a:latin typeface="Courier New" panose="02070309020205020404" pitchFamily="49" charset="0"/>
                <a:cs typeface="Courier New" panose="02070309020205020404" pitchFamily="49" charset="0"/>
              </a:rPr>
              <a:t>Total spinlock spins = </a:t>
            </a:r>
            <a:r>
              <a:rPr lang="en-GB" sz="1600" dirty="0" smtClean="0"/>
              <a:t>554397</a:t>
            </a:r>
            <a:endParaRPr lang="en-GB" sz="1600" dirty="0"/>
          </a:p>
          <a:p>
            <a:endParaRPr lang="en-GB"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86551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7848" y="946485"/>
            <a:ext cx="11479979" cy="4780548"/>
          </a:xfrm>
          <a:prstGeom prst="rect">
            <a:avLst/>
          </a:prstGeom>
        </p:spPr>
      </p:pic>
      <p:cxnSp>
        <p:nvCxnSpPr>
          <p:cNvPr id="8" name="Straight Connector 7"/>
          <p:cNvCxnSpPr/>
          <p:nvPr/>
        </p:nvCxnSpPr>
        <p:spPr>
          <a:xfrm>
            <a:off x="2390274" y="5678908"/>
            <a:ext cx="6625389"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01601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9923130"/>
              </p:ext>
            </p:extLst>
          </p:nvPr>
        </p:nvGraphicFramePr>
        <p:xfrm>
          <a:off x="827028" y="561292"/>
          <a:ext cx="9737558" cy="61120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99410" y="6488668"/>
            <a:ext cx="9144000" cy="369332"/>
          </a:xfrm>
          <a:prstGeom prst="rect">
            <a:avLst/>
          </a:prstGeom>
          <a:noFill/>
        </p:spPr>
        <p:txBody>
          <a:bodyPr wrap="square" rtlCol="0">
            <a:spAutoFit/>
          </a:bodyPr>
          <a:lstStyle/>
          <a:p>
            <a:r>
              <a:rPr lang="en-GB" dirty="0" smtClean="0"/>
              <a:t>      </a:t>
            </a:r>
            <a:endParaRPr lang="en-GB" dirty="0"/>
          </a:p>
        </p:txBody>
      </p:sp>
      <p:sp>
        <p:nvSpPr>
          <p:cNvPr id="7" name="TextBox 6"/>
          <p:cNvSpPr txBox="1"/>
          <p:nvPr/>
        </p:nvSpPr>
        <p:spPr>
          <a:xfrm>
            <a:off x="1238822" y="5930241"/>
            <a:ext cx="9265176" cy="369332"/>
          </a:xfrm>
          <a:prstGeom prst="rect">
            <a:avLst/>
          </a:prstGeom>
          <a:solidFill>
            <a:schemeClr val="bg1"/>
          </a:solidFill>
        </p:spPr>
        <p:txBody>
          <a:bodyPr wrap="square" rtlCol="0">
            <a:spAutoFit/>
          </a:bodyPr>
          <a:lstStyle/>
          <a:p>
            <a:r>
              <a:rPr lang="en-GB" dirty="0" smtClean="0"/>
              <a:t>       2            4            6             8           10          12          14           16          18          20          22          24</a:t>
            </a:r>
            <a:endParaRPr lang="en-GB" dirty="0"/>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703220" y="1719633"/>
            <a:ext cx="1191047" cy="1802421"/>
          </a:xfrm>
          <a:prstGeom prst="rect">
            <a:avLst/>
          </a:prstGeom>
        </p:spPr>
      </p:pic>
      <p:sp>
        <p:nvSpPr>
          <p:cNvPr id="9" name="Down Arrow 8"/>
          <p:cNvSpPr/>
          <p:nvPr/>
        </p:nvSpPr>
        <p:spPr>
          <a:xfrm rot="6264830">
            <a:off x="5178504" y="1330825"/>
            <a:ext cx="639457" cy="232394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a:solidFill>
                <a:schemeClr val="tx1"/>
              </a:solidFill>
            </a:endParaRPr>
          </a:p>
        </p:txBody>
      </p:sp>
      <p:sp>
        <p:nvSpPr>
          <p:cNvPr id="10" name="TextBox 9"/>
          <p:cNvSpPr txBox="1"/>
          <p:nvPr/>
        </p:nvSpPr>
        <p:spPr>
          <a:xfrm>
            <a:off x="5498232" y="3711149"/>
            <a:ext cx="4306870" cy="830997"/>
          </a:xfrm>
          <a:prstGeom prst="rect">
            <a:avLst/>
          </a:prstGeom>
          <a:noFill/>
        </p:spPr>
        <p:txBody>
          <a:bodyPr wrap="square" rtlCol="0">
            <a:spAutoFit/>
          </a:bodyPr>
          <a:lstStyle/>
          <a:p>
            <a:r>
              <a:rPr lang="en-GB" sz="2400" dirty="0" smtClean="0"/>
              <a:t>Going past one memory channel per physical core</a:t>
            </a:r>
            <a:endParaRPr lang="en-GB" sz="2400" dirty="0"/>
          </a:p>
        </p:txBody>
      </p:sp>
    </p:spTree>
    <p:extLst>
      <p:ext uri="{BB962C8B-B14F-4D97-AF65-F5344CB8AC3E}">
        <p14:creationId xmlns:p14="http://schemas.microsoft.com/office/powerpoint/2010/main" val="359308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41" y="248194"/>
            <a:ext cx="11785600" cy="864327"/>
          </a:xfrm>
        </p:spPr>
        <p:txBody>
          <a:bodyPr>
            <a:noAutofit/>
          </a:bodyPr>
          <a:lstStyle/>
          <a:p>
            <a:r>
              <a:rPr lang="en-US" sz="2800" dirty="0" smtClean="0">
                <a:solidFill>
                  <a:schemeClr val="tx1"/>
                </a:solidFill>
              </a:rPr>
              <a:t>    CPU Cache, Memory and IO Subsystem Latency</a:t>
            </a:r>
            <a:endParaRPr lang="en-US" sz="2800" i="1" u="sng" dirty="0">
              <a:solidFill>
                <a:schemeClr val="tx1"/>
              </a:solidFill>
            </a:endParaRPr>
          </a:p>
        </p:txBody>
      </p:sp>
      <p:sp>
        <p:nvSpPr>
          <p:cNvPr id="6" name="Rounded Rectangle 5"/>
          <p:cNvSpPr/>
          <p:nvPr/>
        </p:nvSpPr>
        <p:spPr>
          <a:xfrm>
            <a:off x="711200" y="1361350"/>
            <a:ext cx="3221203" cy="2479615"/>
          </a:xfrm>
          <a:prstGeom prst="roundRect">
            <a:avLst>
              <a:gd name="adj" fmla="val 5612"/>
            </a:avLst>
          </a:prstGeom>
          <a:pattFill prst="pct5">
            <a:fgClr>
              <a:schemeClr val="bg2">
                <a:lumMod val="5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3200" b="1" dirty="0">
              <a:solidFill>
                <a:schemeClr val="bg1"/>
              </a:solidFill>
            </a:endParaRPr>
          </a:p>
        </p:txBody>
      </p:sp>
      <p:sp>
        <p:nvSpPr>
          <p:cNvPr id="7" name="Rectangle 6"/>
          <p:cNvSpPr/>
          <p:nvPr/>
        </p:nvSpPr>
        <p:spPr>
          <a:xfrm>
            <a:off x="951347" y="1581290"/>
            <a:ext cx="2773864" cy="2058947"/>
          </a:xfrm>
          <a:prstGeom prst="rect">
            <a:avLst/>
          </a:prstGeom>
          <a:gradFill>
            <a:gsLst>
              <a:gs pos="0">
                <a:srgbClr val="D6B19C"/>
              </a:gs>
              <a:gs pos="30000">
                <a:srgbClr val="D49E6C"/>
              </a:gs>
              <a:gs pos="70000">
                <a:srgbClr val="A65528"/>
              </a:gs>
              <a:gs pos="100000">
                <a:srgbClr val="663012"/>
              </a:gs>
            </a:gsLst>
            <a:lin ang="27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109" y="1712400"/>
            <a:ext cx="744528" cy="399315"/>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Core</a:t>
            </a:r>
          </a:p>
        </p:txBody>
      </p:sp>
      <p:sp>
        <p:nvSpPr>
          <p:cNvPr id="9" name="Rectangle 8"/>
          <p:cNvSpPr/>
          <p:nvPr/>
        </p:nvSpPr>
        <p:spPr>
          <a:xfrm>
            <a:off x="1075109" y="2215806"/>
            <a:ext cx="744528"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Core</a:t>
            </a:r>
          </a:p>
        </p:txBody>
      </p:sp>
      <p:sp>
        <p:nvSpPr>
          <p:cNvPr id="10" name="Rectangle 9"/>
          <p:cNvSpPr/>
          <p:nvPr/>
        </p:nvSpPr>
        <p:spPr>
          <a:xfrm>
            <a:off x="1075109" y="2672814"/>
            <a:ext cx="744528"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Core</a:t>
            </a:r>
          </a:p>
        </p:txBody>
      </p:sp>
      <p:sp>
        <p:nvSpPr>
          <p:cNvPr id="11" name="Rectangle 10"/>
          <p:cNvSpPr/>
          <p:nvPr/>
        </p:nvSpPr>
        <p:spPr>
          <a:xfrm>
            <a:off x="1075109" y="3154530"/>
            <a:ext cx="744528"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Core</a:t>
            </a:r>
          </a:p>
        </p:txBody>
      </p:sp>
      <p:pic>
        <p:nvPicPr>
          <p:cNvPr id="12"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00000">
            <a:off x="4744048" y="1834505"/>
            <a:ext cx="1507523" cy="16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00000">
            <a:off x="5066564" y="2001251"/>
            <a:ext cx="1507523" cy="16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00000">
            <a:off x="5389080" y="1907327"/>
            <a:ext cx="1507523" cy="16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918716" y="1712400"/>
            <a:ext cx="442501" cy="399315"/>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L1</a:t>
            </a:r>
          </a:p>
        </p:txBody>
      </p:sp>
      <p:sp>
        <p:nvSpPr>
          <p:cNvPr id="17" name="Rectangle 16"/>
          <p:cNvSpPr/>
          <p:nvPr/>
        </p:nvSpPr>
        <p:spPr>
          <a:xfrm>
            <a:off x="1918722" y="2215806"/>
            <a:ext cx="442500"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L1</a:t>
            </a:r>
          </a:p>
        </p:txBody>
      </p:sp>
      <p:sp>
        <p:nvSpPr>
          <p:cNvPr id="18" name="Rectangle 17"/>
          <p:cNvSpPr/>
          <p:nvPr/>
        </p:nvSpPr>
        <p:spPr>
          <a:xfrm>
            <a:off x="1918722" y="2672814"/>
            <a:ext cx="442500"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L1</a:t>
            </a:r>
          </a:p>
        </p:txBody>
      </p:sp>
      <p:sp>
        <p:nvSpPr>
          <p:cNvPr id="19" name="Rectangle 18"/>
          <p:cNvSpPr/>
          <p:nvPr/>
        </p:nvSpPr>
        <p:spPr>
          <a:xfrm>
            <a:off x="1908625" y="3154530"/>
            <a:ext cx="452592"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L1</a:t>
            </a:r>
          </a:p>
        </p:txBody>
      </p:sp>
      <p:sp>
        <p:nvSpPr>
          <p:cNvPr id="20" name="Rectangle 19"/>
          <p:cNvSpPr/>
          <p:nvPr/>
        </p:nvSpPr>
        <p:spPr>
          <a:xfrm>
            <a:off x="2960828" y="1712403"/>
            <a:ext cx="513784" cy="1785788"/>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L3</a:t>
            </a:r>
          </a:p>
        </p:txBody>
      </p:sp>
      <p:sp>
        <p:nvSpPr>
          <p:cNvPr id="22" name="Rectangle 21"/>
          <p:cNvSpPr/>
          <p:nvPr/>
        </p:nvSpPr>
        <p:spPr>
          <a:xfrm>
            <a:off x="2445460" y="1712400"/>
            <a:ext cx="442501" cy="399315"/>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L2</a:t>
            </a:r>
          </a:p>
        </p:txBody>
      </p:sp>
      <p:sp>
        <p:nvSpPr>
          <p:cNvPr id="24" name="Rectangle 23"/>
          <p:cNvSpPr/>
          <p:nvPr/>
        </p:nvSpPr>
        <p:spPr>
          <a:xfrm>
            <a:off x="2445460" y="2215806"/>
            <a:ext cx="442501"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L2</a:t>
            </a:r>
          </a:p>
        </p:txBody>
      </p:sp>
      <p:sp>
        <p:nvSpPr>
          <p:cNvPr id="25" name="Rectangle 24"/>
          <p:cNvSpPr/>
          <p:nvPr/>
        </p:nvSpPr>
        <p:spPr>
          <a:xfrm>
            <a:off x="2445460" y="2672814"/>
            <a:ext cx="442501"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L2</a:t>
            </a:r>
          </a:p>
        </p:txBody>
      </p:sp>
      <p:sp>
        <p:nvSpPr>
          <p:cNvPr id="26" name="Rectangle 25"/>
          <p:cNvSpPr/>
          <p:nvPr/>
        </p:nvSpPr>
        <p:spPr>
          <a:xfrm>
            <a:off x="2445460" y="3154530"/>
            <a:ext cx="442501" cy="343667"/>
          </a:xfrm>
          <a:prstGeom prst="rect">
            <a:avLst/>
          </a:prstGeom>
          <a:gradFill>
            <a:gsLst>
              <a:gs pos="0">
                <a:srgbClr val="D6B19C"/>
              </a:gs>
              <a:gs pos="30000">
                <a:srgbClr val="D49E6C"/>
              </a:gs>
              <a:gs pos="70000">
                <a:srgbClr val="A65528"/>
              </a:gs>
              <a:gs pos="100000">
                <a:srgbClr val="663012"/>
              </a:gs>
            </a:gsLst>
            <a:lin ang="2700000" scaled="0"/>
          </a:gra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L2</a:t>
            </a:r>
          </a:p>
        </p:txBody>
      </p:sp>
      <p:pic>
        <p:nvPicPr>
          <p:cNvPr id="71" name="Picture 70"/>
          <p:cNvPicPr>
            <a:picLocks/>
          </p:cNvPicPr>
          <p:nvPr/>
        </p:nvPicPr>
        <p:blipFill>
          <a:blip r:embed="rId4" cstate="email">
            <a:extLst>
              <a:ext uri="{28A0092B-C50C-407E-A947-70E740481C1C}">
                <a14:useLocalDpi xmlns:a14="http://schemas.microsoft.com/office/drawing/2010/main"/>
              </a:ext>
            </a:extLst>
          </a:blip>
          <a:stretch>
            <a:fillRect/>
          </a:stretch>
        </p:blipFill>
        <p:spPr>
          <a:xfrm>
            <a:off x="1820832" y="5318465"/>
            <a:ext cx="500969" cy="407341"/>
          </a:xfrm>
          <a:prstGeom prst="rect">
            <a:avLst/>
          </a:prstGeom>
        </p:spPr>
      </p:pic>
      <p:pic>
        <p:nvPicPr>
          <p:cNvPr id="72" name="Picture 71"/>
          <p:cNvPicPr>
            <a:picLocks/>
          </p:cNvPicPr>
          <p:nvPr/>
        </p:nvPicPr>
        <p:blipFill>
          <a:blip r:embed="rId5" cstate="email">
            <a:extLst>
              <a:ext uri="{28A0092B-C50C-407E-A947-70E740481C1C}">
                <a14:useLocalDpi xmlns:a14="http://schemas.microsoft.com/office/drawing/2010/main"/>
              </a:ext>
            </a:extLst>
          </a:blip>
          <a:stretch>
            <a:fillRect/>
          </a:stretch>
        </p:blipFill>
        <p:spPr>
          <a:xfrm>
            <a:off x="2665643" y="5202041"/>
            <a:ext cx="1296757" cy="970687"/>
          </a:xfrm>
          <a:prstGeom prst="rect">
            <a:avLst/>
          </a:prstGeom>
        </p:spPr>
      </p:pic>
      <p:sp>
        <p:nvSpPr>
          <p:cNvPr id="73" name="TextBox 72"/>
          <p:cNvSpPr txBox="1"/>
          <p:nvPr/>
        </p:nvSpPr>
        <p:spPr>
          <a:xfrm>
            <a:off x="1937254" y="4147841"/>
            <a:ext cx="526106" cy="369332"/>
          </a:xfrm>
          <a:prstGeom prst="rect">
            <a:avLst/>
          </a:prstGeom>
          <a:noFill/>
        </p:spPr>
        <p:txBody>
          <a:bodyPr wrap="none" rtlCol="0">
            <a:spAutoFit/>
          </a:bodyPr>
          <a:lstStyle/>
          <a:p>
            <a:r>
              <a:rPr lang="en-US" dirty="0" smtClean="0"/>
              <a:t>1ns</a:t>
            </a:r>
            <a:endParaRPr lang="en-US" dirty="0"/>
          </a:p>
        </p:txBody>
      </p:sp>
      <p:sp>
        <p:nvSpPr>
          <p:cNvPr id="74" name="TextBox 73"/>
          <p:cNvSpPr txBox="1"/>
          <p:nvPr/>
        </p:nvSpPr>
        <p:spPr>
          <a:xfrm>
            <a:off x="2953743" y="4147841"/>
            <a:ext cx="647934" cy="369332"/>
          </a:xfrm>
          <a:prstGeom prst="rect">
            <a:avLst/>
          </a:prstGeom>
          <a:noFill/>
        </p:spPr>
        <p:txBody>
          <a:bodyPr wrap="none" rtlCol="0">
            <a:spAutoFit/>
          </a:bodyPr>
          <a:lstStyle/>
          <a:p>
            <a:r>
              <a:rPr lang="en-US" dirty="0" smtClean="0"/>
              <a:t>10ns</a:t>
            </a:r>
            <a:endParaRPr lang="en-US" dirty="0"/>
          </a:p>
        </p:txBody>
      </p:sp>
      <p:sp>
        <p:nvSpPr>
          <p:cNvPr id="76" name="TextBox 75"/>
          <p:cNvSpPr txBox="1"/>
          <p:nvPr/>
        </p:nvSpPr>
        <p:spPr>
          <a:xfrm>
            <a:off x="5443571" y="4149311"/>
            <a:ext cx="800219" cy="369332"/>
          </a:xfrm>
          <a:prstGeom prst="rect">
            <a:avLst/>
          </a:prstGeom>
          <a:noFill/>
        </p:spPr>
        <p:txBody>
          <a:bodyPr wrap="none" rtlCol="0">
            <a:spAutoFit/>
          </a:bodyPr>
          <a:lstStyle/>
          <a:p>
            <a:r>
              <a:rPr lang="en-US" dirty="0" smtClean="0"/>
              <a:t>100ns </a:t>
            </a:r>
            <a:endParaRPr lang="en-US" dirty="0"/>
          </a:p>
        </p:txBody>
      </p:sp>
      <p:sp>
        <p:nvSpPr>
          <p:cNvPr id="77" name="TextBox 76"/>
          <p:cNvSpPr txBox="1"/>
          <p:nvPr/>
        </p:nvSpPr>
        <p:spPr>
          <a:xfrm>
            <a:off x="8530414" y="4147841"/>
            <a:ext cx="769763" cy="369332"/>
          </a:xfrm>
          <a:prstGeom prst="rect">
            <a:avLst/>
          </a:prstGeom>
          <a:noFill/>
        </p:spPr>
        <p:txBody>
          <a:bodyPr wrap="none" rtlCol="0">
            <a:spAutoFit/>
          </a:bodyPr>
          <a:lstStyle/>
          <a:p>
            <a:r>
              <a:rPr lang="en-US" dirty="0" smtClean="0"/>
              <a:t>100us</a:t>
            </a:r>
            <a:endParaRPr lang="en-US" dirty="0"/>
          </a:p>
        </p:txBody>
      </p:sp>
      <p:sp>
        <p:nvSpPr>
          <p:cNvPr id="79" name="TextBox 78"/>
          <p:cNvSpPr txBox="1"/>
          <p:nvPr/>
        </p:nvSpPr>
        <p:spPr>
          <a:xfrm>
            <a:off x="10475130" y="4147841"/>
            <a:ext cx="713657" cy="369332"/>
          </a:xfrm>
          <a:prstGeom prst="rect">
            <a:avLst/>
          </a:prstGeom>
          <a:noFill/>
        </p:spPr>
        <p:txBody>
          <a:bodyPr wrap="none" rtlCol="0">
            <a:spAutoFit/>
          </a:bodyPr>
          <a:lstStyle/>
          <a:p>
            <a:r>
              <a:rPr lang="en-US" dirty="0" smtClean="0"/>
              <a:t>10ms</a:t>
            </a:r>
            <a:endParaRPr lang="en-US" dirty="0"/>
          </a:p>
        </p:txBody>
      </p:sp>
      <p:pic>
        <p:nvPicPr>
          <p:cNvPr id="81" name="Picture 80"/>
          <p:cNvPicPr>
            <a:picLocks/>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3839" y="4996423"/>
            <a:ext cx="1301281" cy="1048691"/>
          </a:xfrm>
          <a:prstGeom prst="rect">
            <a:avLst/>
          </a:prstGeom>
        </p:spPr>
      </p:pic>
      <p:pic>
        <p:nvPicPr>
          <p:cNvPr id="82" name="Picture 81"/>
          <p:cNvPicPr>
            <a:picLocks/>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53363" y="5148814"/>
            <a:ext cx="690428" cy="971449"/>
          </a:xfrm>
          <a:prstGeom prst="rect">
            <a:avLst/>
          </a:prstGeom>
        </p:spPr>
      </p:pic>
      <p:sp>
        <p:nvSpPr>
          <p:cNvPr id="83" name="TextBox 82"/>
          <p:cNvSpPr txBox="1"/>
          <p:nvPr/>
        </p:nvSpPr>
        <p:spPr>
          <a:xfrm>
            <a:off x="7345078" y="4149311"/>
            <a:ext cx="647934" cy="369332"/>
          </a:xfrm>
          <a:prstGeom prst="rect">
            <a:avLst/>
          </a:prstGeom>
          <a:noFill/>
        </p:spPr>
        <p:txBody>
          <a:bodyPr wrap="none" rtlCol="0">
            <a:spAutoFit/>
          </a:bodyPr>
          <a:lstStyle/>
          <a:p>
            <a:r>
              <a:rPr lang="en-US" dirty="0" smtClean="0"/>
              <a:t>10us</a:t>
            </a:r>
            <a:endParaRPr lang="en-US" dirty="0"/>
          </a:p>
        </p:txBody>
      </p:sp>
      <p:pic>
        <p:nvPicPr>
          <p:cNvPr id="84" name="Picture 83"/>
          <p:cNvPicPr>
            <a:picLocks/>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58143" y="4979086"/>
            <a:ext cx="1319458" cy="1118023"/>
          </a:xfrm>
          <a:prstGeom prst="rect">
            <a:avLst/>
          </a:prstGeom>
        </p:spPr>
      </p:pic>
      <p:cxnSp>
        <p:nvCxnSpPr>
          <p:cNvPr id="75" name="Straight Connector 74"/>
          <p:cNvCxnSpPr/>
          <p:nvPr/>
        </p:nvCxnSpPr>
        <p:spPr>
          <a:xfrm>
            <a:off x="3962400" y="2817987"/>
            <a:ext cx="1256645" cy="0"/>
          </a:xfrm>
          <a:prstGeom prst="line">
            <a:avLst/>
          </a:prstGeom>
          <a:ln w="76200" cmpd="sng">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502400" y="2817987"/>
            <a:ext cx="1256645" cy="0"/>
          </a:xfrm>
          <a:prstGeom prst="line">
            <a:avLst/>
          </a:prstGeom>
          <a:ln w="76200" cmpd="sng">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9106555" y="2817987"/>
            <a:ext cx="1256645" cy="0"/>
          </a:xfrm>
          <a:prstGeom prst="line">
            <a:avLst/>
          </a:prstGeom>
          <a:ln w="76200" cmpd="sng">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890291" y="4709160"/>
            <a:ext cx="9387309" cy="0"/>
          </a:xfrm>
          <a:prstGeom prst="straightConnector1">
            <a:avLst/>
          </a:prstGeom>
          <a:ln w="76200" cmpd="sng">
            <a:gradFill flip="none" rotWithShape="1">
              <a:gsLst>
                <a:gs pos="25000">
                  <a:schemeClr val="accent6"/>
                </a:gs>
                <a:gs pos="100000">
                  <a:schemeClr val="tx1">
                    <a:lumMod val="75000"/>
                    <a:lumOff val="25000"/>
                  </a:schemeClr>
                </a:gs>
              </a:gsLst>
              <a:lin ang="0" scaled="1"/>
              <a:tileRect/>
            </a:gra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6" name="Picture 85" descr="Hard Drive2"/>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283435" y="2431623"/>
            <a:ext cx="1172691" cy="814784"/>
          </a:xfrm>
          <a:prstGeom prst="rect">
            <a:avLst/>
          </a:prstGeom>
          <a:noFill/>
        </p:spPr>
      </p:pic>
      <p:pic>
        <p:nvPicPr>
          <p:cNvPr id="41" name="Picture 40" descr="Cisco Mez.jpe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15961" y="2041415"/>
            <a:ext cx="2028906" cy="1553144"/>
          </a:xfrm>
          <a:prstGeom prst="rect">
            <a:avLst/>
          </a:prstGeom>
        </p:spPr>
      </p:pic>
    </p:spTree>
    <p:extLst>
      <p:ext uri="{BB962C8B-B14F-4D97-AF65-F5344CB8AC3E}">
        <p14:creationId xmlns:p14="http://schemas.microsoft.com/office/powerpoint/2010/main" val="125423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dissolv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964" y="2326105"/>
            <a:ext cx="6477000" cy="4196152"/>
          </a:xfrm>
        </p:spPr>
      </p:pic>
      <p:sp>
        <p:nvSpPr>
          <p:cNvPr id="5" name="TextBox 4"/>
          <p:cNvSpPr txBox="1"/>
          <p:nvPr/>
        </p:nvSpPr>
        <p:spPr>
          <a:xfrm>
            <a:off x="1322379" y="1074383"/>
            <a:ext cx="3859221" cy="2246769"/>
          </a:xfrm>
          <a:prstGeom prst="rect">
            <a:avLst/>
          </a:prstGeom>
          <a:noFill/>
        </p:spPr>
        <p:txBody>
          <a:bodyPr wrap="square" rtlCol="0">
            <a:spAutoFit/>
          </a:bodyPr>
          <a:lstStyle/>
          <a:p>
            <a:r>
              <a:rPr lang="en-GB" sz="2800" dirty="0" smtClean="0"/>
              <a:t>Memory bandwidth</a:t>
            </a:r>
          </a:p>
          <a:p>
            <a:r>
              <a:rPr lang="en-GB" sz="2800" dirty="0" smtClean="0"/>
              <a:t>Function of:</a:t>
            </a:r>
          </a:p>
          <a:p>
            <a:r>
              <a:rPr lang="en-GB" sz="2800" dirty="0"/>
              <a:t>	</a:t>
            </a:r>
            <a:r>
              <a:rPr lang="en-GB" sz="2800" dirty="0" smtClean="0"/>
              <a:t>Memory channels</a:t>
            </a:r>
          </a:p>
          <a:p>
            <a:r>
              <a:rPr lang="en-GB" sz="2800" dirty="0"/>
              <a:t>	</a:t>
            </a:r>
            <a:r>
              <a:rPr lang="en-GB" sz="2800" dirty="0" smtClean="0"/>
              <a:t>Number of DIMMS</a:t>
            </a:r>
          </a:p>
          <a:p>
            <a:r>
              <a:rPr lang="en-GB" sz="2800" dirty="0"/>
              <a:t>	</a:t>
            </a:r>
            <a:r>
              <a:rPr lang="en-GB" sz="2800" dirty="0" smtClean="0"/>
              <a:t>DIMM speed</a:t>
            </a:r>
            <a:endParaRPr lang="en-GB" sz="2800" dirty="0"/>
          </a:p>
        </p:txBody>
      </p:sp>
      <p:sp>
        <p:nvSpPr>
          <p:cNvPr id="6" name="TextBox 5"/>
          <p:cNvSpPr txBox="1"/>
          <p:nvPr/>
        </p:nvSpPr>
        <p:spPr>
          <a:xfrm>
            <a:off x="5325979" y="1074383"/>
            <a:ext cx="3256547" cy="1569660"/>
          </a:xfrm>
          <a:prstGeom prst="rect">
            <a:avLst/>
          </a:prstGeom>
          <a:noFill/>
        </p:spPr>
        <p:txBody>
          <a:bodyPr wrap="square" rtlCol="0">
            <a:spAutoFit/>
          </a:bodyPr>
          <a:lstStyle/>
          <a:p>
            <a:r>
              <a:rPr lang="en-GB" sz="9600" dirty="0" smtClean="0"/>
              <a:t>=</a:t>
            </a:r>
            <a:endParaRPr lang="en-GB" sz="9600" dirty="0"/>
          </a:p>
        </p:txBody>
      </p:sp>
      <p:sp>
        <p:nvSpPr>
          <p:cNvPr id="8" name="TextBox 7"/>
          <p:cNvSpPr txBox="1"/>
          <p:nvPr/>
        </p:nvSpPr>
        <p:spPr>
          <a:xfrm>
            <a:off x="7171732" y="1382159"/>
            <a:ext cx="3859221" cy="954107"/>
          </a:xfrm>
          <a:prstGeom prst="rect">
            <a:avLst/>
          </a:prstGeom>
          <a:noFill/>
        </p:spPr>
        <p:txBody>
          <a:bodyPr wrap="square" rtlCol="0">
            <a:spAutoFit/>
          </a:bodyPr>
          <a:lstStyle/>
          <a:p>
            <a:r>
              <a:rPr lang="en-GB" sz="2800" dirty="0" smtClean="0"/>
              <a:t>Total CPU core consumption capacity</a:t>
            </a:r>
            <a:endParaRPr lang="en-GB" sz="2800" dirty="0"/>
          </a:p>
        </p:txBody>
      </p:sp>
      <p:sp>
        <p:nvSpPr>
          <p:cNvPr id="9" name="Title 1"/>
          <p:cNvSpPr>
            <a:spLocks noGrp="1"/>
          </p:cNvSpPr>
          <p:nvPr>
            <p:ph type="title"/>
          </p:nvPr>
        </p:nvSpPr>
        <p:spPr>
          <a:xfrm>
            <a:off x="432025" y="155037"/>
            <a:ext cx="10675740" cy="977772"/>
          </a:xfrm>
        </p:spPr>
        <p:txBody>
          <a:bodyPr>
            <a:normAutofit/>
          </a:bodyPr>
          <a:lstStyle/>
          <a:p>
            <a:pPr algn="l"/>
            <a:r>
              <a:rPr lang="en-GB" b="1" dirty="0" smtClean="0">
                <a:latin typeface="Century Schoolbook" panose="02040604050505020304" pitchFamily="18" charset="0"/>
              </a:rPr>
              <a:t>Takeaway</a:t>
            </a:r>
            <a:endParaRPr lang="en-GB" b="1" dirty="0">
              <a:latin typeface="Century Schoolbook" panose="02040604050505020304" pitchFamily="18" charset="0"/>
            </a:endParaRPr>
          </a:p>
        </p:txBody>
      </p:sp>
    </p:spTree>
    <p:extLst>
      <p:ext uri="{BB962C8B-B14F-4D97-AF65-F5344CB8AC3E}">
        <p14:creationId xmlns:p14="http://schemas.microsoft.com/office/powerpoint/2010/main" val="2142696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953590"/>
            <a:ext cx="11473544" cy="5714999"/>
          </a:xfrm>
        </p:spPr>
        <p:txBody>
          <a:bodyPr>
            <a:normAutofit/>
          </a:bodyPr>
          <a:lstStyle/>
          <a:p>
            <a:r>
              <a:rPr lang="en-GB" sz="2400" dirty="0" smtClean="0">
                <a:hlinkClick r:id="rId2"/>
              </a:rPr>
              <a:t>Enhancements To Column Store Indexes </a:t>
            </a:r>
            <a:r>
              <a:rPr lang="en-GB" sz="2400" dirty="0"/>
              <a:t> </a:t>
            </a:r>
            <a:r>
              <a:rPr lang="en-GB" sz="2400" dirty="0" smtClean="0"/>
              <a:t/>
            </a:r>
            <a:br>
              <a:rPr lang="en-GB" sz="2400" dirty="0" smtClean="0"/>
            </a:br>
            <a:r>
              <a:rPr lang="en-GB" sz="2400" dirty="0" smtClean="0"/>
              <a:t>(SQL Server 2014 ) Microsoft Research</a:t>
            </a:r>
          </a:p>
          <a:p>
            <a:r>
              <a:rPr lang="en-GB" sz="2400" dirty="0" smtClean="0">
                <a:hlinkClick r:id="rId3"/>
              </a:rPr>
              <a:t>SQL Server Clustered </a:t>
            </a:r>
            <a:r>
              <a:rPr lang="en-GB" sz="2400" dirty="0" err="1" smtClean="0">
                <a:hlinkClick r:id="rId3"/>
              </a:rPr>
              <a:t>Columnstore</a:t>
            </a:r>
            <a:r>
              <a:rPr lang="en-GB" sz="2400" dirty="0" smtClean="0">
                <a:hlinkClick r:id="rId3"/>
              </a:rPr>
              <a:t> Tuple Mover</a:t>
            </a:r>
            <a:br>
              <a:rPr lang="en-GB" sz="2400" dirty="0" smtClean="0">
                <a:hlinkClick r:id="rId3"/>
              </a:rPr>
            </a:br>
            <a:r>
              <a:rPr lang="en-GB" sz="2400" dirty="0" smtClean="0"/>
              <a:t>Remus </a:t>
            </a:r>
            <a:r>
              <a:rPr lang="en-GB" sz="2400" dirty="0" err="1" smtClean="0"/>
              <a:t>Rasanu</a:t>
            </a:r>
            <a:endParaRPr lang="en-GB" sz="2400" dirty="0" smtClean="0"/>
          </a:p>
          <a:p>
            <a:r>
              <a:rPr lang="en-GB" sz="2400" dirty="0" smtClean="0">
                <a:hlinkClick r:id="rId4"/>
              </a:rPr>
              <a:t>SQL Server </a:t>
            </a:r>
            <a:r>
              <a:rPr lang="en-GB" sz="2400" dirty="0" err="1" smtClean="0">
                <a:hlinkClick r:id="rId4"/>
              </a:rPr>
              <a:t>Columnstore</a:t>
            </a:r>
            <a:r>
              <a:rPr lang="en-GB" sz="2400" dirty="0" smtClean="0">
                <a:hlinkClick r:id="rId4"/>
              </a:rPr>
              <a:t> Indexes at </a:t>
            </a:r>
            <a:r>
              <a:rPr lang="en-GB" sz="2400" dirty="0" err="1" smtClean="0">
                <a:hlinkClick r:id="rId4"/>
              </a:rPr>
              <a:t>Teched</a:t>
            </a:r>
            <a:r>
              <a:rPr lang="en-GB" sz="2400" dirty="0" smtClean="0">
                <a:hlinkClick r:id="rId4"/>
              </a:rPr>
              <a:t> 2013</a:t>
            </a:r>
            <a:r>
              <a:rPr lang="en-GB" sz="2400" dirty="0" smtClean="0"/>
              <a:t/>
            </a:r>
            <a:br>
              <a:rPr lang="en-GB" sz="2400" dirty="0" smtClean="0"/>
            </a:br>
            <a:r>
              <a:rPr lang="en-GB" sz="2400" dirty="0" smtClean="0"/>
              <a:t>Remus </a:t>
            </a:r>
            <a:r>
              <a:rPr lang="en-GB" sz="2400" dirty="0" err="1" smtClean="0"/>
              <a:t>Rasanu</a:t>
            </a:r>
            <a:endParaRPr lang="en-GB" sz="2400" dirty="0" smtClean="0"/>
          </a:p>
          <a:p>
            <a:r>
              <a:rPr lang="en-GB" sz="2400" dirty="0" smtClean="0">
                <a:hlinkClick r:id="rId5"/>
              </a:rPr>
              <a:t>The Effect of CPU Caches and Memory Access Patterns</a:t>
            </a:r>
            <a:r>
              <a:rPr lang="en-GB" sz="2400" dirty="0" smtClean="0"/>
              <a:t/>
            </a:r>
            <a:br>
              <a:rPr lang="en-GB" sz="2400" dirty="0" smtClean="0"/>
            </a:br>
            <a:r>
              <a:rPr lang="en-GB" sz="2400" dirty="0" smtClean="0"/>
              <a:t>Thomas </a:t>
            </a:r>
            <a:r>
              <a:rPr lang="en-GB" sz="2400" dirty="0" err="1" smtClean="0"/>
              <a:t>Kejser</a:t>
            </a:r>
            <a:endParaRPr lang="en-GB" sz="2400" dirty="0" smtClean="0"/>
          </a:p>
        </p:txBody>
      </p:sp>
      <p:pic>
        <p:nvPicPr>
          <p:cNvPr id="3" name="Picture 3" descr="C:\Users\CA1\Downloads\iStock_000009771165_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7836" y="1201783"/>
            <a:ext cx="3354807" cy="50262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716523" y="622667"/>
            <a:ext cx="10675740" cy="977772"/>
          </a:xfrm>
        </p:spPr>
        <p:txBody>
          <a:bodyPr>
            <a:normAutofit/>
          </a:bodyPr>
          <a:lstStyle/>
          <a:p>
            <a:pPr algn="l"/>
            <a:r>
              <a:rPr lang="en-GB" b="1" dirty="0" smtClean="0">
                <a:latin typeface="Century Schoolbook" panose="02040604050505020304" pitchFamily="18" charset="0"/>
              </a:rPr>
              <a:t>Further Reading</a:t>
            </a:r>
            <a:endParaRPr lang="en-GB" b="1" dirty="0">
              <a:latin typeface="Century Schoolbook" panose="02040604050505020304" pitchFamily="18" charset="0"/>
            </a:endParaRPr>
          </a:p>
        </p:txBody>
      </p:sp>
    </p:spTree>
    <p:extLst>
      <p:ext uri="{BB962C8B-B14F-4D97-AF65-F5344CB8AC3E}">
        <p14:creationId xmlns:p14="http://schemas.microsoft.com/office/powerpoint/2010/main" val="1568864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60" y="322218"/>
            <a:ext cx="10675740" cy="977772"/>
          </a:xfrm>
        </p:spPr>
        <p:txBody>
          <a:bodyPr>
            <a:normAutofit/>
          </a:bodyPr>
          <a:lstStyle/>
          <a:p>
            <a:pPr algn="l"/>
            <a:r>
              <a:rPr lang="en-GB" b="1" dirty="0" smtClean="0">
                <a:latin typeface="Century Schoolbook" panose="02040604050505020304" pitchFamily="18" charset="0"/>
              </a:rPr>
              <a:t>Thanks To My Reviewer and Contributor</a:t>
            </a:r>
            <a:endParaRPr lang="en-GB" b="1" dirty="0">
              <a:latin typeface="Century Schoolbook" panose="02040604050505020304" pitchFamily="18" charset="0"/>
            </a:endParaRPr>
          </a:p>
        </p:txBody>
      </p:sp>
      <p:sp>
        <p:nvSpPr>
          <p:cNvPr id="4" name="AutoShape 2"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hQSEBUUExQVFBQVFxYWGBcVFxQYGBUWFRUaFxoVFR0XHSYeFxkjGRYWHy8gIycqLCwsFR4xNTAqNSYrLSkBCQoKDgwOGg8PGiwkHyUvKSwuKSkpKSwsKSwpLCksLCwsLCksLCwsLCwsLCwsLCwpLCwsLCwsLCwsLCwpLCwsLP/AABEIARgAtAMBIgACEQEDEQH/xAAcAAAABwEBAAAAAAAAAAAAAAAAAQIDBAUGBwj/xABEEAACAQIEAwUFBgQFAgUFAAABAgMAEQQFEiExQVEGEyJhcQcyQoGRFFKhscHRI2Jy8DNDguHxU6IVJGOSwhY0g6Oy/8QAGgEAAgMBAQAAAAAAAAAAAAAAAQQAAgMFBv/EACwRAAICAQQBAwMEAgMAAAAAAAABAgMRBBIhMUETImEyUfAFgcHRcaEUI5H/2gAMAwEAAhEDEQA/AOP3oiaBoqaFxQNLBpsUsGoQXeo02L6fWkYmfkPnUaqOX2LqP3FM9+NFeioVQuCjWipcSXNQg4kZPKnJIivEW9aXOt2Kr7o2v16k/O9KjwQ5k/6RRbLqOQQOLbt+A/XY1Jw0y3AIWx21KLH5jcH5fQ0nC4MNcDj5igkO+k7Hy2v8utYylkarhKOGLzDDlTY+oPUfrURswKyIw30WA6cbm/re1Wgu8BDe/EwHqG4VS4yMBrjgwDenIj5EH8KEC+oThiUfPP5+4/iV0yHT7reJD1Rtx9OB8wakqwIsxA8xbb5XvVcMSdOg7qCSL/CTxseV+nChDNpYGtfAqppSyT578GN9vC3/AMT+hqMKsMVCCgK7qRcem5K/KxP+k1X1eDK6iOGHRUqirQWDBoUmhQIAmio6KiQMUiaWw86XUSVrk1WTwgxWRNFQqVg8uklYKiFifKsm0uWapNvCItHT+IwbobOpUjqKbEdRNMjTXDEUuOi005El7+VEA+GsKZklJoWoDDseAJqwVl9E/JlLE25b1a5ngtS6xxADfPgfyvULJsM0bXIsCLVcNPxHLn9KSseJHf0dSlTiXYWX4UGLUfiCfMqWB/MVm85h0OF5C/51crKVIT++ZvTWcYTXHq5j+/3+lSE1uLamnfTiPa/GZwUoGk0LU6ecJ+FxGjzHh+ga/wCRb8aRb+/wpuNLqSN9PEc7feHUdelOJw/vnUjwy022gUKVaiNaGIg0KM0VAIKFCjqIjBeoJNS5TsaiVSbLQROybAd9MqcuJ9BXU8ly0IBYWrEdicLu79LKPzP6V0jLj4BXE1tjc9v2PRaCpRr3+WRc17OpNxAv1tQy72dxDdt/Db/er3Dpc1f4fD7UtXOXSZrdtXLXJw/PexjRORYix48j51Eyjsy7sUINz+SkX/MV6IgytXPiUMPMA0vF5HEBqVFVhwIAHHltXVpdjXLOa/R3rKOJ4bsQV0nSCN73O9Wn/wBNLGNVhuB9bVuswyRmYGMcb3HnVdLlR3Df8HpXQ2ZOxR6KxtSOe5xCF4DnVbh1LNcf3wrWZ3lVrqdxyqhTKClypNJW1PI5KtuSlHoi4jA2IbkoIHkCb2+W49LUd/Aw6Wb5A7/gamTqdJUm5A1fQgfrUOGM3PSzX9CpH5kUuo47LWRSliK7MnjYdMjL0JpCC9S80i/iX6/vRQxWFdSvlHib1tm18kYEqwINiNwam4aVStiLb8uXp5eVMYhNxSsOtr0JIlbYuRbHrTZpbHekmtF0YyXIm1ChehUAJpQpF6MGoEZxD72poU7NCRvyPPzpoVi3lmiWDb9kFtB6kn8bfpW2wLeGsP2YNoF+f51tsMuwrz+p+t/5PV6Vf9Mf8I0OVkXFanCxAisTgnKmtDg8S9rqNudyFH1JtQomkxfVVt8pmijkC7VXZ9mGlBY2u36UxLNJx0NbqBcfUXql7SZgpjXUL2J2PWxrpVX+5IUo0+bFknYbtNDwZwGHw8T8gBc08uPScOBHIxNrMYZrC3ot6xuDx85Foo5PLSCoP5Cr7AfaAylm7o87m4tzJtx+RrqIct00YPKf+zP549mKnUW3ABBFreTC425GqAverftLig0zFGZgLjW2xbqQBsq9BVHFPf3QW9LW+prKbbZ2aXiCyRZ7K3jYANZB1uzC1IU2RgTuARfyBt+NV+asZJSCpBQE2PXl+9OSEiJzxNh9WcW/I0rZHgXjqMzlxwsldmeGJINuAY/9xFRFj6Vo3jEgbl4dP/uAb9RWeZmUkcCNjWmltck4+UcH9U0qrmrPD/gV9jJI8uJ8+g6min0jYbny4U0XPU0mmduezlu2KWIoQRRGl2o44WZgqgszEAKoJLEmwAA3JJ5VoLjNCul4P2Iy6FOIxcOHkYXMRBcqDwDEMBf0uPM0KrkhzGjpNLWoEViYLBrHYgMPMfvy+VQQKs2OqJhzTxD0J3H1sfmaiZel5UH8w/OllmOcjUsSxjybXKINESL0A+pra4OA2FZDBToJVV2Cjc3P9W34H8K2OAzyBmKKwNtr8m9K4dsXJ5PSVzjGKiiwhsKvcvnutja3nb9apFAPA1OwTxg2Y1StYkUuSlE0UUCEbFfkR+lVXaHBalUB9J1jc78FYn8BU6GaO3KqntQokEcYIAbWSfRbf/I11KsNoRpT9RBYbOsPClu9Bc3HHU23E7XNqq8y7VKYykY1OxsGkWxA6gVMy/L8NGguO9IJ8IAIvt4jcgfK+9qre1ccbd3p0q4bYnZbaeB6C5HpXU8D9cK3ZymzLzqHazHwjdif2FSxGFHiTQLDSl7O38z23A8tqciw6RJ3pb+IG2RgCOuvbZgBfcE3NqZeS5R24sLnqLnYVVI6Wc9FLmUFpOupTY+jDb8T9arcXJqEcajdncnyCgKv/wDRq8zADvV6WYj6G1QIBdbqLlPFa3FbHUAethf5Cl7VhmTipNrIUslr2HhRWkZuWlbIP+/b5VmZ5NTFupvVvjcZaJlDcpE2+JHdHF/mDVPVtPUk9xwv1bUueK/HYi1JNLNJtTeDgBWq17M9nZMbiUhj8N7sznhFGu7SMeQH5kDnVcqV0D2YdnZ8V38N+7wTlBiHUWkl0XP2VH46TqBe3AbcTuJcBRuMH2hzB1H/AIXBHPhU/hjEYqVhJiHTZpgSQWUnYNz0ngLACt/hsOsaKiKFRQFVVFgqgWAAHAAUKywHJ47tSlor0pa0CLRL7dQw/wC00WRxkzpbiDcfIXH409g1vIo8/wBKbywaJSGHAEfjxFLXPtfA1THLi/n+iVmaSNK1gxHHYcB526U3hRMN1/vy9a12BgjNjJ/DvwYF9e/9JFz9ak47sbHiD4Hl1i3hlDJrB4FC1gW5aTvuDwvSMb19LR0bNK09yZlY+1mIi4Hfzsfy/erXB+0htu9S5HNTanZfZoeTDj8R02HPlxv1G1utON2DFgheJLXPEE+bE8bVZuiS6KxWpi+/5LbK/aGjX94HkD+9T8y7SiTSAbldW45BltY/Ws9J2IWF421iRG03I8+Nq1ObdmsOsCkWvYHVbxAaGNunJfS9YwUVYth0KXPhzSyVkOcWa1+O9vTmKen7VqNSllB42bTtbyPI865/mGImdwAdIQizKoUgm+kMRte3oN6S+VyykmSTVpHi2a6gfygXH0rsbmCzW5bUYZL2ftPGznToVeZv4b/yjifkKIZ4pb3wbf39ark7JK1tDMQSBq2PHoOZPJRufIXIsMD2ZgSzElgCfEGNiw+CMrswW41SC63IVdRN6CZSN+pcsPAt5+8cBQxIW+ysTpHxWG9vPh+NJxMrQRht1JdLLfewGnS3qpN/9qtvsirHZSgJOo2Mjs1/+ob6PkCT57VmMewYsCioEa1x8RcW29E1H5CqT65G5ylCG7yVb4nUzEbAkn5X2oUmIdP7505at61iJ5K+blPLEaaWqUpVq57N5DJip0ihAMjb+IXWNBxmk/lHIfEbD1u3gxxkldjuyMmOnESXUCzSyW/wUPC3/qt8I5e90t6IyjKYsNCkMKhI4xpVR+Z6km5J5kmonZns3FgsOsMQP3mdvekc+9I55sT9Nhyq4ArLsjYKFZTtB7TsFg5zDK7mRQCwjRnCk/CxHBrWNvMUdAmDzBShUvOcnkwsxiksdgyOt9MiHg6HobH0IIO4NRFqyLjscliD0qTh5NUoPKogpzDJ419RWF1eVkZ09m1pfJtMnxNm1fF18unpW2wWE79LkFWGwZNCbHjc6SZAfunw9QTXNcvxGlxfnXQsgzIKBvXDftkeoa318dk1ux8l/wD7jbo8UR+hQLapOE7MxxC76WA3sEVVJHN+LP6FreV7GppzpbXqpzLOyw0jn+NaynFLgSVdknhlVnWL1SCwsAb/ADp7OnPcJ0sf0FV8Da2ItverfPoSsManmKmly7DoxiouKMbh41Vn1C42a33iABb0sKex0WtUlKGJ1AAkQ+Bzx0beJSN9j8r8CWMlEY1EelP5dj4WEaSMVXQQy7eNiTZjc/CDtz+gruJ+GS6uK4QI4YSQ8khdSLFJHVNPkCqhXQ89gTtenWAZjILEKo0ojRPax2sCR4R0APM2NSZ8tX/Kk17bMRob0bcg/wB8agT/AGhIvDFt1UaQT6gaSfxosrCO3ki4/Fsy+M6vItb6X51n5cYhw5AQpaUDcfHbc+um9TsRNiQpJMTgj3CCLeh5n1qs75WS2osLFxfiDp0BSedmbj0Apa3wY33Zylxw+0iFDHZacC0YFS8Fgy5GzG5CgKLs7t7saDmx/Ab06uEeRfLHMsymSd1jjUvJIdKKPiPMk8kUbs3L516D7EdjY8vg0jxyvYyy23dgOA6IvAD9Sahez3sMMFF3ktmxMigMRuIkG4hj/lB3J+Jt+lbGs28gb8IArEe0v2gjAx91CQcVINufcqf8xh1+6Odr8BvZdue2aZfh9WzTPcRRnmRxdv5FuL9dhzrznmeZPNI8kjF3clmY8ST+XS3IACikBIYnxBZizEkkkkk3JJNySTxJO96FRi1CiXOk4vK0xUHcynTa7RSce5kPPqY2sAwHQMNxvzfGYGSCVopV0yIbMPxBBGxUgggjYgg10aHGaTpYEHlUftBgI8XEqllTEJtCxIGoce4kP3Cb6WPuk2Ox2Ythn3IwrljhnPhUnA/4i/1CozKVYqwKspKsrCxVgbEEHgQaWrW36b/TelZLMWhqD2yTL+XDXiVhxDW/v6VOyfOyFu+wHM+XOi7PYgNEoNiO+t8n1W/Sn8N2fWRPEL6WYEeasRvXBnhZjI9TU3hSh9iyy/P1lO19PInbV6eVP4vOlOIXVZRpAHTif9qz8lo30gj04GnpoRIt+Yqjiv2NFJvvs1OR2eVyN7VfY2TvjfQW7tPEB0Fyf3rmODxcuHfUpuOn7dKsT20fVqXWlgOBtvvfceppnTLbP4BlSllvDJGbIoPlfaq6QR94o1KeTAlOH+pgL/MGobd5iW46FHLer3KMKkEb6mKgKWLrc6VAPici+kXtbgSTXV+pm0rNy4XH3KxscY30qdSHra4+a7H5UibtNOiSLh1uoOlmYmzHyUbG3U1DzDP8MmgoGlf4xqbuyLcUcjWG6izDzqomzGXEHRFrVCfd7xm3PK7eW/oCamGhC7WrbsjLn4/sczDNWl7twSrFiGHLb3rjh8/Oo6zjSEUe8FLH/uA+ZNz6AcqaaHVIsUZuEBUtyJJJd/TcgeQqbgsE0rqsa6nkPhXhsBtcnYAKCSTsALmqtJvk5crZvMn+fcOKMczZRxPGw8hzJ4AczXbPZr2C7kLisQlpSD3UR3+zo3EnrMw948uFM9h/ZcIWSbEOHK6XjQLZRJb/ABWDbsRfwg8OOxNl6PHJvpOzDe3UdR1FbNnMbFgVU9qO0sWBw7TS78kQe9I54Kv5k8gCam5rmceHheWVgkaC5P5ADmSdgOZNec+23bGTH4gyN4UW6xx32RfPqx2JPy4AVEipA7RdoJcXO00zXduQ91VHBEHJRf8AEk7k1RyNTjvTDmrFhJNFRUKATQ4vtziJUVVSNXRPE9gWktxIvsNt7DfY1W4fMmlbUT4x/e3lVa63qRlWAlkkHcDXIuptA94qiFyQPi2U7Df6iorJJ5YHBYwjTY7LzjITNdVnjCrdiEGIGyrHc7GYC1uqix3AvmrEEggqwJBBBBUjYgg8DVjl+P762v4NlUe6gPEgdSeJ41eZngVxSDTYYlVsP/WVdgh6uBsp5+7921nhvKAsrhlDkONKGRBxsJFHUxkPYedlIroGVY1NUjAgo+mUejqL/iD9a5Y5eNlkGzA/Qg1rey+cIsoQgGKVTpB+G/vR/wCkk28iK4+rp7kjuaHUcKD/AD8/ovO0eSpKrG1ja6sOI9KzeSJPqZNWp1tpVh/iKxt4SN7347HiK1AmYKY23aM6f6kO6P8ANfxU1Qy7SKVOllYMrDYqRwIPI0nCeFtZ13Sp4lF4f52WMeIdrq2He42Ohddj/p3/AOKr5pYlaxBB+7oct9AL1rsnzudNEkkSTgLMmrxLIe9cPfvFBGpX1EXA99utS8X2pA0t9mdJu4WMSNJYd6CSz+EnWOBAO+54c26Ixb4YvbZdV3HPz+YMQ+cIoAWKViSQAI2W5Ava7W5Vn8+zyeRQjHu4zc90rdPikA59L9K1Ha7G4zEyOsMKokjiQJGC7qQoBs5F1BILG1hcnzrK5Zg0jbvptLrHdjHe+tgwCxt/UdW3G0bHhx6ihNd8HK1GtstW3PHwQkw1gvN34A/COZseJN7C/QnoatAvcQlQfEwIJ+6nEgeZPPnYdAAzg4m7xpX3kLEAdZX3IPmL3PS9S8xRS6x3uFGqRuWlf3NBtFaa9sHLyRoYNMaRoCZJrXCi7EMbLGoG5ZiQAPM11XsnlEGWYdcXjN2kIVFQBy9vEVjHOJANTPwbTf3VTXC7E9kVhR8djQQB4dABL3bwrho14tM99LAcNXd+8ZNGP7f9tJMZOyCxJshEZ1KiAjThoSPeUEAs499wLeFUvSPAvdZu9q6R6SwGPjnjWWJxJG41Kym4Yf3y5VG7Q4uKLDvLNJ3SxDWJBxQ8BpB94m9tPxXtzrIeyvsZPl+DYyOxmm8XcMx7qI22uBfx/eI9OW+L7d4zGZvmv/hsS6I4HNxcFdtmxEpQkWANgvEXt7xrQT8lH2w9pMuZaQR3caWtGOBe1jI2/E72FzpG1ybk5J3rseJ9nEWKgXDYPRHFhNa/aXW7YrEmwkUEH/DUrZm38QCqLIb8izXLpMPM8Mq6JIzpYdDx26gggg8wRV49EIham2NGTSCaJYF6FJoVUgqTYUcsbwtHIrEXs8ciEjdTxU8VZW26gj0NOw4vu5AxRJF3BRxcMpFmHVSR8QsRxBBq8iyT/wApLNGyy4TWD3TMBMnh8TiwsrpcKeTix02Atm8st0NY22KjbGQaUxEYvioVAAYXA+1RKPgJI1oPdY3HhPhosZmTSbcB0/eo4bS11N7Ha4G9jzBuPkb10nGYCPPMKcRAipmWHQd9CgAGJjUWEsaj4gLCw9Pu3ibxgj4Mnl+OWdSku7EbniWt/mDq4+IfEBf3gddZioWgktfgQysOB6MPUVDVipuLgg3BGxBH5GrXvRPHY2Dry4C56dFJ5fCx6Hwn6lhh5i8o2OWZquIhWS9pIrK4+9Gxsb+hs3lvS8blzBtrEee4IrCYDHPh5DxFxpZeoNdEynNUnjG+4/GuRqKXW8ro9Fo9UrVh9kbCM6Gw7xL8la6n60eY4xmQLd9eoEM1iNIBBWwtxuOfKtThkWwuBtVdnMMYtpG+9Vob3LA+16nsZkszzLFOulpyEtp0oGtp4FQL7AjY8yCbk3N6z7BZdTfw1G5dh4h5ou9j0JNybcANtPJGBytVdNiEBDyXKIdlFrl7bNYkA24gX4DqRXX3yfZz79HVV7kO4DLmJiSOLViJfBDF/wBJDuWc/eO7OxrpGX+zvCYMa5ZA0kKiXE4lyQsTe9dBw12I0LbwDxm7GMU1hsOmVwSY+GRMSk2gGQoO+wsT6WHhDFZLKwJXwXYre4Nhrs4ymLE5YyQ2lVkE0TajeSQESo5YWJZmAuf5qiRxtRfueI9I437Qu3jTMIYFMaorBIwLfZ4tJDFrf57pfUf8tTo94yGtJ7IfZt3IXHYpP4hscPERuL8JCDwYjhfgNz5Zv2X4aBmd8RiFhWSQJIiopZrsGWOZpA2iB2FjYWY2Vm3UV1X2idvEyyDVs2KkBEMR30jgXf8AlB4/eI0jgSChWWekVXtV9o/2CL7PCwOLkW5I4QIfi/qPw3/qPIHkXYfNsXFK/cGRhiSInRDaSdi2oojEEo2kteQe6GJuCRVR3MuJmaWYuSzapHIu7MxsFUfE7HZV8uQU29A+zfsH9kjE0ygYhl0qg3GGiO/dKebni7czf5nsGNqNFm2ZRYDBNJoCRwxgLGtgNrKka223JC/OvMWcZm+ImkmkN3kYsx8zyHQAWAHQCu3e2Wdny+0QMipKjSsm6xqA1tZH8xX04m21+DPWiKoZNJNLIpJFEsJoUKFVCMFqnYO+lk8eh7FlBNrrfS1uBIubX6moTx2tfiRe3QHhf14+hFCPEMvukj0NZRZZoE8JU2O/MEcCOoqXkucy4WdJ4W0yRm4PI9VYc1IuCOYNSMLMkqFJDpPJvun7w5lTwYfMbixrJ4CjFW4j0I8iCNiCNwRxBotYJnJ0LtblMOZYZszwShZF3xmHHFG5zKOanck89zxDVz7DA6xpNjf/AJv1FuVWnZ3OJsHJ9phdVKeHSx2lDcUK/EvM9NtwbUFxDSsHawCiyqAqqLm7EBQALsSdhzoxW5g6Q9mGGVkvexA2bfY/cbrz0nn6g3rsHjJIDqFwPMECtll3Y4YjAyTNJ3biQLFf3ToHi1Ab7swUHkY/M01F2BlljMrkAC5NhYbdK1nTv8FYW7HlPkk5R27Qi0mx86l5j2miNiGU2/WsBmeAMRUHYsNQHPQfdY9NQ8Q/lKnnUE0gtNGMso60P1KyK5SZqs37VhtksT+Hz61QLIZWGt7KLknjbqfMk1Z5P2UkxMGuBHlk1GMxrbwkjUshJt4NIk+cZvtWlzb2aGBYI3bu42kiSXFMAyNLNYBIQp/w4wXJdyoJ1b7AG7tjnb5F7r7LnmbDg7J414osJGe+bEqJAwLd1DhbjS7G3xNfra1gCWNdI9hmYs+WtE174eaSMX4hWCyAeXiZ6PtB2AePAQRrisVJFhO7LQxrdp0SQuwsgLM/BUF9KaV6FqmezTKpYXxxmXQ8k8cjKPd1vCGkKdV7xnsegFGtST9wpNprgzPbr2WSrimxmBXX3hYywi1wXBDlFPhkRr3MZ6kWIPh57mWZNFibvG0c4RUDz95/BCDT4VluVslwLFiDYqQbAeoNNVufSYdYi2IWN0G4WQIR4d7jXttxvWskuysZPowHs07GBEGOxY0BQXhWUgFAR4sVNfYSMALX9xQPlW+07tviJlEWCSUQEXabSV7zoE121L52t+ljDm02LczTglCb4aDfQF5TuvxE/Dq6arbqRMlycyAlyGY8fXoaSs1W3iCH69Hu91jOMYLtRjsG4PeS6SCGjmLNFKh2ZHRjpZSCQee+xFRu0OHWKUGMfwZkWaK5uVSS/gJ5lGDoTz0X51r+1WTqgZG9wgkdVI6Vku1aFGggPvYfDpG3k7M07r6q0xU+amtqbvUWSmo0/pPjoq1mBoyaiUYkNMqYptJFHTImoUdyJgTJJcknnUrLscYybKjq2zRuLq48uBVuhUhhyNQ6ANYli4fK0mBbCliRu0LbyrbclbACZR1UBhY3WwvUSAo8bCRiGQAx7X1XbdCb7CxJHn61HSUgg3IIIIYbMCOBp7MMe8z63ILkAFrAFiBbU1veY82O5O5vVkANY0UXKlul7W+dPxYhraiAFJ0g8Nze3y2Pp+cKObkeFToMEC1wLgb2JH7VtH4KP5NlledpHFCJiwhDsoCi92LO5O/Lex+VXPaDt1E0Z0j/AMsgW630tPJxSEWN1XwkueSjqy3wWYyaZWTayksuw92Szg7cSVK/SrzLMmj+wGZirySh0CAhmjFgdRA4eEP04Ctd7lwjLalyY7G4155XlkOp3NzwG55ADZQBsANgABSsZk0sYVih0uiSBhuNLgdOFibetRpXXWxQEJclQTchb7Anmbc62uePilwsbRRMmHhiWNpLIpEndIJNQUnTqDqyk+8CGF+XOsm4tYHa4xaeSH2ZGIkiTCxMEXEsyyOQQNEY7wxkjdyEEjaRuRIF+IA6DJs1Wd8RhJJ3weBw+EmSJJEJuHsO/nVRZnYvrtf3pFCcqNc9gwPe4NoUM+XyLNBP4tck6SQnEK29rOEIHCyIAbnerDGvhosfh2k1TK00mOncgASQGNWw8zX/AMuMEgRndm1ADxKDl+wGzZ9k+1seEwcnfPK2Fg1LDPLbVKIFjSWys2tbzkhVPDWBfbbW5BP3kbzsNPfPqAPwqirEBfnvGx/1VxGfOXkTDYLExTwRHFy4ju3jbU0MkoeJ2vuyqZptQ4HSN67oyJGg1MERQAtyAAoFhYnjtTUHwYyQjGY1UbXZmIUrxstib8Dz26Viu0+AWaYTYlmKixXD298AeEOfhjvditrtffYCr/HdpYwCsHjY/FbYeYvxqkw+FMsmqQ3tuSeflSmo1EfphyP6XSyzvnwv9icFE7OZH2Lb7cv2FTcZmyRxktYNz87DjUTO82C+7tWBkz/DSSzHFNI6RKNEEJYPPI2rw6gDoQWFzt7wsb7FCCcntR05pKO+X/gedZ+hc4yS3dxkrh0P+fMvxEc4ozYseZ0rzNuZY3GNK7OxJLEsSeJJNyT5km9Sc7zZ8RLrcBAAFSNQVSKMe7HGDwUX9SSSbkk1X11a61BcHHutdjCJoqFCtTEFCioVCCqKr7spnGHw5nOIw6zl4WWIkA93LxUkNddJ4E2J4WtvVNJuSQAtyTYXsL8he5tUQBsGlg3oiKC1ZECIqRhcYV5XH0+YI3B8/rcbUkottr3+VvlTJFHor2WOOxYdUcN40/hm9gSu5RtuNgSh8kXrSMszBopA6mzC5B42JBBv1UgkEcxUClA0Ah2rrOL9qmXlHAwkr97DHh3STu1XQl7N3iljcA2Hh+BTtpFcsMB0B9rMSALi9wLnbiALjj1HGp3Zjs82Nn7pGAe11uLg23IO+3huem3LjSt9cJrdPwawclwjdCFJ8zlxCQ99K+H78RMBZ8RDLE0ukC4YPArSBeB72wvteRhMyxr4EiOcSGVIk7yRNIgihRXJQlbySPI58e5XuDuGtpfxeMbLmwqLGO+HfiKQE3hm7gRtCwJOuOzxMLm4IXjvdWa4sCMRJ0A+Q2pKd+Irb+YH6NKrJPd0iryjLJGKtqdmQae8diS25Nhe503Zj6sa1OEwLk3di3r/AL70WSrsNthyrQYTDhm8qTlZKT5OmoxqXCCw2WaQNt22HnVliMKEW1xcA6vWnspGuVnPuRAqv9XM/pSkw4ZzfgeVMQhxwJzte7nwc+zbBSyo1tjvvaqrJ8thhQ6lHefEx3JPXeus4nLlYWAArFdscgWFCwvqFibcLXtWcoSgseBqrUQsfK5OeZ5go5CQRa4JUj4W5fKsNXRMTgzINKe82w6Dqx8h+w51mc57IPApYMJAou1tmA4XtzFyKe01qXtbEtdS290V/koKFqOhT5yRNqFHQqEAaUrbURoqiAGTelrHSBU2Ox41pFZKt4Eww8CQbG9iQbG2xsedqbmit6VtezGJXER/YMS9l44aV9xh5W2AvyhfZHXgDoYWNyMvm2XSQSPFKhV42Kup4qR+Y5g8CCCNjR+GVKoilAUZohVC4FrsseaZTgTh3RZInkCyC8cvdlSLh7nUdNxxjZiCBqVrEDjZHyP4H9q02TZM2Y4fu0P8fCqxVTc64GJbQoG91lZuAN+/HIXpTU1qSTk2l5NqpNcJHQu3OIgxgw+Jw76jFMocBlI/iRseCsd/AN7WNzY3VgKiGIs3Uk/iayXYjLXbEPe6hBZwbixvwI6ixrfZUo7304fua5VsFV7E+jvaLMq9zNDhMHpVbcedWmHjsNt6hYNSSb/KrnCQWtWMFlhtlgkwERQhDsTufnvS8PBbhQ7sMd9j+1N4vHd2Nt25fvTyxFZZzsOT4HsTitAsdyeQrJ9sMRJIndIASwu3UAGr/B4d2uzHc9eXpTkeHTV4uPDeqybmbVuNbz2cry+LumYnmAB5dfx/IVWZ7Pvq6ar+akWIPkQa1fbPLe5JK8DvWLxOCbEKSSUi4F7XueijmKygvdlnSnJOv2+TC0KkY/BNFIyNxHMcCOTDyI3qOa7qeVlHlmmnhhUKKhUAHSlFJoxUAavsNisNFMy42FZMNOvdO5B1Q6jcSoRwsQLkbgbi9rEdrOxr4DEmO+uNhrhkFrSx9RbbULgMB5EXBBqiwWKsCp3U8jW4yDtNDLg2wGPcoiAvhMQQWaB1BIjNveXiAOYJX7unTrlGfwY4NfcGzL1+hB6g7gjzNXOb9po8ThUMof7dCViDgBlxEFjYTkkHXHwD7lgRe+5Gakl8RKnnxW/1F99PrRGQcdr+W3+1FvPJEsC54BxUgX4qTw9CeNR2W1OLKRuNqbkkub0GFCasezucnC4mOYaiFPiCtpJU7MAeHDkQR1BFJyPIpsZOsMCF5G5cAAOLMeCqOtd57Eex3D4QCScLiJ7fEoMaeSI2x/qb5AVRx3LDDu2vJjsixCTYiaYMAkhuCF8UjW94gAAEixOw3v6m3w+EKsTwHI2/ar2TsXHhZmWMaUa7RjovxRi/3SR/pI6GnhlZJHA+txc9NuF/74156+DjNo9Pp7o+msMYyaJ2Y35cxWnVLLvyqswkAA8FgeaHiPT96kyOQQP7NSD2mFz3yHMRMLC2xBpOHwm5dvUX5UruqhYzHlz3cfAe8eXpW2fLMVFvhEw5kGuE5c/2qDJiL+tPxYewtTWIlVTtxFUbb5ZpCKTwjMdrMrklW4JIA4Vnpp9GGMbCxWwt8q3T47WfFYKN/WuZe0DNAGfSdzYfM3/IVIx3ySQ36myDcvBiM3xWuU/ygL9P+agmjorV3IxwsHm5ycpOTCoUKFEoHQBoGhUISMTgpI7d4jpqAZdasuoEXBFxuCCDfzpq5o3mZiSzFiSSSSTcniT50uNgDuLjpe16sgMQqUDRvJfy8hwHpSKIAE0dFajqEOkewecDNGU/Hh5APVWjf8lNehwteX/ZRjO7zjCn7ztGf/yRsv5kV6iWiUl2Q82y7voioOlx4kb7rjgfTiCOYYisxhXLHhptdWU7lHU2ZOFiAb/8E1tayvbWEQRPiUVVOxlZTpY2AClgfC+1l3GrgAeVJ6nT+p7l2N6a/Z7X0QsU38TWQQfLn6/30pyOYScyCPqKrMHmrNtIOenVYgq210kVgGRhqXZgDuCQoZdVji4GtZCm4sWa+w+V964soShLEjrKcZrgh43NHkcxwkaRsz+fRalYOMInLzqDPMkSCKIFnO2q1hfmag4hpALaiR5D+zajl5NlDKwuCxzHP1QEDc1U/b2bejhy8HxODt1vVdn2ZxRIWLBQBwHE+lHmTwaxUIL+Svz/ALS90Cqbt15L5muWZlmDTSEk3328yeda7Ip4MUMS8xt3QRo4ri73Y3Yre8mkhLqOTH1qm7VYxAVihgSGLSjBgG1y+EbuzEkAHV4Rz4lrAjq6en0++zkarUepxHopDhmHFSPUEU1Wxy7tVNLhmEzTTHDr4CzgqEI2R9W/vBbEG9vCBWQkcEkgWHSnDniaFChUIChQtQoEBR0LUKsAOhQoUQB0KFCiQueyGI0Y/Cv93EQH/wDat/wr1wleN8DNokRvusrf+1gf0r2PG1QoxyiZbix3o6FAhm+1+GVUWXYOLqTzZUikkAPUgoQOiySjg5vBwSgRePxMt1a/JlJU3+YNTO38RGDedE1vhw8mkk2dQjB1IHEFCwPDYtbe1cWwPtAIw5kml1yvJKxRNiS8hc3HAbt6WtSOrrcsNIf0clym8HS8wdX22UeVV2NznD4VN5N/Nh/Yrj2a9s8RMTZu7X7q/qedUcjMfE1zfmbm/wAzWENE3zJjUtZGPEVk6PnntKXcRXYnofD9ajZZDFjMGZJcVh4cSZHGiSULeMBSpOtrJ4g4tzHrXPgLmwqVhcXoNiPLgLj609VTGrmPYnbfK7iTwi7ynNRl+ZCYpFiVAbvERg6ETIQyq63UlQ9ri4uCK0ntLiy2Z8FFlxjLvszq50IkhGhJNRshDFmN7Fd78azGExSuNj6iwpZgTmqk+YHCtF7nyX/43GVLg0ntbwWGw4wsOEdHiCkskRjKlowEEj6CS0jHXcnbbbcsTzVjvvWglwy28IA9NqonXc+tayjjkWnDZwN0KXajrMqJNEBQoUQB0KFCoAFHQoUSAoUKFQgoV677M47vsHh5f+pDE3zaME/jehQqxSRbA0dChQAIcX2O4PWvMnbrsYuAzF4lVjHIDJB0VDfwnqVYFfQA86FCqWfSa0czSM3hsvEk6xg6ubkcNvhH5X861OKysOhSwAtYeXQiioUtNvKPUfplMJ1SbXbx+xhZYirFWFiCQfUUej0+tChTS6PN2R2zcV4YYZka4upFSHzaQm5I+goUKIFJrhMQMwfqPpTCqTQoUc5Kt5DC0KFCg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0033" y="2178871"/>
            <a:ext cx="7040880" cy="2062103"/>
          </a:xfrm>
          <a:prstGeom prst="rect">
            <a:avLst/>
          </a:prstGeom>
          <a:noFill/>
        </p:spPr>
        <p:txBody>
          <a:bodyPr wrap="square" rtlCol="0">
            <a:spAutoFit/>
          </a:bodyPr>
          <a:lstStyle/>
          <a:p>
            <a:r>
              <a:rPr lang="en-GB" sz="3200" dirty="0" smtClean="0"/>
              <a:t>Thomas </a:t>
            </a:r>
            <a:r>
              <a:rPr lang="en-GB" sz="3200" dirty="0" err="1" smtClean="0"/>
              <a:t>Kejser</a:t>
            </a:r>
            <a:endParaRPr lang="en-GB" sz="3200" dirty="0" smtClean="0"/>
          </a:p>
          <a:p>
            <a:endParaRPr lang="en-GB" sz="3200" dirty="0"/>
          </a:p>
          <a:p>
            <a:r>
              <a:rPr lang="en-GB" sz="3200" dirty="0" smtClean="0"/>
              <a:t>Former SQL CAT member </a:t>
            </a:r>
            <a:br>
              <a:rPr lang="en-GB" sz="3200" dirty="0" smtClean="0"/>
            </a:br>
            <a:r>
              <a:rPr lang="en-GB" sz="3200" dirty="0" smtClean="0"/>
              <a:t>and CTO of </a:t>
            </a:r>
            <a:r>
              <a:rPr lang="en-GB" sz="3200" dirty="0" err="1" smtClean="0"/>
              <a:t>Livedrive</a:t>
            </a:r>
            <a:endParaRPr lang="en-GB" sz="3200" dirty="0"/>
          </a:p>
        </p:txBody>
      </p:sp>
      <p:sp>
        <p:nvSpPr>
          <p:cNvPr id="3" name="AutoShape 2" descr="data:image/jpeg;base64,/9j/4AAQSkZJRgABAQAAAQABAAD/2wCEAAkGBhQSERUSERQVFRIVFhgVFRQUFRUWFxkVFBUXFxYVFhUXHCYeFxokGRQXHy8gIycpLCwsFR8xNTAqNSYsLCkBCQoKDgwOFw8PFCkcHxgpKSkpKS0pKSkpKSopKSkpKSk1LCkpKSwsKSkpKSwpKSwpKSksKSwpKSkpKSkpKSkpKf/AABEIAIQAeAMBIgACEQEDEQH/xAAcAAABBAMBAAAAAAAAAAAAAAAAAwUGBwECBAj/xABCEAABAwIDBAYGBggHAQAAAAABAAIDBBEFEiEGMUFRBxMiYXGBFDJSkaGxI0JykrLRFjNiosHS8PEVJHOCo8LhCP/EABkBAAIDAQAAAAAAAAAAAAAAAAABAgQFA//EACERAQACAgIBBQEAAAAAAAAAAAABAgMREiExBBMiQVEy/9oADAMBAAIRAxEAPwC8UIQgBCEIAWFlN2O4wymgfM/c0aD2nHRrR4lANe2m3UGGx5pSXSOB6uFvrO7/ANlv7R+Kp7FulfEKo/RuFNH7MI7Vu+R1zfwsm3E6CSpmdPM4ufI4kknv3AcGjcAu2jwgN4KvfL+LWPDvyZp6ioec0tRM883TSH/skJWvP15PN776d91K/wDCxyXPNhIXH3JWPbj8dGyPSzU0ThHVl9TTn6zjeVg5tcfXHc7yKvDBcchq4Wz07xJG7cRzG9pB1BHEFeba3Dt4I0Xd0ebZuwuqyyE+iTECUb8p3NlA5jjzHgFYpffSplx8e3pRC0ilDgHNILSAQQbggi4IPEWW67OAKEFCAEIQgBCEIDBVadK2NDrIqa+5vWuHe67WX9zlZZVBdIE98ZqO4RN90TfzUbT0nTuzaIZiNOH9k609NcW/rVceFRX1UgpIFnWnctalY042UWvkk56NSCOkJ3JOopbb0fSc1hCcQobhRTGKC4Omqs+vowQotXUYzW5mydLTtyyUjSx+hjGOvwuNhN3U5dAfBusf7jmjyU7Vb9D2HCE1YG5zonfuuBVkLQrO4ZNo1IKEFCkQQhCAFhZWEBFdt8YlhDGwvyEhziQATZtrDUHmqax6sM2ITTEWLy092kbG6fdVrdI47cIBtmbI2/mw/n71VtZT/TOsL2t5cbfFcLz2tY6xxiUjwaPs3T7TO1CZcLqWgAE2PenmNw3ix8FUmO2jWYPtC+28JDFLZtFvSsBAs7+6RxRm4kqU+CiPkbKs6FRTFjlcD4lSSoJKim1Elh5LnXyeXwmXQ/iQlkq2j6gi+PWKzVTXRBVSU8zYMjMlRne99j1gMbLsF72LbX0tpm71cgWlXwxrxqWShBQpIhCEIAWFlCAiPSDQF8cbw0uyON8ovYObofAEBVhhPblkc7eXm6vyyoqhNqip/wBeUf8AIVwzR9rfpp3PEtNhALyDmsW2uDax5pSPCRC1vVyvL79ou9W3DTenONodvSde2w/r5qtvpo+33t04bXue3UEEb/zSE2MlxsxrpCNLNBPxSVPU5GPPdY+S0wa2h3Ecd3vPNRidz2lMTHhyw7UNcD2HADQk7rnhdM2NPMsjGgWu4C+/U7lI66nBu0CzSbuGmpCZcXc1skYPtZhbQkgaNHMk2Hmp6jfThaJ49px0c4VeZ0ltKdhhHfJIWuefJjGj/eVYqaNlsH9Gpo4jq8DNIecrzmefvEgdwCd1drGoZd7crTIKEFCkgEJjqduKCO4fWU7SNCOtZf3AprqelzC2b6thPJjXu+TUBMEXVeTdO2GN9V0z/swuH4rJtqv/AKDpBfq4Kh54ZurYL+IcbIC03vAFybAaknlzVCUlQDV1JaQWOmkLXDUEF7tQeIUZ2w6S6zELte7q4CdIIrhvdndvkPjp3J3wyk6l3V+yAPIgEfBwXLL4d8E6sm1M7uXJjlTbKB3m63pptFvNSiSwPiqTYienH6OepJ5jf3pTAReO+87j5Laow6QMyB/Zv4lFDEI25RfmidJctlqrshOPRzSiSpnkc0OEbWNa4gEB7nFxy34gBuveOajuNYiGMJPInyAuVaOx+DCmpI2DVzh1kh5ySAFx8tAO5oXfBXc7UfV5euMHoBZQhW2YChBQgPF9ay8sn23/AI3LRrUvVfrH/bd+IpMFNENaty1DCslwHig2YmHM11uy1zLnhqdPkrZxvDC3JO0dhzQ0nkQOzfy08lFdl9mPSMPrHAXkGUsHMxdsgeIJCtzYKk9JwmMVDf1rT45Wkta4cjpdK9dwlS2pRCmqAW2ISRpnNN2uNvG/wXTWYW6mmMUm7ex3Bw4ELqpQOOqz5+MtnDfcbNk1RLoM1/AJenlcBeRwv7l1VRaN2ijON4rkBvr3DieAR/SeXJERs2bYY9kYGtsXOI0O7KDcgjkVZmx/TpSzsDKwejS7idTEe8O3s8D71QmJyvdI8yevcgjlbgFyQPsfmruOvGGLkvznb2fSVrJWh8T2vYdQ5hDgfAhLXXj+gxaaA5qeaWInX6N7m+8A2PmpXhXTXiUFg+Rk7RwlYL/fZY/NTc3pVZVX7EdNsdbOymnhMMshysc12aMutcN1s5pNjbeFlBqEqGdt/wBp34ikSLJad/ad9p3zK0zJotc/Ie9YYzW6ySlIBqg149FtEGUDHHTOXvPhfKPwrjoemiOP6L0a0bCWsMcg9UGwNi2yl+yeH9XSwx29WFgNubgCfiVQ+1GBOo62eHg12Zn7Ub+0y3kbeSJnsLen27w6vjLJJDBINWGUAAG24OBIsUwMNpDGJ6Ykc5W8dd9+Sqh9YHaEG+88tOa2MRLQ7LpuB8ANb8bX+K5zSJdaZZqtWuqaZhtLXQ9/VRySEeHArefE8KfA2GnlvI6VjnGRrg+QtvlaSRYDMQbDTRU86MkkNJvyJ325FO+xtMZq6niPGZpI4WYcxv5NTrWIRte1vMuLaFmWpmHKV49ziP4JsI10ThjD7yyHnI8+95K4WKSBSB3ApR7Qk2tWxHNMHPZSfq6+kePq1EOvjI0H5oTXTVGSRjh9R7XfdcD/AAWUjbvHaPifmtcq3dv81qU0Wq78IpTJLGwDVz2t+84D+K4WhSvo7o+sxCnHAPz/AHAXfMBOA9B4cwAEDhp5DQfJQnpO2T9Mj6yBt54gd297N5b4g6j3cVMnuyiw3oa4NHNyUpPNOEYA6ombEwlz3utlItY8S7kBx8Fd2PdHlO7Dm08dhNC0ujeL3Mh1ffmHWt7uSfcK2Np4ZpJ42BskxzOPK+rg0fVBOqdJYxuAR9E8pSQi93G3A8w4clYPRrsvJFKa2ZuQdW8xNcLOItq8jgNDZWk3ZOkcbmni7L+sHYHr+13+a5dpH5YamQfUhcB903SPTzjVG5J5m6Sa1LTJJqaJQOQVhoWXbkBzvCFtINFhLRpP+j7Paf8Au/yo/R5ntP8Ae3+VCEyA2eZ7T/e3+VTXovwVjK5rgXEiN5F8vEAcB3oQnBLVfFqf/EtTUg363QhJM4ZVz1DUISBOBmnmoptpH/kKrUi7Tu73NCEIEqHnw9tzq74fkuWSkABNzp4fkhCaBFpWkztAhCAQmchCEJ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RQVFRIVFhgVFRQUFRUWFxkVFBUXFxYVFhUXHCYeFxokGRQXHy8gIycpLCwsFR8xNTAqNSYsLCkBCQoKDgwOFw8PFCkcHxgpKSkpKS0pKSkpKSopKSkpKSk1LCkpKSwsKSkpKSwpKSwpKSksKSwpKSkpKSkpKSkpKf/AABEIAIQAeAMBIgACEQEDEQH/xAAcAAABBAMBAAAAAAAAAAAAAAAAAwUGBwECBAj/xABCEAABAwIDBAYGBggHAQAAAAABAAIDBBEFEiEGMUFRBxMiYXGBFDJSkaGxI0JykrLRFjNiosHS8PEVJHOCo8LhCP/EABkBAAIDAQAAAAAAAAAAAAAAAAABAgQFA//EACERAQACAgIBBQEAAAAAAAAAAAABAgMREiExBBMiQVEy/9oADAMBAAIRAxEAPwC8UIQgBCEIAWFlN2O4wymgfM/c0aD2nHRrR4lANe2m3UGGx5pSXSOB6uFvrO7/ANlv7R+Kp7FulfEKo/RuFNH7MI7Vu+R1zfwsm3E6CSpmdPM4ufI4kknv3AcGjcAu2jwgN4KvfL+LWPDvyZp6ioec0tRM883TSH/skJWvP15PN776d91K/wDCxyXPNhIXH3JWPbj8dGyPSzU0ThHVl9TTn6zjeVg5tcfXHc7yKvDBcchq4Wz07xJG7cRzG9pB1BHEFeba3Dt4I0Xd0ebZuwuqyyE+iTECUb8p3NlA5jjzHgFYpffSplx8e3pRC0ilDgHNILSAQQbggi4IPEWW67OAKEFCAEIQgBCEIDBVadK2NDrIqa+5vWuHe67WX9zlZZVBdIE98ZqO4RN90TfzUbT0nTuzaIZiNOH9k609NcW/rVceFRX1UgpIFnWnctalY042UWvkk56NSCOkJ3JOopbb0fSc1hCcQobhRTGKC4Omqs+vowQotXUYzW5mydLTtyyUjSx+hjGOvwuNhN3U5dAfBusf7jmjyU7Vb9D2HCE1YG5zonfuuBVkLQrO4ZNo1IKEFCkQQhCAFhZWEBFdt8YlhDGwvyEhziQATZtrDUHmqax6sM2ITTEWLy092kbG6fdVrdI47cIBtmbI2/mw/n71VtZT/TOsL2t5cbfFcLz2tY6xxiUjwaPs3T7TO1CZcLqWgAE2PenmNw3ix8FUmO2jWYPtC+28JDFLZtFvSsBAs7+6RxRm4kqU+CiPkbKs6FRTFjlcD4lSSoJKim1Elh5LnXyeXwmXQ/iQlkq2j6gi+PWKzVTXRBVSU8zYMjMlRne99j1gMbLsF72LbX0tpm71cgWlXwxrxqWShBQpIhCEIAWFlCAiPSDQF8cbw0uyON8ovYObofAEBVhhPblkc7eXm6vyyoqhNqip/wBeUf8AIVwzR9rfpp3PEtNhALyDmsW2uDax5pSPCRC1vVyvL79ou9W3DTenONodvSde2w/r5qtvpo+33t04bXue3UEEb/zSE2MlxsxrpCNLNBPxSVPU5GPPdY+S0wa2h3Ecd3vPNRidz2lMTHhyw7UNcD2HADQk7rnhdM2NPMsjGgWu4C+/U7lI66nBu0CzSbuGmpCZcXc1skYPtZhbQkgaNHMk2Hmp6jfThaJ49px0c4VeZ0ltKdhhHfJIWuefJjGj/eVYqaNlsH9Gpo4jq8DNIecrzmefvEgdwCd1drGoZd7crTIKEFCkgEJjqduKCO4fWU7SNCOtZf3AprqelzC2b6thPJjXu+TUBMEXVeTdO2GN9V0z/swuH4rJtqv/AKDpBfq4Kh54ZurYL+IcbIC03vAFybAaknlzVCUlQDV1JaQWOmkLXDUEF7tQeIUZ2w6S6zELte7q4CdIIrhvdndvkPjp3J3wyk6l3V+yAPIgEfBwXLL4d8E6sm1M7uXJjlTbKB3m63pptFvNSiSwPiqTYienH6OepJ5jf3pTAReO+87j5Laow6QMyB/Zv4lFDEI25RfmidJctlqrshOPRzSiSpnkc0OEbWNa4gEB7nFxy34gBuveOajuNYiGMJPInyAuVaOx+DCmpI2DVzh1kh5ySAFx8tAO5oXfBXc7UfV5euMHoBZQhW2YChBQgPF9ay8sn23/AI3LRrUvVfrH/bd+IpMFNENaty1DCslwHig2YmHM11uy1zLnhqdPkrZxvDC3JO0dhzQ0nkQOzfy08lFdl9mPSMPrHAXkGUsHMxdsgeIJCtzYKk9JwmMVDf1rT45Wkta4cjpdK9dwlS2pRCmqAW2ISRpnNN2uNvG/wXTWYW6mmMUm7ex3Bw4ELqpQOOqz5+MtnDfcbNk1RLoM1/AJenlcBeRwv7l1VRaN2ijON4rkBvr3DieAR/SeXJERs2bYY9kYGtsXOI0O7KDcgjkVZmx/TpSzsDKwejS7idTEe8O3s8D71QmJyvdI8yevcgjlbgFyQPsfmruOvGGLkvznb2fSVrJWh8T2vYdQ5hDgfAhLXXj+gxaaA5qeaWInX6N7m+8A2PmpXhXTXiUFg+Rk7RwlYL/fZY/NTc3pVZVX7EdNsdbOymnhMMshysc12aMutcN1s5pNjbeFlBqEqGdt/wBp34ikSLJad/ad9p3zK0zJotc/Ie9YYzW6ySlIBqg149FtEGUDHHTOXvPhfKPwrjoemiOP6L0a0bCWsMcg9UGwNi2yl+yeH9XSwx29WFgNubgCfiVQ+1GBOo62eHg12Zn7Ub+0y3kbeSJnsLen27w6vjLJJDBINWGUAAG24OBIsUwMNpDGJ6Ykc5W8dd9+Sqh9YHaEG+88tOa2MRLQ7LpuB8ANb8bX+K5zSJdaZZqtWuqaZhtLXQ9/VRySEeHArefE8KfA2GnlvI6VjnGRrg+QtvlaSRYDMQbDTRU86MkkNJvyJ325FO+xtMZq6niPGZpI4WYcxv5NTrWIRte1vMuLaFmWpmHKV49ziP4JsI10ThjD7yyHnI8+95K4WKSBSB3ApR7Qk2tWxHNMHPZSfq6+kePq1EOvjI0H5oTXTVGSRjh9R7XfdcD/AAWUjbvHaPifmtcq3dv81qU0Wq78IpTJLGwDVz2t+84D+K4WhSvo7o+sxCnHAPz/AHAXfMBOA9B4cwAEDhp5DQfJQnpO2T9Mj6yBt54gd297N5b4g6j3cVMnuyiw3oa4NHNyUpPNOEYA6ombEwlz3utlItY8S7kBx8Fd2PdHlO7Dm08dhNC0ujeL3Mh1ffmHWt7uSfcK2Np4ZpJ42BskxzOPK+rg0fVBOqdJYxuAR9E8pSQi93G3A8w4clYPRrsvJFKa2ZuQdW8xNcLOItq8jgNDZWk3ZOkcbmni7L+sHYHr+13+a5dpH5YamQfUhcB903SPTzjVG5J5m6Sa1LTJJqaJQOQVhoWXbkBzvCFtINFhLRpP+j7Paf8Au/yo/R5ntP8Ae3+VCEyA2eZ7T/e3+VTXovwVjK5rgXEiN5F8vEAcB3oQnBLVfFqf/EtTUg363QhJM4ZVz1DUISBOBmnmoptpH/kKrUi7Tu73NCEIEqHnw9tzq74fkuWSkABNzp4fkhCaBFpWkztAhCAQmchCEJ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75" y="1907693"/>
            <a:ext cx="2300242" cy="2530266"/>
          </a:xfrm>
          <a:prstGeom prst="rect">
            <a:avLst/>
          </a:prstGeom>
        </p:spPr>
      </p:pic>
    </p:spTree>
    <p:extLst>
      <p:ext uri="{BB962C8B-B14F-4D97-AF65-F5344CB8AC3E}">
        <p14:creationId xmlns:p14="http://schemas.microsoft.com/office/powerpoint/2010/main" val="2334411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476" y="1591734"/>
            <a:ext cx="10445779" cy="4590939"/>
          </a:xfrm>
        </p:spPr>
        <p:txBody>
          <a:bodyPr>
            <a:normAutofit/>
          </a:bodyPr>
          <a:lstStyle/>
          <a:p>
            <a:pPr marL="0" indent="0">
              <a:buNone/>
            </a:pPr>
            <a:r>
              <a:rPr lang="en-GB" dirty="0" smtClean="0"/>
              <a:t>                  		</a:t>
            </a:r>
          </a:p>
          <a:p>
            <a:pPr marL="0" indent="0">
              <a:buNone/>
            </a:pPr>
            <a:r>
              <a:rPr lang="en-GB" sz="2800" dirty="0"/>
              <a:t>	</a:t>
            </a:r>
            <a:r>
              <a:rPr lang="en-GB" sz="2800" dirty="0" smtClean="0"/>
              <a:t>	</a:t>
            </a:r>
            <a:endParaRPr lang="en-GB" sz="2800" dirty="0"/>
          </a:p>
          <a:p>
            <a:endParaRPr lang="en-GB" dirty="0" smtClean="0"/>
          </a:p>
          <a:p>
            <a:pPr marL="0" indent="0">
              <a:buNone/>
            </a:pPr>
            <a:endParaRPr lang="en-GB" dirty="0" smtClean="0"/>
          </a:p>
          <a:p>
            <a:pPr marL="0" indent="0">
              <a:buNone/>
            </a:pPr>
            <a:r>
              <a:rPr lang="en-GB" dirty="0" smtClean="0"/>
              <a:t>                      	</a:t>
            </a:r>
            <a:r>
              <a:rPr lang="en-GB" sz="2800" dirty="0" smtClean="0">
                <a:hlinkClick r:id="rId2"/>
              </a:rPr>
              <a:t>chris1adkin@yahoo.co.uk</a:t>
            </a:r>
            <a:endParaRPr lang="en-GB" sz="2800" dirty="0" smtClean="0"/>
          </a:p>
          <a:p>
            <a:endParaRPr lang="en-GB" dirty="0"/>
          </a:p>
          <a:p>
            <a:pPr marL="0" indent="0">
              <a:buNone/>
            </a:pPr>
            <a:endParaRPr lang="en-GB" dirty="0" smtClean="0"/>
          </a:p>
          <a:p>
            <a:pPr marL="0" indent="0">
              <a:buNone/>
            </a:pPr>
            <a:endParaRPr lang="en-GB" dirty="0" smtClean="0"/>
          </a:p>
          <a:p>
            <a:pPr marL="0" indent="0">
              <a:buNone/>
            </a:pPr>
            <a:r>
              <a:rPr lang="en-GB" dirty="0" smtClean="0"/>
              <a:t>                               	</a:t>
            </a:r>
            <a:r>
              <a:rPr lang="en-GB" sz="2800" dirty="0" smtClean="0">
                <a:hlinkClick r:id="rId3"/>
              </a:rPr>
              <a:t>http</a:t>
            </a:r>
            <a:r>
              <a:rPr lang="en-GB" sz="2800" dirty="0">
                <a:hlinkClick r:id="rId3"/>
              </a:rPr>
              <a:t>://uk.linkedin.com/in/wollatondba</a:t>
            </a:r>
            <a:endParaRPr lang="en-GB" sz="2800" dirty="0"/>
          </a:p>
        </p:txBody>
      </p:sp>
      <p:sp>
        <p:nvSpPr>
          <p:cNvPr id="2" name="Title 1"/>
          <p:cNvSpPr>
            <a:spLocks noGrp="1"/>
          </p:cNvSpPr>
          <p:nvPr>
            <p:ph type="title"/>
          </p:nvPr>
        </p:nvSpPr>
        <p:spPr>
          <a:xfrm>
            <a:off x="1282976" y="396966"/>
            <a:ext cx="8596668" cy="1320800"/>
          </a:xfrm>
        </p:spPr>
        <p:txBody>
          <a:bodyPr>
            <a:normAutofit/>
          </a:bodyPr>
          <a:lstStyle/>
          <a:p>
            <a:pPr algn="ctr"/>
            <a:r>
              <a:rPr lang="en-GB" sz="4400" b="1" dirty="0" smtClean="0"/>
              <a:t>Contact Details</a:t>
            </a:r>
            <a:endParaRPr lang="en-GB" sz="4400" b="1" dirty="0"/>
          </a:p>
        </p:txBody>
      </p:sp>
      <p:pic>
        <p:nvPicPr>
          <p:cNvPr id="4" name="Picture 4" descr="http://ts1.mm.bing.net/th?id=H.452612798414925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780" y="1848392"/>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4.mm.bing.net/th?id=H.4838685589832475&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4022" y="3291837"/>
            <a:ext cx="1262743" cy="13062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s2.mm.bing.net/th?id=H.4795671532538329&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645" y="4794068"/>
            <a:ext cx="1319350" cy="1319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47995" y="2181142"/>
            <a:ext cx="3253488" cy="523220"/>
          </a:xfrm>
          <a:prstGeom prst="rect">
            <a:avLst/>
          </a:prstGeom>
          <a:noFill/>
        </p:spPr>
        <p:txBody>
          <a:bodyPr wrap="square" rtlCol="0">
            <a:spAutoFit/>
          </a:bodyPr>
          <a:lstStyle/>
          <a:p>
            <a:r>
              <a:rPr lang="en-GB" sz="2800" dirty="0" smtClean="0"/>
              <a:t>ChrisAdkin</a:t>
            </a:r>
            <a:r>
              <a:rPr lang="en-GB" sz="2800" dirty="0"/>
              <a:t>8</a:t>
            </a:r>
          </a:p>
        </p:txBody>
      </p:sp>
      <p:sp>
        <p:nvSpPr>
          <p:cNvPr id="5" name="AutoShape 2" descr="data:image/jpeg;base64,/9j/4AAQSkZJRgABAQAAAQABAAD/2wCEAAkGBg8PDQ4NDRAQDw8MDw4ODQwODQ4NDQ8NFBAVFBQQEhIXGyYeFyUjGRQSHy8gJCcpLC0sFR4xNTAqNSYrLCoBCQoKDgwOGg8PGikkHRwpLy0pKikpKSksKSkpNS4pKSksKik1LDYxLSwpKSwsKSksKSwqKTYpKTQqLCkpLCksLv/AABEIAMAAwAMBIgACEQEDEQH/xAAbAAABBQEBAAAAAAAAAAAAAAADAAEEBQYCB//EAEQQAAEDAQMHBQ4GAQMFAAAAAAEAAgMSBBEhBQYxQVFSkSJhcbHRExUWFzRTVGJygZKTo+IyM0KhosEkByPhFENz8PH/xAAZAQACAwEAAAAAAAAAAAAAAAAABAEDBQL/xAAnEQACAQMDAwUBAQEAAAAAAAAAAQIDBBEUMVESITIFE2GhsXFBwf/aAAwDAQACEQMRAD8A9xSSSQAklFyjlKKzxmWZwa0cSdgGtedZdzzntBLIiYYtjTdI4es4aOgK+lQlV22KalaNPc3WUs6LJZ7xLKKh/wBtnLf7wNHvVDaP9TIR+XBI/nc5rB/awFKVC0I2dNb9xGV1N7djbeM4+jfX+1P4zj6N9b7ViaEqFZpaXH2zjU1efw23jNPo31/tS8Zp9G+t9qxVCehGlpcfbDU1efw2vjNPo31/tS8Zh9G+t9qxVCehRpaXH2yNTV5/DaeMw+jfW+1P4yz6N9b7Vi6E9CNLS4+2Gpq8/hs/GWfRvrfan8ZR9G+t9qxdCehGlpcfbI1NXn8Nn4yj6N9b7UvGSfRvrfasbQnoRpaXH2w1NXn8N1Z/9Roj+ZDI3na5rx/Su8n5yWWe4Ryio/ofyH8DpXldCcMVcrOm9ux3G8qLfuezpLzjImds0BDZCZYtjje9o9V39Fb6wZQjnjEkTqmniDsI1LPq0ZU99jQpV41NtySkkkqS4SBbbYyGN0jzc1gJJR1hM+Mql7xZmnkt5UnOdQ/tWUqfuSUSupPojkoMu5Zktcpe68MbeI49TW7elVtCNQnoW3FKKwjIk3J5YGhKhGoT0KckYAUJ6EehKhGSMAaEqEehPQjIYAUJ6EahPQjJGANCVCPQnoRkMAKE9CNQnoRkjAGhPQjUJ6FGSMAaE9CNQnDEZDAChWORsqvs0oe28tN3dGanDtUahPQuZJSWGEW4vKPULHa2yxtkYbw4Xgo6xmaGUix5gceS7FnMdYWzWNVh0SwbdKp7kVIDa5aI3O2BeWWuQySPkOl7ifdq/Zei5xyU2Z92tp6l53QmrRbsounsgNCVCPQnoT2RLAChKhHoT0IyRgBQnoRqE9CMhgBQnoR6EqEZIwBoT0I1CehGQwAoT0I9CVCMkYA0J6EahPQoyGAAYnoR6E9CMkYAUJ6EehKhGSMAaE9CNQnoRkMHNmeWPa8aWkFei2SWpjXbQvPaFtc35L4G8wuSN2tmP2b3QHOjydyxFC3Gc35B93WsfQptn2Z3c7oj0J6EehKhNZFcAKVMGRp/NO/j2qPMzklbENczFuI1tP8ASorVnDGC6lSU85MuMi2jzTv49qfvJaPNO4t7Vropg4YaRpB0hEuVGqlwi/TR5ZjhkS0eadxb2pxkOfzZ4t7VsLkrkamXwRpo/JkO8c/mzxb2pxkOfzZ4t7VrrkrlGpl8E6aHyZLvHPufyan7xz7n8mrWXJI1M/gjSw+TKd4p9z+TU/eOfc/k1aq5K5Gpn8BpYfJlu8U+4PianGQp90fG1ahBntAbhpcdDf7OxGpn8BpYfJmpskSsaXvDQGi88tt/BRQ1aG3wuMErnG80G7YOhUcbMAr6VVzXcWr0lBrAOhPQjUJUK/IvgFQtVm3+T7z1rN0LS5ufk+89ZSty+yG7TdnOcx/2D7utZSlabPHyOX2HdS82sGWXx3Ndy2bCeUOgru1g5RbRN1NRkkzSUpUodltscovY6/a04OHSFIuVrytylNPYBM3klbUNwWOlGC2Y0JS4/wAG7f8A0jTWbGpuBGghKK1Y0vwdqP6T2KShTQBwxSo0FuSuUJsrosHXuZt/U3tUuOQOF7TeDrCAOrkrkkkAJK5JJACuSScbhecANJOhQZLQ6Q0x3hut+gno2IAJNasaI8Xa3am9qeCzXYnEnSTpXcFnDRgjIAi5SH+PL7BWejbgFospfkS+wVQRjAJu32Ylc7oalPSurkK0WpkYveehulx9yZXcSbS7s7pWgzd/K956ysJa8pufg3kt2DSekrb5qeTM6AqbqDjFNl9nUUptI4zx8jl9h3UvJ7l6xnh5JL7DupeU3K+w8WcX/kh2OLTeCQRoINxVrZMvvbcJBWN4YO/5VVcnuT8oqW4gpuOxqWZQikHJcL904O4LdBeL2kcn3hevMkIGlZN5BRawa1lNzTySkkIT7RwXYlG1Ij4nxgqvlY6N98WnS4H8N3Opz5P0tuLjwA2lO2IAXcSdJO0oAHZrY1+Ghw0sOn3bUdQ7TY78RgRoIwIKaC2EGmX3P1e9AE1cTTNY2pxuH7k7AuLRagwbSfwtGvnUWOzOe6uTHYNQGwIA4L3zOFXJjP4W7T6ysI4g0XBLuQuuuwTMfcaXHHUdFQQARJcmUbVwZ9gQBxlH8iX2Cs4+1sYOU7HdGJVrl2Rxss+N3+27RgsvZ7LewHmTttFNPJnXsmmsHVpyu44RikbTi7/hVziSbySSdZxKkzxXKOQtOCS2MWpKTfc5uXoWavkzOgLz+5egZq+TN6Ak77xRoemeUv4cZ4eSSew7qXldy9Vzv8kk9l3UvLQFNh4ss9Q8ojAJ7k9ye5aJmgLUOT7x1r1kLyi0jAdI616uFlX+8TW9P2kOhTzU3AC97sGN2nadgG1PNMGC84k4NaNLnagFzBCRe9+L3aSNDRut5utZxpjwQ0gkm9zsXu0Xn+gNQRg87SmSQB13U7UKUE//AALtJAAI4iDff+wUgSHamSQA5edpQp4qxdfcQb2uGlrtoREkABgmvva7B7PxDVzOHMUZBnhJuc3B7fwnURraeYrqGYOF4wIwc06Wu1goAj5XH+NN7BVZZYB3MdCtMqm6zzH1CotlIMbTquTVB4TEbpJtFTbIVWvare3nEqqetSm+xh1uzB3Lf5reTt6AsFct7mt5O3oSl94oe9L85fw4zu8kk9l3UvLwF6hnd5LJ7J6l5mGLqx8WWeo+Uf4cALoNRGxo8dnvT7Zm4yQbTHgOkda9QklDWlztA436gBrXn9pstzLzqI61uomF7hI8EAflsOr1zz9Syr15aNiwWEzqGIk90f8AiODW7jdnTtKOkkkDSEkkkgBJJJIASSSa9ADpJr0qggB1HmjIPdGC86Hs329o1cEeobU1Y2jigCFlaQOskzmm8GMkFVdktd0YHMpmWxTZ5yzFr2OqYMSHb4HXxVBBNyB0J61j1JmVf1OmSJFqkvJUMojnLhaUVgxJyyzm5bvNfydvQsNctzmv5O1JXvijT9L85fwbOsX2Z42grAssZXoWcbb4btpHWs8LEBqVVrPpTHLyn1SRRtsl2ldMbireWyi5RDZU4p5EHTwIRBzbtHRgb0F2QnuN/dZbv/NJ2qQxtxVjZyLuZUzSLqcnsUbs3X6e6y/Nk7Vx3hPnJPmv7Vo+6X4IEo2LhJHbk+TPHIh85J8x/auH5F9d/wAx/arqRh1LkRHWrVCJS6kzPS5E9d/xu7VFfkT1nfG5aeeJQJGK2MI8C1SpNf6UneT1nfE5LvEN53xFXFKelWe3Hgo96fJTjII2niUvB9u08SrmlPSjojwHvT5KXweb/wClP4OsV1SnpR0RI96fJUQZBY11StmC4XLqlK5SklscSm5biSuT0p6V0cDXLb5seTtWKpW2zYH+O1IXvijX9K85fwPl2OqB12oKogcHNB3gCtHaYqmObtCytnJa58R0xm9vsE9qSpPvg1qy7Z4CTNGpQpdJUuR1ygPkxKdgjNqM5DcUUOOgLgPvUiJq7ZWjuBu1EdHjenZGiNZdpVTZal2BPs4uQjBcply6MV4UdWCXDJUzxYKslYry0xqsmZimachKtEg0J6EahPQr8imANCehGoT0KMhgDQnoRqEqEZIwCpT0otC7bEjIdJHpT0qX/wBOm7go6iehkUtW4yDFTA3oCyUNnqkZGNLjefZC3VmipY1uwLNu59UkuDb9NpdMHJ/7/wACrOZw2FzXC0RjFukbzdYWjXEsQcC060mng02s9jHidsjQ5mg8QdYKC6AlHypkySzSGWIVMdi+PUecbCi2G1RStvYcR+Jhwe084T1OqmjNq0Gn8EaOzqZFZkbuQ1KQ2LBdSmcRpkcsuSu2o/c9qDIMVwnk7awdRhO/AYJmrunDFAIgTY6VAmYrSZihysV8GJ1UQKE9CPQnoV2RbpI9CehHoT0IyR0gKE9CNQnoRkOkBQpEUehNQpVmj0LmUux1CGWJlmQ53NjBc/QOJOoBTrbbYoI73nE/hYMXuPMFCybk2S0yCWYUsab2R6hznaUpKtg0adr1NcE3NzJ5JM7xcXaBut1BaRcRRBoDRqXaTbz3ZqpJLCEkkkoJOJIg4XEXrOZUzWBd3SEljxoc03FaZJAGIFttcGE0QmaP1N5D+w/spMWdUGiRssZ2GMu/dt61UkDXaQCokuRYXaWjgu+tlftxKN2dFk1Pd8p/Yguzksp/W75b+xXvg5Bujgm8HIN0cFKqNHLoxZRNzksu+75b+xdnOWy77vlv7FdeDkG6OCXg5Bujgj3GR7ESgkzjsp/W75b+xRX5bs+875b+xanwcg3RwS8HIN0cF0q0kcStYS3yZLvzBvO+ByfvzBvO+B3YtZ4OQbo4JeDkG6OC61EjjRU/kyffmDed8DuxLvzBvO+B3YtZ4OQbo4JeDkG6OCNRINFT5ZlO/MG8fgd2Jd+YN53wP7Fq/ByDdHBP4OQbo4I1Eg0VPlmROWY/0NkedgZd+5RoZ7XLyYoxED+t3Lf7tQWtiyLC3Q0cFLjga3QAFzKtKRZC1pw74M7kzNe53dZyXvOlzjeVo44g0XAXLtJUjIkkkk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g8PDQ4NDRAQDw8MDw4ODQwODQ4NDQ8NFBAVFBQQEhIXGyYeFyUjGRQSHy8gJCcpLC0sFR4xNTAqNSYrLCoBCQoKDgwOGg8PGikkHRwpLy0pKikpKSksKSkpNS4pKSksKik1LDYxLSwpKSwsKSksKSwqKTYpKTQqLCkpLCksLv/AABEIAMAAwAMBIgACEQEDEQH/xAAbAAABBQEBAAAAAAAAAAAAAAADAAEEBQYCB//EAEQQAAEDAQMHBQ4GAQMFAAAAAAEAAgMSBBEhBQYxQVFSkSJhcbHRExUWFzRTVGJygZKTo+IyM0KhosEkByPhFENz8PH/xAAZAQACAwEAAAAAAAAAAAAAAAAABAEDBQL/xAAnEQACAQMDAwUBAQEAAAAAAAAAAQIDBBEUMVESITIFE2GhsXFBwf/aAAwDAQACEQMRAD8A9xSSSQAklFyjlKKzxmWZwa0cSdgGtedZdzzntBLIiYYtjTdI4es4aOgK+lQlV22KalaNPc3WUs6LJZ7xLKKh/wBtnLf7wNHvVDaP9TIR+XBI/nc5rB/awFKVC0I2dNb9xGV1N7djbeM4+jfX+1P4zj6N9b7ViaEqFZpaXH2zjU1efw23jNPo31/tS8Zp9G+t9qxVCehGlpcfbDU1efw2vjNPo31/tS8Zh9G+t9qxVCehRpaXH2yNTV5/DaeMw+jfW+1P4yz6N9b7Vi6E9CNLS4+2Gpq8/hs/GWfRvrfan8ZR9G+t9qxdCehGlpcfbI1NXn8Nn4yj6N9b7UvGSfRvrfasbQnoRpaXH2w1NXn8N1Z/9Roj+ZDI3na5rx/Su8n5yWWe4Ryio/ofyH8DpXldCcMVcrOm9ux3G8qLfuezpLzjImds0BDZCZYtjje9o9V39Fb6wZQjnjEkTqmniDsI1LPq0ZU99jQpV41NtySkkkqS4SBbbYyGN0jzc1gJJR1hM+Mql7xZmnkt5UnOdQ/tWUqfuSUSupPojkoMu5Zktcpe68MbeI49TW7elVtCNQnoW3FKKwjIk3J5YGhKhGoT0KckYAUJ6EehKhGSMAaEqEehPQjIYAUJ6EahPQjJGANCVCPQnoRkMAKE9CNQnoRkjAGhPQjUJ6FGSMAaE9CNQnDEZDAChWORsqvs0oe28tN3dGanDtUahPQuZJSWGEW4vKPULHa2yxtkYbw4Xgo6xmaGUix5gceS7FnMdYWzWNVh0SwbdKp7kVIDa5aI3O2BeWWuQySPkOl7ifdq/Zei5xyU2Z92tp6l53QmrRbsounsgNCVCPQnoT2RLAChKhHoT0IyRgBQnoRqE9CMhgBQnoR6EqEZIwBoT0I1CehGQwAoT0I9CVCMkYA0J6EahPQoyGAAYnoR6E9CMkYAUJ6EehKhGSMAaE9CNQnoRkMHNmeWPa8aWkFei2SWpjXbQvPaFtc35L4G8wuSN2tmP2b3QHOjydyxFC3Gc35B93WsfQptn2Z3c7oj0J6EehKhNZFcAKVMGRp/NO/j2qPMzklbENczFuI1tP8ASorVnDGC6lSU85MuMi2jzTv49qfvJaPNO4t7Vropg4YaRpB0hEuVGqlwi/TR5ZjhkS0eadxb2pxkOfzZ4t7VsLkrkamXwRpo/JkO8c/mzxb2pxkOfzZ4t7VrrkrlGpl8E6aHyZLvHPufyan7xz7n8mrWXJI1M/gjSw+TKd4p9z+TU/eOfc/k1aq5K5Gpn8BpYfJlu8U+4PianGQp90fG1ahBntAbhpcdDf7OxGpn8BpYfJmpskSsaXvDQGi88tt/BRQ1aG3wuMErnG80G7YOhUcbMAr6VVzXcWr0lBrAOhPQjUJUK/IvgFQtVm3+T7z1rN0LS5ufk+89ZSty+yG7TdnOcx/2D7utZSlabPHyOX2HdS82sGWXx3Ndy2bCeUOgru1g5RbRN1NRkkzSUpUodltscovY6/a04OHSFIuVrytylNPYBM3klbUNwWOlGC2Y0JS4/wAG7f8A0jTWbGpuBGghKK1Y0vwdqP6T2KShTQBwxSo0FuSuUJsrosHXuZt/U3tUuOQOF7TeDrCAOrkrkkkAJK5JJACuSScbhecANJOhQZLQ6Q0x3hut+gno2IAJNasaI8Xa3am9qeCzXYnEnSTpXcFnDRgjIAi5SH+PL7BWejbgFospfkS+wVQRjAJu32Ylc7oalPSurkK0WpkYveehulx9yZXcSbS7s7pWgzd/K956ysJa8pufg3kt2DSekrb5qeTM6AqbqDjFNl9nUUptI4zx8jl9h3UvJ7l6xnh5JL7DupeU3K+w8WcX/kh2OLTeCQRoINxVrZMvvbcJBWN4YO/5VVcnuT8oqW4gpuOxqWZQikHJcL904O4LdBeL2kcn3hevMkIGlZN5BRawa1lNzTySkkIT7RwXYlG1Ij4nxgqvlY6N98WnS4H8N3Opz5P0tuLjwA2lO2IAXcSdJO0oAHZrY1+Ghw0sOn3bUdQ7TY78RgRoIwIKaC2EGmX3P1e9AE1cTTNY2pxuH7k7AuLRagwbSfwtGvnUWOzOe6uTHYNQGwIA4L3zOFXJjP4W7T6ysI4g0XBLuQuuuwTMfcaXHHUdFQQARJcmUbVwZ9gQBxlH8iX2Cs4+1sYOU7HdGJVrl2Rxss+N3+27RgsvZ7LewHmTttFNPJnXsmmsHVpyu44RikbTi7/hVziSbySSdZxKkzxXKOQtOCS2MWpKTfc5uXoWavkzOgLz+5egZq+TN6Ak77xRoemeUv4cZ4eSSew7qXldy9Vzv8kk9l3UvLQFNh4ss9Q8ojAJ7k9ye5aJmgLUOT7x1r1kLyi0jAdI616uFlX+8TW9P2kOhTzU3AC97sGN2nadgG1PNMGC84k4NaNLnagFzBCRe9+L3aSNDRut5utZxpjwQ0gkm9zsXu0Xn+gNQRg87SmSQB13U7UKUE//AALtJAAI4iDff+wUgSHamSQA5edpQp4qxdfcQb2uGlrtoREkABgmvva7B7PxDVzOHMUZBnhJuc3B7fwnURraeYrqGYOF4wIwc06Wu1goAj5XH+NN7BVZZYB3MdCtMqm6zzH1CotlIMbTquTVB4TEbpJtFTbIVWvare3nEqqetSm+xh1uzB3Lf5reTt6AsFct7mt5O3oSl94oe9L85fw4zu8kk9l3UvLwF6hnd5LJ7J6l5mGLqx8WWeo+Uf4cALoNRGxo8dnvT7Zm4yQbTHgOkda9QklDWlztA436gBrXn9pstzLzqI61uomF7hI8EAflsOr1zz9Syr15aNiwWEzqGIk90f8AiODW7jdnTtKOkkkDSEkkkgBJJJIASSSa9ADpJr0qggB1HmjIPdGC86Hs329o1cEeobU1Y2jigCFlaQOskzmm8GMkFVdktd0YHMpmWxTZ5yzFr2OqYMSHb4HXxVBBNyB0J61j1JmVf1OmSJFqkvJUMojnLhaUVgxJyyzm5bvNfydvQsNctzmv5O1JXvijT9L85fwbOsX2Z42grAssZXoWcbb4btpHWs8LEBqVVrPpTHLyn1SRRtsl2ldMbireWyi5RDZU4p5EHTwIRBzbtHRgb0F2QnuN/dZbv/NJ2qQxtxVjZyLuZUzSLqcnsUbs3X6e6y/Nk7Vx3hPnJPmv7Vo+6X4IEo2LhJHbk+TPHIh85J8x/auH5F9d/wAx/arqRh1LkRHWrVCJS6kzPS5E9d/xu7VFfkT1nfG5aeeJQJGK2MI8C1SpNf6UneT1nfE5LvEN53xFXFKelWe3Hgo96fJTjII2niUvB9u08SrmlPSjojwHvT5KXweb/wClP4OsV1SnpR0RI96fJUQZBY11StmC4XLqlK5SklscSm5biSuT0p6V0cDXLb5seTtWKpW2zYH+O1IXvijX9K85fwPl2OqB12oKogcHNB3gCtHaYqmObtCytnJa58R0xm9vsE9qSpPvg1qy7Z4CTNGpQpdJUuR1ygPkxKdgjNqM5DcUUOOgLgPvUiJq7ZWjuBu1EdHjenZGiNZdpVTZal2BPs4uQjBcply6MV4UdWCXDJUzxYKslYry0xqsmZimachKtEg0J6EahPQr8imANCehGoT0KMhgDQnoRqEqEZIwCpT0otC7bEjIdJHpT0qX/wBOm7go6iehkUtW4yDFTA3oCyUNnqkZGNLjefZC3VmipY1uwLNu59UkuDb9NpdMHJ/7/wACrOZw2FzXC0RjFukbzdYWjXEsQcC060mng02s9jHidsjQ5mg8QdYKC6AlHypkySzSGWIVMdi+PUecbCi2G1RStvYcR+Jhwe084T1OqmjNq0Gn8EaOzqZFZkbuQ1KQ2LBdSmcRpkcsuSu2o/c9qDIMVwnk7awdRhO/AYJmrunDFAIgTY6VAmYrSZihysV8GJ1UQKE9CPQnoV2RbpI9CehHoT0IyR0gKE9CNQnoRkOkBQpEUehNQpVmj0LmUux1CGWJlmQ53NjBc/QOJOoBTrbbYoI73nE/hYMXuPMFCybk2S0yCWYUsab2R6hznaUpKtg0adr1NcE3NzJ5JM7xcXaBut1BaRcRRBoDRqXaTbz3ZqpJLCEkkkoJOJIg4XEXrOZUzWBd3SEljxoc03FaZJAGIFttcGE0QmaP1N5D+w/spMWdUGiRssZ2GMu/dt61UkDXaQCokuRYXaWjgu+tlftxKN2dFk1Pd8p/Yguzksp/W75b+xXvg5Bujgm8HIN0cFKqNHLoxZRNzksu+75b+xdnOWy77vlv7FdeDkG6OCXg5Bujgj3GR7ESgkzjsp/W75b+xRX5bs+875b+xanwcg3RwS8HIN0cF0q0kcStYS3yZLvzBvO+ByfvzBvO+B3YtZ4OQbo4JeDkG6OC61EjjRU/kyffmDed8DuxLvzBvO+B3YtZ4OQbo4JeDkG6OCNRINFT5ZlO/MG8fgd2Jd+YN53wP7Fq/ByDdHBP4OQbo4I1Eg0VPlmROWY/0NkedgZd+5RoZ7XLyYoxED+t3Lf7tQWtiyLC3Q0cFLjga3QAFzKtKRZC1pw74M7kzNe53dZyXvOlzjeVo44g0XAXLtJUjIkkkk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49722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37" y="2520357"/>
            <a:ext cx="8596668" cy="1320800"/>
          </a:xfrm>
        </p:spPr>
        <p:txBody>
          <a:bodyPr>
            <a:normAutofit/>
          </a:bodyPr>
          <a:lstStyle/>
          <a:p>
            <a:pPr algn="ctr"/>
            <a:r>
              <a:rPr lang="en-GB" sz="4000" b="1" dirty="0" smtClean="0"/>
              <a:t>Questions ?</a:t>
            </a:r>
            <a:endParaRPr lang="en-GB" sz="4000" b="1" dirty="0"/>
          </a:p>
        </p:txBody>
      </p:sp>
    </p:spTree>
    <p:extLst>
      <p:ext uri="{BB962C8B-B14F-4D97-AF65-F5344CB8AC3E}">
        <p14:creationId xmlns:p14="http://schemas.microsoft.com/office/powerpoint/2010/main" val="237072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3200" y="152400"/>
            <a:ext cx="11785600" cy="914400"/>
          </a:xfrm>
        </p:spPr>
        <p:txBody>
          <a:bodyPr>
            <a:normAutofit/>
          </a:bodyPr>
          <a:lstStyle/>
          <a:p>
            <a:r>
              <a:rPr lang="en-US" sz="3200" dirty="0" smtClean="0"/>
              <a:t>C     </a:t>
            </a:r>
            <a:r>
              <a:rPr lang="en-US" sz="2800" dirty="0" smtClean="0">
                <a:solidFill>
                  <a:schemeClr val="tx1"/>
                </a:solidFill>
              </a:rPr>
              <a:t>The “Cache out” Curve</a:t>
            </a:r>
            <a:endParaRPr lang="en-US" sz="2800" dirty="0">
              <a:solidFill>
                <a:schemeClr val="tx1"/>
              </a:solidFill>
            </a:endParaRPr>
          </a:p>
        </p:txBody>
      </p:sp>
      <p:cxnSp>
        <p:nvCxnSpPr>
          <p:cNvPr id="4" name="Straight Connector 3"/>
          <p:cNvCxnSpPr/>
          <p:nvPr/>
        </p:nvCxnSpPr>
        <p:spPr>
          <a:xfrm flipH="1">
            <a:off x="1219200" y="6248400"/>
            <a:ext cx="9956800" cy="76200"/>
          </a:xfrm>
          <a:prstGeom prst="line">
            <a:avLst/>
          </a:prstGeom>
          <a:ln>
            <a:headEnd type="triangle"/>
            <a:tailEnd type="none"/>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V="1">
            <a:off x="1219200" y="1447802"/>
            <a:ext cx="0" cy="5019923"/>
          </a:xfrm>
          <a:prstGeom prst="line">
            <a:avLst/>
          </a:prstGeom>
          <a:ln>
            <a:headEnd type="diamond"/>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09630" y="1066800"/>
            <a:ext cx="1374094" cy="369332"/>
          </a:xfrm>
          <a:prstGeom prst="rect">
            <a:avLst/>
          </a:prstGeom>
          <a:noFill/>
        </p:spPr>
        <p:txBody>
          <a:bodyPr wrap="none" rtlCol="0">
            <a:spAutoFit/>
          </a:bodyPr>
          <a:lstStyle/>
          <a:p>
            <a:r>
              <a:rPr lang="en-US" dirty="0" smtClean="0"/>
              <a:t>Throughput</a:t>
            </a:r>
            <a:endParaRPr lang="en-US" dirty="0"/>
          </a:p>
        </p:txBody>
      </p:sp>
      <p:sp>
        <p:nvSpPr>
          <p:cNvPr id="7" name="TextBox 6"/>
          <p:cNvSpPr txBox="1"/>
          <p:nvPr/>
        </p:nvSpPr>
        <p:spPr>
          <a:xfrm>
            <a:off x="10160000" y="6211684"/>
            <a:ext cx="1141659" cy="646331"/>
          </a:xfrm>
          <a:prstGeom prst="rect">
            <a:avLst/>
          </a:prstGeom>
          <a:noFill/>
        </p:spPr>
        <p:txBody>
          <a:bodyPr wrap="none" rtlCol="0">
            <a:spAutoFit/>
          </a:bodyPr>
          <a:lstStyle/>
          <a:p>
            <a:r>
              <a:rPr lang="en-US" dirty="0" smtClean="0"/>
              <a:t>Touched </a:t>
            </a:r>
          </a:p>
          <a:p>
            <a:r>
              <a:rPr lang="en-US" dirty="0" smtClean="0"/>
              <a:t>Data Size</a:t>
            </a:r>
            <a:endParaRPr lang="en-US" dirty="0"/>
          </a:p>
        </p:txBody>
      </p:sp>
      <p:cxnSp>
        <p:nvCxnSpPr>
          <p:cNvPr id="8" name="Straight Connector 7"/>
          <p:cNvCxnSpPr/>
          <p:nvPr/>
        </p:nvCxnSpPr>
        <p:spPr>
          <a:xfrm>
            <a:off x="1219200" y="1676400"/>
            <a:ext cx="1422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urved Connector 9"/>
          <p:cNvCxnSpPr/>
          <p:nvPr/>
        </p:nvCxnSpPr>
        <p:spPr>
          <a:xfrm rot="16200000" flipH="1">
            <a:off x="2679700" y="1638300"/>
            <a:ext cx="533400" cy="609600"/>
          </a:xfrm>
          <a:prstGeom prst="curvedConnector3">
            <a:avLst>
              <a:gd name="adj1" fmla="val 390"/>
            </a:avLst>
          </a:prstGeom>
        </p:spPr>
        <p:style>
          <a:lnRef idx="3">
            <a:schemeClr val="accent2"/>
          </a:lnRef>
          <a:fillRef idx="0">
            <a:schemeClr val="accent2"/>
          </a:fillRef>
          <a:effectRef idx="2">
            <a:schemeClr val="accent2"/>
          </a:effectRef>
          <a:fontRef idx="minor">
            <a:schemeClr val="tx1"/>
          </a:fontRef>
        </p:style>
      </p:cxnSp>
      <p:cxnSp>
        <p:nvCxnSpPr>
          <p:cNvPr id="16" name="Curved Connector 15"/>
          <p:cNvCxnSpPr/>
          <p:nvPr/>
        </p:nvCxnSpPr>
        <p:spPr>
          <a:xfrm rot="16200000" flipH="1">
            <a:off x="3289300" y="2171700"/>
            <a:ext cx="533400" cy="609600"/>
          </a:xfrm>
          <a:prstGeom prst="curvedConnector3">
            <a:avLst>
              <a:gd name="adj1" fmla="val 96302"/>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860800" y="2743200"/>
            <a:ext cx="812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Curved Connector 19"/>
          <p:cNvCxnSpPr/>
          <p:nvPr/>
        </p:nvCxnSpPr>
        <p:spPr>
          <a:xfrm rot="16200000" flipH="1">
            <a:off x="4711700" y="2705100"/>
            <a:ext cx="533400" cy="609600"/>
          </a:xfrm>
          <a:prstGeom prst="curvedConnector3">
            <a:avLst>
              <a:gd name="adj1" fmla="val 390"/>
            </a:avLst>
          </a:prstGeom>
        </p:spPr>
        <p:style>
          <a:lnRef idx="3">
            <a:schemeClr val="accent2"/>
          </a:lnRef>
          <a:fillRef idx="0">
            <a:schemeClr val="accent2"/>
          </a:fillRef>
          <a:effectRef idx="2">
            <a:schemeClr val="accent2"/>
          </a:effectRef>
          <a:fontRef idx="minor">
            <a:schemeClr val="tx1"/>
          </a:fontRef>
        </p:style>
      </p:cxnSp>
      <p:cxnSp>
        <p:nvCxnSpPr>
          <p:cNvPr id="21" name="Curved Connector 20"/>
          <p:cNvCxnSpPr/>
          <p:nvPr/>
        </p:nvCxnSpPr>
        <p:spPr>
          <a:xfrm rot="16200000" flipH="1">
            <a:off x="5321300" y="3162300"/>
            <a:ext cx="533400" cy="609600"/>
          </a:xfrm>
          <a:prstGeom prst="curvedConnector3">
            <a:avLst>
              <a:gd name="adj1" fmla="val 96302"/>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251200" y="1524000"/>
            <a:ext cx="1295547" cy="369332"/>
          </a:xfrm>
          <a:prstGeom prst="rect">
            <a:avLst/>
          </a:prstGeom>
          <a:noFill/>
        </p:spPr>
        <p:txBody>
          <a:bodyPr wrap="none" rtlCol="0">
            <a:spAutoFit/>
          </a:bodyPr>
          <a:lstStyle/>
          <a:p>
            <a:r>
              <a:rPr lang="en-US" dirty="0" smtClean="0"/>
              <a:t>CPU Cache</a:t>
            </a:r>
            <a:endParaRPr lang="en-US" dirty="0"/>
          </a:p>
        </p:txBody>
      </p:sp>
      <p:sp>
        <p:nvSpPr>
          <p:cNvPr id="23" name="TextBox 22"/>
          <p:cNvSpPr txBox="1"/>
          <p:nvPr/>
        </p:nvSpPr>
        <p:spPr>
          <a:xfrm>
            <a:off x="5283200" y="2590800"/>
            <a:ext cx="566181" cy="369332"/>
          </a:xfrm>
          <a:prstGeom prst="rect">
            <a:avLst/>
          </a:prstGeom>
          <a:noFill/>
        </p:spPr>
        <p:txBody>
          <a:bodyPr wrap="none" rtlCol="0">
            <a:spAutoFit/>
          </a:bodyPr>
          <a:lstStyle/>
          <a:p>
            <a:r>
              <a:rPr lang="en-US" dirty="0" smtClean="0"/>
              <a:t>TLB</a:t>
            </a:r>
            <a:endParaRPr lang="en-US" dirty="0"/>
          </a:p>
        </p:txBody>
      </p:sp>
      <p:cxnSp>
        <p:nvCxnSpPr>
          <p:cNvPr id="24" name="Curved Connector 23"/>
          <p:cNvCxnSpPr/>
          <p:nvPr/>
        </p:nvCxnSpPr>
        <p:spPr>
          <a:xfrm rot="16200000" flipH="1">
            <a:off x="5638800" y="3886200"/>
            <a:ext cx="914400" cy="609600"/>
          </a:xfrm>
          <a:prstGeom prst="curvedConnector3">
            <a:avLst>
              <a:gd name="adj1" fmla="val 1768"/>
            </a:avLst>
          </a:prstGeom>
        </p:spPr>
        <p:style>
          <a:lnRef idx="3">
            <a:schemeClr val="accent2"/>
          </a:lnRef>
          <a:fillRef idx="0">
            <a:schemeClr val="accent2"/>
          </a:fillRef>
          <a:effectRef idx="2">
            <a:schemeClr val="accent2"/>
          </a:effectRef>
          <a:fontRef idx="minor">
            <a:schemeClr val="tx1"/>
          </a:fontRef>
        </p:style>
      </p:cxnSp>
      <p:cxnSp>
        <p:nvCxnSpPr>
          <p:cNvPr id="25" name="Curved Connector 24"/>
          <p:cNvCxnSpPr/>
          <p:nvPr/>
        </p:nvCxnSpPr>
        <p:spPr>
          <a:xfrm rot="16200000" flipH="1">
            <a:off x="6438900" y="4610100"/>
            <a:ext cx="533400" cy="609600"/>
          </a:xfrm>
          <a:prstGeom prst="curvedConnector3">
            <a:avLst>
              <a:gd name="adj1" fmla="val 96302"/>
            </a:avLst>
          </a:prstGeom>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6400829" y="3505216"/>
            <a:ext cx="970394" cy="646331"/>
          </a:xfrm>
          <a:prstGeom prst="rect">
            <a:avLst/>
          </a:prstGeom>
          <a:noFill/>
        </p:spPr>
        <p:txBody>
          <a:bodyPr wrap="none" rtlCol="0">
            <a:spAutoFit/>
          </a:bodyPr>
          <a:lstStyle/>
          <a:p>
            <a:r>
              <a:rPr lang="en-US" dirty="0" smtClean="0"/>
              <a:t>NUMA</a:t>
            </a:r>
          </a:p>
          <a:p>
            <a:r>
              <a:rPr lang="en-US" dirty="0" smtClean="0"/>
              <a:t>Remote</a:t>
            </a:r>
            <a:endParaRPr lang="en-US" dirty="0"/>
          </a:p>
        </p:txBody>
      </p:sp>
      <p:cxnSp>
        <p:nvCxnSpPr>
          <p:cNvPr id="31" name="Curved Connector 30"/>
          <p:cNvCxnSpPr/>
          <p:nvPr/>
        </p:nvCxnSpPr>
        <p:spPr>
          <a:xfrm rot="16200000" flipH="1">
            <a:off x="6629400" y="5562600"/>
            <a:ext cx="1676400" cy="914400"/>
          </a:xfrm>
          <a:prstGeom prst="curvedConnector3">
            <a:avLst>
              <a:gd name="adj1" fmla="val 1593"/>
            </a:avLst>
          </a:prstGeom>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7721609" y="5029200"/>
            <a:ext cx="963725" cy="369332"/>
          </a:xfrm>
          <a:prstGeom prst="rect">
            <a:avLst/>
          </a:prstGeom>
          <a:noFill/>
        </p:spPr>
        <p:txBody>
          <a:bodyPr wrap="none" rtlCol="0">
            <a:spAutoFit/>
          </a:bodyPr>
          <a:lstStyle/>
          <a:p>
            <a:r>
              <a:rPr lang="en-US" dirty="0" smtClean="0"/>
              <a:t>Storage</a:t>
            </a:r>
            <a:endParaRPr lang="en-US" dirty="0"/>
          </a:p>
        </p:txBody>
      </p:sp>
      <p:sp>
        <p:nvSpPr>
          <p:cNvPr id="2" name="TextBox 1"/>
          <p:cNvSpPr txBox="1"/>
          <p:nvPr/>
        </p:nvSpPr>
        <p:spPr>
          <a:xfrm>
            <a:off x="6400800" y="1251466"/>
            <a:ext cx="4775200" cy="1200329"/>
          </a:xfrm>
          <a:prstGeom prst="rect">
            <a:avLst/>
          </a:prstGeom>
          <a:noFill/>
        </p:spPr>
        <p:txBody>
          <a:bodyPr wrap="square" rtlCol="0">
            <a:spAutoFit/>
          </a:bodyPr>
          <a:lstStyle/>
          <a:p>
            <a:r>
              <a:rPr lang="en-GB" sz="2400" dirty="0" smtClean="0"/>
              <a:t>Every time we drop out of a cache and use the next slower one down, we pay a big throughput penalty</a:t>
            </a:r>
            <a:endParaRPr lang="en-GB" sz="2400" dirty="0"/>
          </a:p>
        </p:txBody>
      </p:sp>
    </p:spTree>
    <p:extLst>
      <p:ext uri="{BB962C8B-B14F-4D97-AF65-F5344CB8AC3E}">
        <p14:creationId xmlns:p14="http://schemas.microsoft.com/office/powerpoint/2010/main" val="364662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0"/>
          </p:nvPr>
        </p:nvSpPr>
        <p:spPr/>
        <p:txBody>
          <a:bodyPr/>
          <a:lstStyle/>
          <a:p>
            <a:endParaRPr lang="en-GB" dirty="0"/>
          </a:p>
        </p:txBody>
      </p:sp>
      <p:sp>
        <p:nvSpPr>
          <p:cNvPr id="4" name="Text Placeholder 2"/>
          <p:cNvSpPr txBox="1">
            <a:spLocks/>
          </p:cNvSpPr>
          <p:nvPr/>
        </p:nvSpPr>
        <p:spPr>
          <a:xfrm>
            <a:off x="152399" y="152400"/>
            <a:ext cx="11564983" cy="685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tx1">
                  <a:lumMod val="50000"/>
                  <a:lumOff val="50000"/>
                </a:schemeClr>
              </a:buClr>
              <a:buFont typeface="Wingdings" pitchFamily="2" charset="2"/>
              <a:buNone/>
              <a:defRPr sz="1800" b="1" kern="1200">
                <a:solidFill>
                  <a:schemeClr val="bg1"/>
                </a:solidFill>
                <a:latin typeface="Century Schoolbook" pitchFamily="18"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2pPr>
            <a:lvl3pPr marL="9144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3pPr>
            <a:lvl4pPr marL="13716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4pPr>
            <a:lvl5pPr marL="18288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dirty="0" err="1" smtClean="0"/>
              <a:t>CPCaches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703150366"/>
              </p:ext>
            </p:extLst>
          </p:nvPr>
        </p:nvGraphicFramePr>
        <p:xfrm>
          <a:off x="152399" y="1066800"/>
          <a:ext cx="11564983"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547917" y="6604084"/>
            <a:ext cx="2088273" cy="253916"/>
          </a:xfrm>
          <a:prstGeom prst="rect">
            <a:avLst/>
          </a:prstGeom>
        </p:spPr>
        <p:txBody>
          <a:bodyPr wrap="square">
            <a:spAutoFit/>
          </a:bodyPr>
          <a:lstStyle/>
          <a:p>
            <a:r>
              <a:rPr lang="da-DK" sz="1050" b="1" u="sng" dirty="0">
                <a:solidFill>
                  <a:srgbClr val="F79646"/>
                </a:solidFill>
              </a:rPr>
              <a:t>Service Time</a:t>
            </a:r>
            <a:r>
              <a:rPr lang="da-DK" sz="1050" b="1" dirty="0">
                <a:solidFill>
                  <a:srgbClr val="F79646"/>
                </a:solidFill>
              </a:rPr>
              <a:t> </a:t>
            </a:r>
            <a:r>
              <a:rPr lang="da-DK" sz="1050" b="1" dirty="0">
                <a:solidFill>
                  <a:schemeClr val="tx1">
                    <a:lumMod val="50000"/>
                    <a:lumOff val="50000"/>
                  </a:schemeClr>
                </a:solidFill>
              </a:rPr>
              <a:t>+ Wait </a:t>
            </a:r>
            <a:r>
              <a:rPr lang="da-DK" sz="1050" b="1" dirty="0" smtClean="0">
                <a:solidFill>
                  <a:schemeClr val="tx1">
                    <a:lumMod val="50000"/>
                    <a:lumOff val="50000"/>
                  </a:schemeClr>
                </a:solidFill>
              </a:rPr>
              <a:t>Time</a:t>
            </a:r>
            <a:endParaRPr lang="en-US" sz="1050" dirty="0">
              <a:solidFill>
                <a:schemeClr val="tx1">
                  <a:lumMod val="50000"/>
                  <a:lumOff val="50000"/>
                </a:schemeClr>
              </a:solidFill>
            </a:endParaRPr>
          </a:p>
        </p:txBody>
      </p:sp>
      <p:sp>
        <p:nvSpPr>
          <p:cNvPr id="7" name="Text Placeholder 2"/>
          <p:cNvSpPr txBox="1">
            <a:spLocks/>
          </p:cNvSpPr>
          <p:nvPr/>
        </p:nvSpPr>
        <p:spPr>
          <a:xfrm>
            <a:off x="-274320" y="152400"/>
            <a:ext cx="11785600" cy="9144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tx1">
                  <a:lumMod val="50000"/>
                  <a:lumOff val="50000"/>
                </a:schemeClr>
              </a:buClr>
              <a:buFont typeface="Wingdings" pitchFamily="2" charset="2"/>
              <a:buNone/>
              <a:defRPr sz="1800" b="1" kern="1200">
                <a:solidFill>
                  <a:schemeClr val="bg1"/>
                </a:solidFill>
                <a:latin typeface="Century Schoolbook" pitchFamily="18"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2pPr>
            <a:lvl3pPr marL="9144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3pPr>
            <a:lvl4pPr marL="13716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4pPr>
            <a:lvl5pPr marL="1828800" indent="0" algn="l" defTabSz="914400" rtl="0" eaLnBrk="1" latinLnBrk="0" hangingPunct="1">
              <a:spcBef>
                <a:spcPct val="20000"/>
              </a:spcBef>
              <a:buClr>
                <a:schemeClr val="tx1">
                  <a:lumMod val="50000"/>
                  <a:lumOff val="50000"/>
                </a:schemeClr>
              </a:buClr>
              <a:buFont typeface="Wingdings" pitchFamily="2" charset="2"/>
              <a:buNone/>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3200" dirty="0" smtClean="0"/>
              <a:t>C     </a:t>
            </a:r>
            <a:r>
              <a:rPr lang="en-US" sz="2800" dirty="0" smtClean="0">
                <a:solidFill>
                  <a:schemeClr val="tx1"/>
                </a:solidFill>
              </a:rPr>
              <a:t>Sequential Versus Random Page CPU Cache Throughput</a:t>
            </a:r>
            <a:endParaRPr lang="en-US" sz="2800" dirty="0">
              <a:solidFill>
                <a:schemeClr val="tx1"/>
              </a:solidFill>
            </a:endParaRPr>
          </a:p>
        </p:txBody>
      </p:sp>
    </p:spTree>
    <p:extLst>
      <p:ext uri="{BB962C8B-B14F-4D97-AF65-F5344CB8AC3E}">
        <p14:creationId xmlns:p14="http://schemas.microsoft.com/office/powerpoint/2010/main" val="23711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069" y="2063931"/>
            <a:ext cx="6139542" cy="5159829"/>
          </a:xfrm>
        </p:spPr>
        <p:txBody>
          <a:bodyPr>
            <a:normAutofit fontScale="92500"/>
          </a:bodyPr>
          <a:lstStyle/>
          <a:p>
            <a:r>
              <a:rPr lang="en-US" sz="2400" i="1" dirty="0">
                <a:solidFill>
                  <a:srgbClr val="0070C0"/>
                </a:solidFill>
              </a:rPr>
              <a:t>“</a:t>
            </a:r>
            <a:r>
              <a:rPr lang="en-US" sz="2400" i="1" dirty="0" smtClean="0">
                <a:solidFill>
                  <a:srgbClr val="0070C0"/>
                </a:solidFill>
              </a:rPr>
              <a:t>Transistors </a:t>
            </a:r>
            <a:r>
              <a:rPr lang="en-US" sz="2400" i="1" dirty="0">
                <a:solidFill>
                  <a:srgbClr val="0070C0"/>
                </a:solidFill>
              </a:rPr>
              <a:t>per square inch on integrated circuits has doubled every two years since the integrated circuit was invented</a:t>
            </a:r>
            <a:r>
              <a:rPr lang="en-US" sz="2400" i="1" dirty="0" smtClean="0">
                <a:solidFill>
                  <a:srgbClr val="0070C0"/>
                </a:solidFill>
              </a:rPr>
              <a:t>”</a:t>
            </a:r>
          </a:p>
          <a:p>
            <a:r>
              <a:rPr lang="en-US" sz="2400" dirty="0"/>
              <a:t>S</a:t>
            </a:r>
            <a:r>
              <a:rPr lang="en-US" sz="2400" dirty="0" smtClean="0"/>
              <a:t>pinning disk state of play</a:t>
            </a:r>
          </a:p>
          <a:p>
            <a:pPr lvl="1"/>
            <a:r>
              <a:rPr lang="en-US" sz="2400" dirty="0" smtClean="0"/>
              <a:t>Interfaces have evolved</a:t>
            </a:r>
          </a:p>
          <a:p>
            <a:pPr lvl="1"/>
            <a:r>
              <a:rPr lang="en-US" sz="2400" dirty="0" smtClean="0"/>
              <a:t>Aerial density has increased</a:t>
            </a:r>
          </a:p>
          <a:p>
            <a:pPr lvl="1"/>
            <a:r>
              <a:rPr lang="en-US" sz="2400" dirty="0" smtClean="0"/>
              <a:t>Rotation speed has peaked at 15K RPM</a:t>
            </a:r>
          </a:p>
          <a:p>
            <a:pPr lvl="1"/>
            <a:r>
              <a:rPr lang="en-US" sz="2400" dirty="0" smtClean="0"/>
              <a:t>Not much else . . .</a:t>
            </a:r>
          </a:p>
          <a:p>
            <a:r>
              <a:rPr lang="en-US" sz="2400" dirty="0" smtClean="0"/>
              <a:t>Up until NAND flash, disk based IO sub systems have not kept pace with CPU advancements.</a:t>
            </a:r>
          </a:p>
          <a:p>
            <a:r>
              <a:rPr lang="en-US" sz="2400" dirty="0" smtClean="0"/>
              <a:t>With next generation storage </a:t>
            </a:r>
            <a:br>
              <a:rPr lang="en-US" sz="2400" dirty="0" smtClean="0"/>
            </a:br>
            <a:r>
              <a:rPr lang="en-US" sz="2400" dirty="0" smtClean="0"/>
              <a:t>( resistance ram </a:t>
            </a:r>
            <a:r>
              <a:rPr lang="en-US" sz="2400" dirty="0" err="1" smtClean="0"/>
              <a:t>etc</a:t>
            </a:r>
            <a:r>
              <a:rPr lang="en-US" sz="2400" dirty="0" smtClean="0"/>
              <a:t>) CPUs and storage may follow the same curve.</a:t>
            </a:r>
          </a:p>
          <a:p>
            <a:endParaRPr lang="en-US" sz="2800" dirty="0" smtClean="0"/>
          </a:p>
          <a:p>
            <a:endParaRPr lang="en-US" sz="2800" dirty="0" smtClean="0"/>
          </a:p>
          <a:p>
            <a:endParaRPr lang="en-US" b="1" dirty="0" smtClean="0"/>
          </a:p>
          <a:p>
            <a:pPr marL="0" indent="0">
              <a:buNone/>
            </a:pPr>
            <a:endParaRPr lang="en-US" sz="1400" i="1" dirty="0"/>
          </a:p>
          <a:p>
            <a:endParaRPr lang="en-GB" dirty="0"/>
          </a:p>
        </p:txBody>
      </p:sp>
      <p:sp>
        <p:nvSpPr>
          <p:cNvPr id="3" name="Text Placeholder 2"/>
          <p:cNvSpPr>
            <a:spLocks noGrp="1"/>
          </p:cNvSpPr>
          <p:nvPr>
            <p:ph type="body" sz="quarter" idx="10"/>
          </p:nvPr>
        </p:nvSpPr>
        <p:spPr/>
        <p:txBody>
          <a:bodyPr>
            <a:normAutofit/>
          </a:bodyPr>
          <a:lstStyle/>
          <a:p>
            <a:r>
              <a:rPr lang="en-GB" sz="2800" dirty="0" err="1" smtClean="0">
                <a:solidFill>
                  <a:schemeClr val="tx1"/>
                </a:solidFill>
              </a:rPr>
              <a:t>Moores</a:t>
            </a:r>
            <a:r>
              <a:rPr lang="en-GB" sz="2800" dirty="0" smtClean="0">
                <a:solidFill>
                  <a:schemeClr val="tx1"/>
                </a:solidFill>
              </a:rPr>
              <a:t> Law Vs. Advancements In Disk Technology</a:t>
            </a:r>
            <a:endParaRPr lang="en-GB" sz="2800" dirty="0">
              <a:solidFill>
                <a:schemeClr val="tx1"/>
              </a:solidFill>
            </a:endParaRPr>
          </a:p>
        </p:txBody>
      </p:sp>
      <p:pic>
        <p:nvPicPr>
          <p:cNvPr id="4" name="Picture 2" descr="CPU trends graph"/>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185263" y="732244"/>
            <a:ext cx="5558246" cy="59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8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4" y="15204"/>
            <a:ext cx="9444446" cy="1021116"/>
          </a:xfrm>
        </p:spPr>
        <p:txBody>
          <a:bodyPr>
            <a:normAutofit/>
          </a:bodyPr>
          <a:lstStyle/>
          <a:p>
            <a:pPr algn="l"/>
            <a:r>
              <a:rPr lang="en-GB" sz="4000" b="1" dirty="0" smtClean="0"/>
              <a:t>    </a:t>
            </a:r>
            <a:r>
              <a:rPr lang="en-GB" b="1" dirty="0" smtClean="0">
                <a:latin typeface="Century Schoolbook" panose="02040604050505020304" pitchFamily="18" charset="0"/>
              </a:rPr>
              <a:t>How Execution Plans Run</a:t>
            </a:r>
            <a:endParaRPr lang="en-GB" b="1" dirty="0">
              <a:latin typeface="Century Schoolbook" panose="020406040505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040093"/>
            <a:ext cx="10720253" cy="3511621"/>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AutoShape 2" descr="data:image/jpeg;base64,/9j/4AAQSkZJRgABAQAAAQABAAD/2wCEAAkGBwgHBgkIBwgKCgkLDRYPDQwMDRsUFRAWIB0iIiAdHx8kKDQsJCYxJx8fLT0tMTU3Ojo6Iys/RD84QzQ5OjcBCgoKDQwNGg8PGjclHyU3Nzc3Nzc3Nzc3Nzc3Nzc3Nzc3Nzc3Nzc3Nzc3Nzc3Nzc3Nzc3Nzc3Nzc3Nzc3Nzc3N//AABEIAF4AYwMBEQACEQEDEQH/xAAcAAACAgMBAQAAAAAAAAAAAAAABwUGAQMECAL/xABCEAABAwMCAwQFCAgFBQAAAAABAgMEAAURBiESMUEHE1FhFBYycYEVIlJWgpGU0iMzVZKTodPhU2J1lbIkJTU2Qv/EABoBAAIDAQEAAAAAAAAAAAAAAAAFAwQGAgH/xAAxEQACAgECBQIEBQQDAAAAAAAAAQIDBBExBRITIUEVUWGBofAUInGx0UNikeEzNFL/2gAMAwEAAhEDEQA/AHjQAUAFAFB1r2gqs89y1WaM1ImtAF958numCRkJwN1Kxg4yMAjeq9+TCnfcq5OXDH37v2Km32jarQ4FrdtTqc7tmItIx7w5kfzqouJLzH6lBcXWveH1/wBGu63+6XOFJvlsu10hGK4kXK2iRxJZSv2XmlAZLediCNt+WN7TtdlXPS+5elc7aepQ+/32Iv5fv37euf8AH/tSz8fd7if1LI91/gx8v379vXP8R/aj8fd7nnqeR7r/AAdNv1jfrTLbmLuUydHbUC/FeUF963/9BORkKxuMEbjfapqM6bmlZsyxjcSm7FG3Zj0hymJsVmVEdS6w8gONuJOykkZBFNh4bqACgAoAKACgCF1ff29OWKRcFJDjw/Rx2Scd66r2U/fufAAmuZSUVq9jmclCLlLZCFT3h4lyHVPSHFFx51XNxajlSvvrO3Wu2bkzKX3O6xzZmoiE3264fJNyZn9z6Q1gx5MYDPpLDhAU3jqTsQPEAdav4FrjZyeGMuG3yhbyeGbb3aHdP3qVZ3ipQYwuO4o7usKzwH3jBSfNPnXObR058y2ZzxDG6VnMtmcdUheZoAt+hdcx9NWyTa7omQ622e8t6WGytSgr2mvAYO4JIGFY6U8xsqMqtZvujRYeZCVOtj0aL7oS+3PUlteus+IzEiPOkQmkEqWW07FSlcjk8sAbDrmrieq1GCeq1LNXp6FABQAUAJHtDvxvuo1NMLzAtqlNNY5OPcnF/D2B9rxpXxC/+mvmJuKZH9JfMrVKhKFAFu7MLD8sX1VzkIzCtih3eRs5Jxt+4Dn3qHhTjAo0j1H5HvC8flj1Zedi4dqOnl3azJnwWuO4W7LjaRzdbP6xHxAyPNI8auX1K2Diy/kUK6twYoELQ4hLjagpCgCkjqKzkk4vRmUlFxbT3M14eHZZbS7qC8RrOwVJD+VSHE82mU441e85CR5qHhV3Cp6k9Xsi/wAPx+rZzPZHoKLHZhxmo0ZtLTDKA222gYCUgYAHwp4aQ20AFABQBigCk6o7ObbdVuzLUoWy4LJUpTaMtPK8Vt7DJ+kMH31DbRC1fmRBdjV3LSaFbebXcdPyEx75F9GUs8Lb6TxMun/KvA38jg+VKLsKyvuu6EWRw+ynuu6OZLUiQ8zEgo7yZJcDLCOhWep8huSegBqLHp6tij4IMWh32qPjz+g/9N2aPYLLFtsXJQyj5yzzcWd1LPmSSfjWhSSWiNUkktERGs75frcERtO2B+fIcRkyTjuWefTIKlbcthuN+lEm0uwSbS7LUU7emNSICs2G4KUtalqPdtpGVEk4AVgDJ2A5UptxLrZub0Ed+DkXWObSWp9erWo/q/cP3UfmqP0+74EXpd/wGZ2Z6adslsem3Fru7lOIU4hXNlsew3n7yfNR8Ka0VKqCiO8ahU1qB3p11YHNQM2RiZ30h1RbDrSeJlLgGeAr5cRwdhnlg4OMyc0deXXuS88ebl17llro6CgBf66s+qY/pF2sOopKY6Elx6C4tDYQkDJLaynHTkr96uJqTX5X3I7FNx/I9GL1nVOoXmUOp1BcgFpCgFFAIz9mlMs66MmuwjnxLIhJxenY+1al1Jwnh1FcArGxJQcH92vFxC3XvoeLil2vfQbWlLvF1lpdK50dlxZyxOirSFIDg9oYPQ7KHkoU4hJTipIfQmpxUo7M1WHQdnsV8XdIPf57soZYcXxIj8XtcGd98Abk43xsa8jXCLbS3PI1Qg3KK0bLVXZIFABQBXNUa0tGnP0Mh1UicRlEKPhTp8CeiR5qxXE7IwWsnocWWwrXNN6IVGo9V3nUwU1OdESArb0GMo8Kh4OL2K/dsnyNK7uIN9q+wlyOJyl+WrsvfyQhbHdpQ0S0UYLam9i2obpUPAg4NUoWyhNT8i6u6VdisW489Cai9ZLA1Je4UzWT3MxtPJLo5keShhQ8jWihNTipR2Zq67I2RU47MsVdHYtO1++K4GNOR1EekID8wj/CBwlH2lA58kkdaq5d3Sr7bspZ2R0au27FwaQGZMUAT2hr/wCruom3XlcNvnFLErfZCs/o3PgTwnyVnpTTh9+j6b+Q44XkaPpS+Q9aajsKACgAoAUParYPk27ovkZOItwUluVgbIeAwhXkFAcPvA6qqhnU88OdboWcSx3OHUW6/YpVJTPhQBN6Lvx05qFqS4oiDL4Y8wdEjPzHPsk4Pko+AplgX6PpvyNuF5HLLpS87fqPim49Ex2qx3GNah9YIblwW+6V4ltSwofDjQftUs4lF6RYn4tFuMZfqVOlIkMLUltCluKCUJBKiegFepNvRHsYuT0RebF2ZJvOl0zLhJkQrnMBcQnHEhtoj5ra2zsdtzjCgVEZ2p/XiwjBRe/v8TTVYVcK1FruvPxGDpCLdoFgjQr860/MjAtd+0okPIGyVHO/FjGfMVZLhNUAFAHytaGxxLUlIyBknG52FAHJebXGvNrk26anijyEFC8cx4EeBBwQfEUAefZUSVbp0m3Tx/1cRzu3CBgL6pWPJQwfjjpWfyqejZp48GXzMfoW6Lbwa6rFQ0T21vw3o7SCt59PctIHNS1/NSB7yRU+NFu6OnuWcSLlfBL3PSzKChlCFniUlIBV4mtEaogddWCHfrG6Jbi47kUF9mU22VqZUAcnhG6gRkFPUct8VxOCnFxlscWVxsi4S2Yl/QRzRe9NOJPJYvDaOIePCrce40tfDXr2kJ5cJev5Zdjusdrtr13i/Lt9063bW1948hN2acL3DulGM8icZ8gR1qbHwulPmk9Sxi8O6NnPJ6jf9ctK/Wazfj2vzVfGZn1z0r9ZbN+Pa/NQBsjar05KkNx4t/tTz7iglDTU1tSlk8gADkmgCYoAUvanqZLt+t1oZkJahwJsZ+e4VYSV94gpQT4JSSo+9Pgainao2Rh5ZBO9RtjX5f8ABfvXLSv1ls349r81Sk5RO0X1fvr8W5WbUmn/AE9ody8h25NIS61uRuCd0nl5KVUGRQro6PcrZWNHIhyvsym/Jyv21pX/AH1v8tUfTX/6+gu9I/v+n+y7dmGnLfKmOXd64Rri/Bc7ttETiVHZcKckhwgd4rCuY2Tnx3q5j40aV27sv4uJDHXbu/cadWS2FACF1rYU6c1I7FbbCYUzikQ9tkjPz2/skgjyUPClOfTyvqLyI+J0OMurHZ7kLwp+iPupbqxTqw4U/RH3UasNWHCn6I+6jVhqzusCU+sdm+aP/IMdP84q5gt9ZF7hzf4hfP8AYdWsr+3puwvzyAt84bjNE/rHVeyPd1PkDTqUlGLk/BopzUIuUtkIdAWOJTzhdecWpx51Q3ccUcqUfeSTWdttdk3JmUvulbY5vyHCn6I+6o9WRasOFP0R91GrDVglp151qPEaS5KkOJZYbx7S1bD4DmT0AJqaiuVs1EnxqZX2KA/9L2RjT1ji2yOeINJytwjdxwnKlH3kk1oUklojVRSitEStenoUAVvXunjqLT7rDAT6cwe/iKO36QD2SfBQJSff5VxZBWRcX5I7a1ZBwl5Ec04HWwvhUknIKVDBSRsQR0IOxrOWQcJOLMpbW65uEt0fVcEYUAd1g/8AY7N/qDH/ADFXMH/mRe4b/wBhfP8AYu/bNBlf9ruvGpcGOVMuI6NLcwEufHHB5cQ8TTLNhKVT5RvxCuU6Hy+Bd0hM0YoAKAL92R2L0qU7qKSjLTXFHg55E8nHP5cA9yvGnmFR04cz3Zo+HY/Sr5nu/wBhq1dGAUAFABQAqNd6HuQvTtysEIy48xXG/HbWhCmneqhxEApVzO+c5PXallYnWalHcXZuD12pRejK36paq+rkz+PH/qVT9Ot919/IoelXe6+v8B6paq+rkz+PH/qUenW+6+/kHpV3uvr/AAdti0pqZu/Wt5+xSWGWZjTjji3mSEpSoEnZZP8AKp8bDnVYpSaLOJgWU2qcmtPv4DkucCNdLfJgTmw5GkNqbcQeqSKZDc893SDKs1zkWmUhx6Uw8hlHCADICyA2sZwPnZGegII6UluxGruSOz2M9fgtZHJDZ7En6paq+rkz+PH/AKle+nW+6+/ke+lXe6+v8G6JobVE+QiM5anYDbhAclPPNENp6kBKlEqxyGOdSVcPkpJza0JaeFzU07GtB2W2DHtlvjwYTYbjx20ttoHRIGBTUdnTQAUAFABQAUAFABQAUAFAFE7TNPInKtF5ZWluTCnxkOEj9a0p9HzfeFYI+141y4ptN+DlxTab8F7ro6CgAoAKAC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wgHBgkIBwgKCgkLDRYPDQwMDRsUFRAWIB0iIiAdHx8kKDQsJCYxJx8fLT0tMTU3Ojo6Iys/RD84QzQ5OjcBCgoKDQwNGg8PGjclHyU3Nzc3Nzc3Nzc3Nzc3Nzc3Nzc3Nzc3Nzc3Nzc3Nzc3Nzc3Nzc3Nzc3Nzc3Nzc3Nzc3N//AABEIAF4AYwMBEQACEQEDEQH/xAAcAAACAgMBAQAAAAAAAAAAAAAABwUGAQMECAL/xABCEAABAwMCAwQFCAgFBQAAAAABAgMEAAURBiESMUEHE1FhFBYycYEVIlJWgpGU0iMzVZKTodPhU2J1lbIkJTU2Qv/EABoBAAIDAQEAAAAAAAAAAAAAAAAFAwQGAgH/xAAxEQACAgECBQIEBQQDAAAAAAAAAQIDBBExBRITIUEVUWGBofAUInGx0UNikeEzNFL/2gAMAwEAAhEDEQA/AHjQAUAFAFB1r2gqs89y1WaM1ImtAF958numCRkJwN1Kxg4yMAjeq9+TCnfcq5OXDH37v2Km32jarQ4FrdtTqc7tmItIx7w5kfzqouJLzH6lBcXWveH1/wBGu63+6XOFJvlsu10hGK4kXK2iRxJZSv2XmlAZLediCNt+WN7TtdlXPS+5elc7aepQ+/32Iv5fv37euf8AH/tSz8fd7if1LI91/gx8v379vXP8R/aj8fd7nnqeR7r/AAdNv1jfrTLbmLuUydHbUC/FeUF963/9BORkKxuMEbjfapqM6bmlZsyxjcSm7FG3Zj0hymJsVmVEdS6w8gONuJOykkZBFNh4bqACgAoAKACgCF1ff29OWKRcFJDjw/Rx2Scd66r2U/fufAAmuZSUVq9jmclCLlLZCFT3h4lyHVPSHFFx51XNxajlSvvrO3Wu2bkzKX3O6xzZmoiE3264fJNyZn9z6Q1gx5MYDPpLDhAU3jqTsQPEAdav4FrjZyeGMuG3yhbyeGbb3aHdP3qVZ3ipQYwuO4o7usKzwH3jBSfNPnXObR058y2ZzxDG6VnMtmcdUheZoAt+hdcx9NWyTa7omQ622e8t6WGytSgr2mvAYO4JIGFY6U8xsqMqtZvujRYeZCVOtj0aL7oS+3PUlteus+IzEiPOkQmkEqWW07FSlcjk8sAbDrmrieq1GCeq1LNXp6FABQAUAJHtDvxvuo1NMLzAtqlNNY5OPcnF/D2B9rxpXxC/+mvmJuKZH9JfMrVKhKFAFu7MLD8sX1VzkIzCtih3eRs5Jxt+4Dn3qHhTjAo0j1H5HvC8flj1Zedi4dqOnl3azJnwWuO4W7LjaRzdbP6xHxAyPNI8auX1K2Diy/kUK6twYoELQ4hLjagpCgCkjqKzkk4vRmUlFxbT3M14eHZZbS7qC8RrOwVJD+VSHE82mU441e85CR5qHhV3Cp6k9Xsi/wAPx+rZzPZHoKLHZhxmo0ZtLTDKA222gYCUgYAHwp4aQ20AFABQBigCk6o7ObbdVuzLUoWy4LJUpTaMtPK8Vt7DJ+kMH31DbRC1fmRBdjV3LSaFbebXcdPyEx75F9GUs8Lb6TxMun/KvA38jg+VKLsKyvuu6EWRw+ynuu6OZLUiQ8zEgo7yZJcDLCOhWep8huSegBqLHp6tij4IMWh32qPjz+g/9N2aPYLLFtsXJQyj5yzzcWd1LPmSSfjWhSSWiNUkktERGs75frcERtO2B+fIcRkyTjuWefTIKlbcthuN+lEm0uwSbS7LUU7emNSICs2G4KUtalqPdtpGVEk4AVgDJ2A5UptxLrZub0Ed+DkXWObSWp9erWo/q/cP3UfmqP0+74EXpd/wGZ2Z6adslsem3Fru7lOIU4hXNlsew3n7yfNR8Ka0VKqCiO8ahU1qB3p11YHNQM2RiZ30h1RbDrSeJlLgGeAr5cRwdhnlg4OMyc0deXXuS88ebl17llro6CgBf66s+qY/pF2sOopKY6Elx6C4tDYQkDJLaynHTkr96uJqTX5X3I7FNx/I9GL1nVOoXmUOp1BcgFpCgFFAIz9mlMs66MmuwjnxLIhJxenY+1al1Jwnh1FcArGxJQcH92vFxC3XvoeLil2vfQbWlLvF1lpdK50dlxZyxOirSFIDg9oYPQ7KHkoU4hJTipIfQmpxUo7M1WHQdnsV8XdIPf57soZYcXxIj8XtcGd98Abk43xsa8jXCLbS3PI1Qg3KK0bLVXZIFABQBXNUa0tGnP0Mh1UicRlEKPhTp8CeiR5qxXE7IwWsnocWWwrXNN6IVGo9V3nUwU1OdESArb0GMo8Kh4OL2K/dsnyNK7uIN9q+wlyOJyl+WrsvfyQhbHdpQ0S0UYLam9i2obpUPAg4NUoWyhNT8i6u6VdisW489Cai9ZLA1Je4UzWT3MxtPJLo5keShhQ8jWihNTipR2Zq67I2RU47MsVdHYtO1++K4GNOR1EekID8wj/CBwlH2lA58kkdaq5d3Sr7bspZ2R0au27FwaQGZMUAT2hr/wCruom3XlcNvnFLErfZCs/o3PgTwnyVnpTTh9+j6b+Q44XkaPpS+Q9aajsKACgAoAUParYPk27ovkZOItwUluVgbIeAwhXkFAcPvA6qqhnU88OdboWcSx3OHUW6/YpVJTPhQBN6Lvx05qFqS4oiDL4Y8wdEjPzHPsk4Pko+AplgX6PpvyNuF5HLLpS87fqPim49Ex2qx3GNah9YIblwW+6V4ltSwofDjQftUs4lF6RYn4tFuMZfqVOlIkMLUltCluKCUJBKiegFepNvRHsYuT0RebF2ZJvOl0zLhJkQrnMBcQnHEhtoj5ra2zsdtzjCgVEZ2p/XiwjBRe/v8TTVYVcK1FruvPxGDpCLdoFgjQr860/MjAtd+0okPIGyVHO/FjGfMVZLhNUAFAHytaGxxLUlIyBknG52FAHJebXGvNrk26anijyEFC8cx4EeBBwQfEUAefZUSVbp0m3Tx/1cRzu3CBgL6pWPJQwfjjpWfyqejZp48GXzMfoW6Lbwa6rFQ0T21vw3o7SCt59PctIHNS1/NSB7yRU+NFu6OnuWcSLlfBL3PSzKChlCFniUlIBV4mtEaogddWCHfrG6Jbi47kUF9mU22VqZUAcnhG6gRkFPUct8VxOCnFxlscWVxsi4S2Yl/QRzRe9NOJPJYvDaOIePCrce40tfDXr2kJ5cJev5Zdjusdrtr13i/Lt9063bW1948hN2acL3DulGM8icZ8gR1qbHwulPmk9Sxi8O6NnPJ6jf9ctK/Wazfj2vzVfGZn1z0r9ZbN+Pa/NQBsjar05KkNx4t/tTz7iglDTU1tSlk8gADkmgCYoAUvanqZLt+t1oZkJahwJsZ+e4VYSV94gpQT4JSSo+9Pgainao2Rh5ZBO9RtjX5f8ABfvXLSv1ls349r81Sk5RO0X1fvr8W5WbUmn/AE9ody8h25NIS61uRuCd0nl5KVUGRQro6PcrZWNHIhyvsym/Jyv21pX/AH1v8tUfTX/6+gu9I/v+n+y7dmGnLfKmOXd64Rri/Bc7ttETiVHZcKckhwgd4rCuY2Tnx3q5j40aV27sv4uJDHXbu/cadWS2FACF1rYU6c1I7FbbCYUzikQ9tkjPz2/skgjyUPClOfTyvqLyI+J0OMurHZ7kLwp+iPupbqxTqw4U/RH3UasNWHCn6I+6jVhqzusCU+sdm+aP/IMdP84q5gt9ZF7hzf4hfP8AYdWsr+3puwvzyAt84bjNE/rHVeyPd1PkDTqUlGLk/BopzUIuUtkIdAWOJTzhdecWpx51Q3ccUcqUfeSTWdttdk3JmUvulbY5vyHCn6I+6o9WRasOFP0R91GrDVglp151qPEaS5KkOJZYbx7S1bD4DmT0AJqaiuVs1EnxqZX2KA/9L2RjT1ji2yOeINJytwjdxwnKlH3kk1oUklojVRSitEStenoUAVvXunjqLT7rDAT6cwe/iKO36QD2SfBQJSff5VxZBWRcX5I7a1ZBwl5Ec04HWwvhUknIKVDBSRsQR0IOxrOWQcJOLMpbW65uEt0fVcEYUAd1g/8AY7N/qDH/ADFXMH/mRe4b/wBhfP8AYu/bNBlf9ruvGpcGOVMuI6NLcwEufHHB5cQ8TTLNhKVT5RvxCuU6Hy+Bd0hM0YoAKAL92R2L0qU7qKSjLTXFHg55E8nHP5cA9yvGnmFR04cz3Zo+HY/Sr5nu/wBhq1dGAUAFABQAqNd6HuQvTtysEIy48xXG/HbWhCmneqhxEApVzO+c5PXallYnWalHcXZuD12pRejK36paq+rkz+PH/qVT9Ot919/IoelXe6+v8B6paq+rkz+PH/qUenW+6+/kHpV3uvr/AAdti0pqZu/Wt5+xSWGWZjTjji3mSEpSoEnZZP8AKp8bDnVYpSaLOJgWU2qcmtPv4DkucCNdLfJgTmw5GkNqbcQeqSKZDc893SDKs1zkWmUhx6Uw8hlHCADICyA2sZwPnZGegII6UluxGruSOz2M9fgtZHJDZ7En6paq+rkz+PH/AKle+nW+6+/ke+lXe6+v8G6JobVE+QiM5anYDbhAclPPNENp6kBKlEqxyGOdSVcPkpJza0JaeFzU07GtB2W2DHtlvjwYTYbjx20ttoHRIGBTUdnTQAUAFABQAUAFABQAUAFAFE7TNPInKtF5ZWluTCnxkOEj9a0p9HzfeFYI+141y4ptN+DlxTab8F7ro6CgAoAKACg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ircular Arrow 5"/>
          <p:cNvSpPr/>
          <p:nvPr/>
        </p:nvSpPr>
        <p:spPr>
          <a:xfrm>
            <a:off x="3811835" y="2175763"/>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ircular Arrow 10"/>
          <p:cNvSpPr/>
          <p:nvPr/>
        </p:nvSpPr>
        <p:spPr>
          <a:xfrm rot="10800000">
            <a:off x="3811835" y="2453092"/>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ircular Arrow 19"/>
          <p:cNvSpPr/>
          <p:nvPr/>
        </p:nvSpPr>
        <p:spPr>
          <a:xfrm>
            <a:off x="1847159" y="2245605"/>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ircular Arrow 20"/>
          <p:cNvSpPr/>
          <p:nvPr/>
        </p:nvSpPr>
        <p:spPr>
          <a:xfrm rot="10800000">
            <a:off x="1856339" y="2410858"/>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1476259" y="1896402"/>
            <a:ext cx="1277957" cy="369332"/>
          </a:xfrm>
          <a:prstGeom prst="rect">
            <a:avLst/>
          </a:prstGeom>
          <a:noFill/>
        </p:spPr>
        <p:txBody>
          <a:bodyPr wrap="square" rtlCol="0">
            <a:spAutoFit/>
          </a:bodyPr>
          <a:lstStyle/>
          <a:p>
            <a:r>
              <a:rPr lang="en-GB" dirty="0" smtClean="0"/>
              <a:t>Row by row</a:t>
            </a:r>
            <a:endParaRPr lang="en-GB" dirty="0"/>
          </a:p>
        </p:txBody>
      </p:sp>
      <p:sp>
        <p:nvSpPr>
          <p:cNvPr id="22" name="TextBox 21"/>
          <p:cNvSpPr txBox="1"/>
          <p:nvPr/>
        </p:nvSpPr>
        <p:spPr>
          <a:xfrm>
            <a:off x="3393193" y="1876273"/>
            <a:ext cx="1277957" cy="369332"/>
          </a:xfrm>
          <a:prstGeom prst="rect">
            <a:avLst/>
          </a:prstGeom>
          <a:noFill/>
        </p:spPr>
        <p:txBody>
          <a:bodyPr wrap="square" rtlCol="0">
            <a:spAutoFit/>
          </a:bodyPr>
          <a:lstStyle/>
          <a:p>
            <a:r>
              <a:rPr lang="en-GB" dirty="0" smtClean="0"/>
              <a:t>Row by row</a:t>
            </a:r>
            <a:endParaRPr lang="en-GB" dirty="0"/>
          </a:p>
        </p:txBody>
      </p:sp>
      <p:sp>
        <p:nvSpPr>
          <p:cNvPr id="23" name="Circular Arrow 22"/>
          <p:cNvSpPr/>
          <p:nvPr/>
        </p:nvSpPr>
        <p:spPr>
          <a:xfrm>
            <a:off x="4781319" y="3466641"/>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ircular Arrow 23"/>
          <p:cNvSpPr/>
          <p:nvPr/>
        </p:nvSpPr>
        <p:spPr>
          <a:xfrm rot="10800000">
            <a:off x="4781319" y="3639242"/>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p:cNvSpPr txBox="1"/>
          <p:nvPr/>
        </p:nvSpPr>
        <p:spPr>
          <a:xfrm>
            <a:off x="4362677" y="3157101"/>
            <a:ext cx="1277957" cy="369332"/>
          </a:xfrm>
          <a:prstGeom prst="rect">
            <a:avLst/>
          </a:prstGeom>
          <a:noFill/>
        </p:spPr>
        <p:txBody>
          <a:bodyPr wrap="square" rtlCol="0">
            <a:spAutoFit/>
          </a:bodyPr>
          <a:lstStyle/>
          <a:p>
            <a:r>
              <a:rPr lang="en-GB" dirty="0" smtClean="0"/>
              <a:t>Row by row</a:t>
            </a:r>
            <a:endParaRPr lang="en-GB" dirty="0"/>
          </a:p>
        </p:txBody>
      </p:sp>
      <p:sp>
        <p:nvSpPr>
          <p:cNvPr id="26" name="Circular Arrow 25"/>
          <p:cNvSpPr/>
          <p:nvPr/>
        </p:nvSpPr>
        <p:spPr>
          <a:xfrm rot="10800000">
            <a:off x="7082008" y="3709012"/>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ircular Arrow 26"/>
          <p:cNvSpPr/>
          <p:nvPr/>
        </p:nvSpPr>
        <p:spPr>
          <a:xfrm>
            <a:off x="7082008" y="3396871"/>
            <a:ext cx="440675" cy="484742"/>
          </a:xfrm>
          <a:prstGeom prst="circularArrow">
            <a:avLst/>
          </a:prstGeom>
          <a:solidFill>
            <a:srgbClr val="00CC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p:cNvSpPr txBox="1"/>
          <p:nvPr/>
        </p:nvSpPr>
        <p:spPr>
          <a:xfrm>
            <a:off x="6663366" y="3097309"/>
            <a:ext cx="1277957" cy="369332"/>
          </a:xfrm>
          <a:prstGeom prst="rect">
            <a:avLst/>
          </a:prstGeom>
          <a:noFill/>
        </p:spPr>
        <p:txBody>
          <a:bodyPr wrap="square" rtlCol="0">
            <a:spAutoFit/>
          </a:bodyPr>
          <a:lstStyle/>
          <a:p>
            <a:r>
              <a:rPr lang="en-GB" dirty="0" smtClean="0"/>
              <a:t>Row by row</a:t>
            </a:r>
            <a:endParaRPr lang="en-GB" dirty="0"/>
          </a:p>
        </p:txBody>
      </p:sp>
      <p:sp>
        <p:nvSpPr>
          <p:cNvPr id="29" name="TextBox 28"/>
          <p:cNvSpPr txBox="1"/>
          <p:nvPr/>
        </p:nvSpPr>
        <p:spPr>
          <a:xfrm>
            <a:off x="846667" y="3420533"/>
            <a:ext cx="2997200" cy="1754326"/>
          </a:xfrm>
          <a:prstGeom prst="rect">
            <a:avLst/>
          </a:prstGeom>
          <a:noFill/>
        </p:spPr>
        <p:txBody>
          <a:bodyPr wrap="square" rtlCol="0">
            <a:spAutoFit/>
          </a:bodyPr>
          <a:lstStyle/>
          <a:p>
            <a:r>
              <a:rPr lang="en-GB" sz="3600" dirty="0" smtClean="0"/>
              <a:t>How do rows travel between</a:t>
            </a:r>
          </a:p>
          <a:p>
            <a:r>
              <a:rPr lang="en-GB" sz="3600" dirty="0" err="1" smtClean="0"/>
              <a:t>Iterators</a:t>
            </a:r>
            <a:r>
              <a:rPr lang="en-GB" sz="3600" dirty="0" smtClean="0"/>
              <a:t> ?</a:t>
            </a:r>
            <a:endParaRPr lang="en-GB" sz="3600" dirty="0"/>
          </a:p>
        </p:txBody>
      </p:sp>
      <p:sp>
        <p:nvSpPr>
          <p:cNvPr id="30" name="Right Arrow 29"/>
          <p:cNvSpPr/>
          <p:nvPr/>
        </p:nvSpPr>
        <p:spPr>
          <a:xfrm>
            <a:off x="714258" y="1038073"/>
            <a:ext cx="10663489" cy="838200"/>
          </a:xfrm>
          <a:prstGeom prst="rightArrow">
            <a:avLst/>
          </a:prstGeom>
          <a:gradFill>
            <a:gsLst>
              <a:gs pos="0">
                <a:srgbClr val="99FF33"/>
              </a:gs>
              <a:gs pos="12000">
                <a:schemeClr val="accent3">
                  <a:tint val="90000"/>
                  <a:shade val="90000"/>
                  <a:satMod val="150000"/>
                </a:schemeClr>
              </a:gs>
              <a:gs pos="100000">
                <a:schemeClr val="accent3">
                  <a:tint val="100000"/>
                  <a:shade val="75000"/>
                  <a:satMod val="1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dirty="0" smtClean="0">
                <a:solidFill>
                  <a:schemeClr val="bg1"/>
                </a:solidFill>
              </a:rPr>
              <a:t>Control flow</a:t>
            </a:r>
            <a:endParaRPr lang="en-US" sz="2400" b="1" dirty="0">
              <a:solidFill>
                <a:schemeClr val="bg1"/>
              </a:solidFill>
            </a:endParaRPr>
          </a:p>
        </p:txBody>
      </p:sp>
      <p:sp>
        <p:nvSpPr>
          <p:cNvPr id="31" name="Right Arrow 30"/>
          <p:cNvSpPr/>
          <p:nvPr/>
        </p:nvSpPr>
        <p:spPr>
          <a:xfrm rot="10800000">
            <a:off x="846665" y="5551714"/>
            <a:ext cx="10531082" cy="838200"/>
          </a:xfrm>
          <a:prstGeom prst="rightArrow">
            <a:avLst/>
          </a:prstGeom>
          <a:gradFill>
            <a:gsLst>
              <a:gs pos="0">
                <a:srgbClr val="92D050"/>
              </a:gs>
              <a:gs pos="12000">
                <a:schemeClr val="accent3">
                  <a:tint val="90000"/>
                  <a:shade val="90000"/>
                  <a:satMod val="150000"/>
                </a:schemeClr>
              </a:gs>
              <a:gs pos="100000">
                <a:schemeClr val="accent3">
                  <a:tint val="100000"/>
                  <a:shade val="75000"/>
                  <a:satMod val="1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 name="TextBox 4"/>
          <p:cNvSpPr txBox="1"/>
          <p:nvPr/>
        </p:nvSpPr>
        <p:spPr>
          <a:xfrm>
            <a:off x="5005826" y="5735682"/>
            <a:ext cx="2080351" cy="461665"/>
          </a:xfrm>
          <a:prstGeom prst="rect">
            <a:avLst/>
          </a:prstGeom>
          <a:noFill/>
        </p:spPr>
        <p:txBody>
          <a:bodyPr wrap="square" rtlCol="0">
            <a:spAutoFit/>
          </a:bodyPr>
          <a:lstStyle/>
          <a:p>
            <a:r>
              <a:rPr lang="en-GB" dirty="0" smtClean="0"/>
              <a:t>         </a:t>
            </a:r>
            <a:r>
              <a:rPr lang="en-GB" sz="2400" b="1" dirty="0" smtClean="0">
                <a:solidFill>
                  <a:schemeClr val="bg1"/>
                </a:solidFill>
              </a:rPr>
              <a:t>Data Flow</a:t>
            </a:r>
            <a:endParaRPr lang="en-GB" sz="2400" b="1" dirty="0">
              <a:solidFill>
                <a:schemeClr val="bg1"/>
              </a:solidFill>
            </a:endParaRPr>
          </a:p>
        </p:txBody>
      </p:sp>
    </p:spTree>
    <p:extLst>
      <p:ext uri="{BB962C8B-B14F-4D97-AF65-F5344CB8AC3E}">
        <p14:creationId xmlns:p14="http://schemas.microsoft.com/office/powerpoint/2010/main" val="7114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0" grpId="0" animBg="1"/>
      <p:bldP spid="21" grpId="0" animBg="1"/>
      <p:bldP spid="7" grpId="0"/>
      <p:bldP spid="22" grpId="0"/>
      <p:bldP spid="23" grpId="0" animBg="1"/>
      <p:bldP spid="24" grpId="0" animBg="1"/>
      <p:bldP spid="25" grpId="0"/>
      <p:bldP spid="26"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65" y="340659"/>
            <a:ext cx="9640390" cy="1320800"/>
          </a:xfrm>
        </p:spPr>
        <p:txBody>
          <a:bodyPr>
            <a:normAutofit/>
          </a:bodyPr>
          <a:lstStyle/>
          <a:p>
            <a:pPr algn="l"/>
            <a:r>
              <a:rPr lang="en-GB" b="1" dirty="0"/>
              <a:t>	</a:t>
            </a:r>
            <a:r>
              <a:rPr lang="en-GB" b="1" dirty="0" smtClean="0">
                <a:latin typeface="Century Schoolbook" panose="02040604050505020304" pitchFamily="18" charset="0"/>
              </a:rPr>
              <a:t>What Is Required</a:t>
            </a:r>
            <a:endParaRPr lang="en-GB" b="1" dirty="0">
              <a:latin typeface="Century Schoolbook" panose="02040604050505020304" pitchFamily="18" charset="0"/>
            </a:endParaRPr>
          </a:p>
        </p:txBody>
      </p:sp>
      <p:sp>
        <p:nvSpPr>
          <p:cNvPr id="5" name="TextBox 4"/>
          <p:cNvSpPr txBox="1"/>
          <p:nvPr/>
        </p:nvSpPr>
        <p:spPr>
          <a:xfrm>
            <a:off x="179294" y="1814968"/>
            <a:ext cx="7100047" cy="8094524"/>
          </a:xfrm>
          <a:prstGeom prst="rect">
            <a:avLst/>
          </a:prstGeom>
          <a:noFill/>
        </p:spPr>
        <p:txBody>
          <a:bodyPr wrap="square" rtlCol="0">
            <a:spAutoFit/>
          </a:bodyPr>
          <a:lstStyle/>
          <a:p>
            <a:pPr marL="1028700" lvl="1" indent="-571500">
              <a:buClr>
                <a:schemeClr val="bg2">
                  <a:lumMod val="50000"/>
                </a:schemeClr>
              </a:buClr>
              <a:buFont typeface="Wingdings" panose="05000000000000000000" pitchFamily="2" charset="2"/>
              <a:buChar char="§"/>
            </a:pPr>
            <a:r>
              <a:rPr lang="en-GB" sz="2800" dirty="0" smtClean="0"/>
              <a:t>Query execution which leverages </a:t>
            </a:r>
            <a:br>
              <a:rPr lang="en-GB" sz="2800" dirty="0" smtClean="0"/>
            </a:br>
            <a:r>
              <a:rPr lang="en-GB" sz="2800" dirty="0" smtClean="0"/>
              <a:t>CPU caches.</a:t>
            </a:r>
          </a:p>
          <a:p>
            <a:pPr marL="1028700" lvl="1" indent="-571500">
              <a:buClr>
                <a:schemeClr val="bg2">
                  <a:lumMod val="50000"/>
                </a:schemeClr>
              </a:buClr>
              <a:buFont typeface="Wingdings" panose="05000000000000000000" pitchFamily="2" charset="2"/>
              <a:buChar char="§"/>
            </a:pPr>
            <a:r>
              <a:rPr lang="en-GB" sz="2800" dirty="0" smtClean="0"/>
              <a:t>Break through levels of compression</a:t>
            </a:r>
            <a:br>
              <a:rPr lang="en-GB" sz="2800" dirty="0" smtClean="0"/>
            </a:br>
            <a:r>
              <a:rPr lang="en-GB" sz="2800" dirty="0" smtClean="0"/>
              <a:t>to bridge the performance gap </a:t>
            </a:r>
            <a:br>
              <a:rPr lang="en-GB" sz="2800" dirty="0" smtClean="0"/>
            </a:br>
            <a:r>
              <a:rPr lang="en-GB" sz="2800" dirty="0" smtClean="0"/>
              <a:t>between IO subsystems and</a:t>
            </a:r>
            <a:br>
              <a:rPr lang="en-GB" sz="2800" dirty="0" smtClean="0"/>
            </a:br>
            <a:r>
              <a:rPr lang="en-GB" sz="2800" dirty="0" smtClean="0"/>
              <a:t>modern processors.</a:t>
            </a:r>
          </a:p>
          <a:p>
            <a:pPr marL="1028700" lvl="1" indent="-571500">
              <a:buClr>
                <a:schemeClr val="bg2">
                  <a:lumMod val="50000"/>
                </a:schemeClr>
              </a:buClr>
              <a:buFont typeface="Wingdings" panose="05000000000000000000" pitchFamily="2" charset="2"/>
              <a:buChar char="§"/>
            </a:pPr>
            <a:r>
              <a:rPr lang="en-GB" sz="2800" dirty="0" smtClean="0"/>
              <a:t>Better query execution scalability</a:t>
            </a:r>
            <a:br>
              <a:rPr lang="en-GB" sz="2800" dirty="0" smtClean="0"/>
            </a:br>
            <a:r>
              <a:rPr lang="en-GB" sz="2800" dirty="0" smtClean="0"/>
              <a:t>as the degree of parallelism </a:t>
            </a:r>
            <a:br>
              <a:rPr lang="en-GB" sz="2800" dirty="0" smtClean="0"/>
            </a:br>
            <a:r>
              <a:rPr lang="en-GB" sz="2800" dirty="0" smtClean="0"/>
              <a:t>increase.</a:t>
            </a:r>
          </a:p>
          <a:p>
            <a:pPr marL="1028700" lvl="1" indent="-571500">
              <a:buClr>
                <a:schemeClr val="bg2">
                  <a:lumMod val="50000"/>
                </a:schemeClr>
              </a:buClr>
              <a:buFont typeface="Wingdings" panose="05000000000000000000" pitchFamily="2" charset="2"/>
              <a:buChar char="§"/>
            </a:pPr>
            <a:endParaRPr lang="en-GB" sz="2800" dirty="0" smtClean="0">
              <a:solidFill>
                <a:srgbClr val="002060"/>
              </a:solidFill>
            </a:endParaRPr>
          </a:p>
          <a:p>
            <a:pPr marL="800100" lvl="1" indent="-342900">
              <a:buClr>
                <a:schemeClr val="bg2">
                  <a:lumMod val="50000"/>
                </a:schemeClr>
              </a:buClr>
              <a:buFont typeface="Wingdings" panose="05000000000000000000" pitchFamily="2" charset="2"/>
              <a:buChar char="§"/>
            </a:pPr>
            <a:endParaRPr lang="en-GB" sz="2400" b="1" u="sng" dirty="0" smtClean="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smtClean="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smtClean="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smtClean="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smtClean="0">
              <a:solidFill>
                <a:srgbClr val="002060"/>
              </a:solidFill>
            </a:endParaRPr>
          </a:p>
          <a:p>
            <a:pPr marL="342900" indent="-342900">
              <a:buClr>
                <a:schemeClr val="bg2">
                  <a:lumMod val="50000"/>
                </a:schemeClr>
              </a:buClr>
              <a:buFont typeface="Wingdings" panose="05000000000000000000" pitchFamily="2" charset="2"/>
              <a:buChar char="§"/>
            </a:pPr>
            <a:endParaRPr lang="en-GB" sz="2400" b="1" u="sng" dirty="0" smtClean="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186" y="0"/>
            <a:ext cx="5025669" cy="6858000"/>
          </a:xfrm>
          <a:prstGeom prst="rect">
            <a:avLst/>
          </a:prstGeom>
        </p:spPr>
      </p:pic>
    </p:spTree>
    <p:extLst>
      <p:ext uri="{BB962C8B-B14F-4D97-AF65-F5344CB8AC3E}">
        <p14:creationId xmlns:p14="http://schemas.microsoft.com/office/powerpoint/2010/main" val="183934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
  <TotalTime>16178</TotalTime>
  <Words>2403</Words>
  <Application>Microsoft Office PowerPoint</Application>
  <PresentationFormat>Widescreen</PresentationFormat>
  <Paragraphs>523</Paragraphs>
  <Slides>44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Schoolbook</vt:lpstr>
      <vt:lpstr>Courier New</vt:lpstr>
      <vt:lpstr>Wingdings</vt:lpstr>
      <vt:lpstr>Composite</vt:lpstr>
      <vt:lpstr>Column Store Index  and Batch Mode Scalability</vt:lpstr>
      <vt:lpstr>About me . . .</vt:lpstr>
      <vt:lpstr>The scalability  challenges  we face . . . .  Slides borrowed from Thomas Kejser with his kind permission</vt:lpstr>
      <vt:lpstr>    CPU Cache, Memory and IO Subsystem Latency</vt:lpstr>
      <vt:lpstr>PowerPoint Presentation</vt:lpstr>
      <vt:lpstr>PowerPoint Presentation</vt:lpstr>
      <vt:lpstr>PowerPoint Presentation</vt:lpstr>
      <vt:lpstr>    How Execution Plans Run</vt:lpstr>
      <vt:lpstr> What Is Required</vt:lpstr>
      <vt:lpstr>     Optimizer Batch Mode</vt:lpstr>
      <vt:lpstr>      Stack Walking The Database Engine</vt:lpstr>
      <vt:lpstr>How do we squeeze an entire column store index into a CPU L2/3 cache ?   </vt:lpstr>
      <vt:lpstr>PowerPoint Presentation</vt:lpstr>
      <vt:lpstr>     What Difference Does Batch Mode Make ?</vt:lpstr>
      <vt:lpstr>What Are The Pre-Requisites For Batch Mode ?</vt:lpstr>
      <vt:lpstr>PowerPoint Presentation</vt:lpstr>
      <vt:lpstr>PowerPoint Presentation</vt:lpstr>
      <vt:lpstr>PowerPoint Presentation</vt:lpstr>
      <vt:lpstr>Column Store Index Split Personality</vt:lpstr>
      <vt:lpstr>What Levels Of Compression Are Achievable ? Our ‘Big’ FactInternetSales Table</vt:lpstr>
      <vt:lpstr>What Levels Of Compression Are Achievable ? Stack Exchange Posts* Table</vt:lpstr>
      <vt:lpstr>      SQL Server 2012 / 2014 Column Store Comparison </vt:lpstr>
      <vt:lpstr>Column Store  Index and  Batch Mode Test Drive</vt:lpstr>
      <vt:lpstr>Test Set Up</vt:lpstr>
      <vt:lpstr>Sequential Scan Performance</vt:lpstr>
      <vt:lpstr>PowerPoint Presentation</vt:lpstr>
      <vt:lpstr>PowerPoint Presentation</vt:lpstr>
      <vt:lpstr>PowerPoint Presentation</vt:lpstr>
      <vt:lpstr>Takeaways</vt:lpstr>
      <vt:lpstr>Takeaways</vt:lpstr>
      <vt:lpstr>Testing Join Scalability</vt:lpstr>
      <vt:lpstr>PowerPoint Presentation</vt:lpstr>
      <vt:lpstr>PowerPoint Presentation</vt:lpstr>
      <vt:lpstr>Takeaways</vt:lpstr>
      <vt:lpstr>Diving Deeper  into Batch Mode Scalability </vt:lpstr>
      <vt:lpstr>PowerPoint Presentation</vt:lpstr>
      <vt:lpstr>Wait and Spinlock Analysis At 100 CPU Utilisation</vt:lpstr>
      <vt:lpstr>PowerPoint Presentation</vt:lpstr>
      <vt:lpstr>PowerPoint Presentation</vt:lpstr>
      <vt:lpstr>Takeaway</vt:lpstr>
      <vt:lpstr>Further Reading</vt:lpstr>
      <vt:lpstr>Thanks To My Reviewer and Contributor</vt:lpstr>
      <vt:lpstr>Contact Details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Out SSIS With Parallelism</dc:title>
  <dc:creator>Chris Adkin</dc:creator>
  <cp:lastModifiedBy>Chris Adkin</cp:lastModifiedBy>
  <cp:revision>585</cp:revision>
  <dcterms:created xsi:type="dcterms:W3CDTF">2013-03-28T20:55:03Z</dcterms:created>
  <dcterms:modified xsi:type="dcterms:W3CDTF">2014-07-27T09:08:33Z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1433614</vt:lpwstr>
  </property>
  <property fmtid="{D5CDD505-2E9C-101B-9397-08002B2CF9AE}" pid="3" name="NXPowerLiteSettings">
    <vt:lpwstr>F7000400038000</vt:lpwstr>
  </property>
  <property fmtid="{D5CDD505-2E9C-101B-9397-08002B2CF9AE}" pid="4" name="NXPowerLiteVersion">
    <vt:lpwstr>D6.1.2</vt:lpwstr>
  </property>
</Properties>
</file>