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60" r:id="rId2"/>
    <p:sldId id="262" r:id="rId3"/>
    <p:sldId id="263" r:id="rId4"/>
    <p:sldId id="261" r:id="rId5"/>
    <p:sldId id="274" r:id="rId6"/>
    <p:sldId id="275" r:id="rId7"/>
    <p:sldId id="293" r:id="rId8"/>
    <p:sldId id="265" r:id="rId9"/>
    <p:sldId id="277" r:id="rId10"/>
    <p:sldId id="278" r:id="rId11"/>
    <p:sldId id="279" r:id="rId12"/>
    <p:sldId id="298" r:id="rId13"/>
    <p:sldId id="268" r:id="rId14"/>
    <p:sldId id="297" r:id="rId15"/>
    <p:sldId id="294" r:id="rId16"/>
    <p:sldId id="296" r:id="rId17"/>
    <p:sldId id="282" r:id="rId18"/>
    <p:sldId id="271" r:id="rId19"/>
    <p:sldId id="304" r:id="rId20"/>
    <p:sldId id="269" r:id="rId21"/>
    <p:sldId id="305" r:id="rId22"/>
    <p:sldId id="306" r:id="rId23"/>
    <p:sldId id="307" r:id="rId24"/>
    <p:sldId id="308" r:id="rId25"/>
    <p:sldId id="309" r:id="rId26"/>
    <p:sldId id="310" r:id="rId27"/>
    <p:sldId id="311" r:id="rId28"/>
    <p:sldId id="312" r:id="rId29"/>
    <p:sldId id="313" r:id="rId30"/>
    <p:sldId id="270" r:id="rId31"/>
    <p:sldId id="299" r:id="rId32"/>
    <p:sldId id="300" r:id="rId33"/>
    <p:sldId id="301" r:id="rId34"/>
    <p:sldId id="283" r:id="rId35"/>
    <p:sldId id="258" r:id="rId36"/>
    <p:sldId id="284" r:id="rId37"/>
    <p:sldId id="303" r:id="rId38"/>
    <p:sldId id="273" r:id="rId39"/>
    <p:sldId id="314" r:id="rId40"/>
    <p:sldId id="315" r:id="rId41"/>
    <p:sldId id="316" r:id="rId42"/>
    <p:sldId id="317" r:id="rId43"/>
    <p:sldId id="318" r:id="rId44"/>
    <p:sldId id="319" r:id="rId45"/>
    <p:sldId id="287" r:id="rId46"/>
    <p:sldId id="320" r:id="rId47"/>
    <p:sldId id="289" r:id="rId48"/>
    <p:sldId id="321" r:id="rId49"/>
    <p:sldId id="267" r:id="rId5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B03D"/>
    <a:srgbClr val="00B0F0"/>
    <a:srgbClr val="000000"/>
    <a:srgbClr val="FF8C00"/>
    <a:srgbClr val="A6A6A6"/>
    <a:srgbClr val="4F4F4F"/>
    <a:srgbClr val="3D3D3D"/>
    <a:srgbClr val="686868"/>
    <a:srgbClr val="FF0000"/>
    <a:srgbClr val="8EA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4" autoAdjust="0"/>
    <p:restoredTop sz="70058" autoAdjust="0"/>
  </p:normalViewPr>
  <p:slideViewPr>
    <p:cSldViewPr snapToGrid="0">
      <p:cViewPr varScale="1">
        <p:scale>
          <a:sx n="51" d="100"/>
          <a:sy n="51" d="100"/>
        </p:scale>
        <p:origin x="948" y="2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C82F7-AC95-4A25-A1F1-28EC45B3FB08}" type="doc">
      <dgm:prSet loTypeId="urn:microsoft.com/office/officeart/2005/8/layout/hList7#1" loCatId="list" qsTypeId="urn:microsoft.com/office/officeart/2005/8/quickstyle/simple1" qsCatId="simple" csTypeId="urn:microsoft.com/office/officeart/2005/8/colors/accent6_2" csCatId="accent6" phldr="1"/>
      <dgm:spPr/>
      <dgm:t>
        <a:bodyPr/>
        <a:lstStyle/>
        <a:p>
          <a:endParaRPr lang="fr-FR"/>
        </a:p>
      </dgm:t>
    </dgm:pt>
    <dgm:pt modelId="{59CC9F91-C026-40CC-99D3-68216B92CF00}">
      <dgm:prSet phldrT="[Text]" custT="1"/>
      <dgm:spPr>
        <a:xfrm>
          <a:off x="1599" y="0"/>
          <a:ext cx="2488807" cy="3793483"/>
        </a:xfrm>
      </dgm:spPr>
      <dgm:t>
        <a:bodyPr/>
        <a:lstStyle/>
        <a:p>
          <a:r>
            <a:rPr lang="fr-FR" sz="3200" smtClean="0">
              <a:latin typeface="Calibri"/>
              <a:ea typeface="+mn-ea"/>
              <a:cs typeface="+mn-cs"/>
            </a:rPr>
            <a:t>Corporate BI</a:t>
          </a:r>
          <a:endParaRPr lang="fr-FR" sz="3200" dirty="0">
            <a:latin typeface="Calibri"/>
            <a:ea typeface="+mn-ea"/>
            <a:cs typeface="+mn-cs"/>
          </a:endParaRPr>
        </a:p>
      </dgm:t>
    </dgm:pt>
    <dgm:pt modelId="{26A11EF3-44BB-4732-9FC5-5B3C40DA0266}" type="parTrans" cxnId="{7846693E-A5D9-4E90-8508-ABE55859F5AB}">
      <dgm:prSet/>
      <dgm:spPr/>
      <dgm:t>
        <a:bodyPr/>
        <a:lstStyle/>
        <a:p>
          <a:endParaRPr lang="fr-FR" sz="2800"/>
        </a:p>
      </dgm:t>
    </dgm:pt>
    <dgm:pt modelId="{45F8BFF7-9BBA-40AC-A30B-DF63DD074849}" type="sibTrans" cxnId="{7846693E-A5D9-4E90-8508-ABE55859F5AB}">
      <dgm:prSet/>
      <dgm:spPr/>
      <dgm:t>
        <a:bodyPr/>
        <a:lstStyle/>
        <a:p>
          <a:endParaRPr lang="fr-FR" sz="2800"/>
        </a:p>
      </dgm:t>
    </dgm:pt>
    <dgm:pt modelId="{605F3685-3C0E-4917-A6D3-C3B34F1F18F8}">
      <dgm:prSet phldrT="[Text]" custT="1"/>
      <dgm:spPr>
        <a:xfrm>
          <a:off x="2565071" y="0"/>
          <a:ext cx="2488807" cy="3793483"/>
        </a:xfrm>
      </dgm:spPr>
      <dgm:t>
        <a:bodyPr/>
        <a:lstStyle/>
        <a:p>
          <a:r>
            <a:rPr lang="fr-FR" sz="3200" smtClean="0">
              <a:latin typeface="Calibri"/>
              <a:ea typeface="+mn-ea"/>
              <a:cs typeface="+mn-cs"/>
            </a:rPr>
            <a:t>Team BI</a:t>
          </a:r>
          <a:endParaRPr lang="fr-FR" sz="3200" dirty="0">
            <a:latin typeface="Calibri"/>
            <a:ea typeface="+mn-ea"/>
            <a:cs typeface="+mn-cs"/>
          </a:endParaRPr>
        </a:p>
      </dgm:t>
    </dgm:pt>
    <dgm:pt modelId="{A9CE1F0B-4260-4900-82A3-B7C42A53645B}" type="parTrans" cxnId="{416E6CFC-2CC2-417E-9AF5-ECA43C3F8E62}">
      <dgm:prSet/>
      <dgm:spPr/>
      <dgm:t>
        <a:bodyPr/>
        <a:lstStyle/>
        <a:p>
          <a:endParaRPr lang="fr-FR" sz="2800"/>
        </a:p>
      </dgm:t>
    </dgm:pt>
    <dgm:pt modelId="{1A67EC09-ABB5-4A3C-A280-C628C84FB037}" type="sibTrans" cxnId="{416E6CFC-2CC2-417E-9AF5-ECA43C3F8E62}">
      <dgm:prSet/>
      <dgm:spPr/>
      <dgm:t>
        <a:bodyPr/>
        <a:lstStyle/>
        <a:p>
          <a:endParaRPr lang="fr-FR" sz="2800"/>
        </a:p>
      </dgm:t>
    </dgm:pt>
    <dgm:pt modelId="{2E99F24A-705D-45B6-B0DA-5AAC6179BE1A}">
      <dgm:prSet phldrT="[Text]" custT="1"/>
      <dgm:spPr>
        <a:xfrm>
          <a:off x="5128543" y="0"/>
          <a:ext cx="2488807" cy="3793483"/>
        </a:xfrm>
      </dgm:spPr>
      <dgm:t>
        <a:bodyPr/>
        <a:lstStyle/>
        <a:p>
          <a:r>
            <a:rPr lang="fr-FR" sz="3200" smtClean="0">
              <a:latin typeface="Calibri"/>
              <a:ea typeface="+mn-ea"/>
              <a:cs typeface="+mn-cs"/>
            </a:rPr>
            <a:t>Self-Service BI</a:t>
          </a:r>
          <a:endParaRPr lang="fr-FR" sz="3200" dirty="0">
            <a:latin typeface="Calibri"/>
            <a:ea typeface="+mn-ea"/>
            <a:cs typeface="+mn-cs"/>
          </a:endParaRPr>
        </a:p>
      </dgm:t>
    </dgm:pt>
    <dgm:pt modelId="{86B91A25-E156-4986-B9CE-241BC69F4D70}" type="parTrans" cxnId="{E22ADA4A-4CE2-4179-9F3F-F2BE432A75AE}">
      <dgm:prSet/>
      <dgm:spPr/>
      <dgm:t>
        <a:bodyPr/>
        <a:lstStyle/>
        <a:p>
          <a:endParaRPr lang="fr-FR" sz="2800"/>
        </a:p>
      </dgm:t>
    </dgm:pt>
    <dgm:pt modelId="{60096EE5-6313-445C-A39D-2E2F729B48BB}" type="sibTrans" cxnId="{E22ADA4A-4CE2-4179-9F3F-F2BE432A75AE}">
      <dgm:prSet/>
      <dgm:spPr/>
      <dgm:t>
        <a:bodyPr/>
        <a:lstStyle/>
        <a:p>
          <a:endParaRPr lang="fr-FR" sz="2800"/>
        </a:p>
      </dgm:t>
    </dgm:pt>
    <dgm:pt modelId="{BD470915-A1C6-412C-A1A9-B2CED37C48DB}">
      <dgm:prSet phldrT="[Text]" custT="1"/>
      <dgm:spPr>
        <a:xfrm>
          <a:off x="1599" y="0"/>
          <a:ext cx="2488807" cy="3793483"/>
        </a:xfrm>
      </dgm:spPr>
      <dgm:t>
        <a:bodyPr/>
        <a:lstStyle/>
        <a:p>
          <a:r>
            <a:rPr lang="fr-FR" sz="2800" smtClean="0">
              <a:latin typeface="Calibri"/>
              <a:ea typeface="+mn-ea"/>
              <a:cs typeface="+mn-cs"/>
            </a:rPr>
            <a:t>Managed</a:t>
          </a:r>
          <a:endParaRPr lang="fr-FR" sz="2800" dirty="0">
            <a:latin typeface="Calibri"/>
            <a:ea typeface="+mn-ea"/>
            <a:cs typeface="+mn-cs"/>
          </a:endParaRPr>
        </a:p>
      </dgm:t>
    </dgm:pt>
    <dgm:pt modelId="{E6A8E20C-31BA-4A9A-A6D8-01E6A2045495}" type="parTrans" cxnId="{4465704B-B9B3-4B19-922F-FFBBEBA05FF0}">
      <dgm:prSet/>
      <dgm:spPr/>
      <dgm:t>
        <a:bodyPr/>
        <a:lstStyle/>
        <a:p>
          <a:endParaRPr lang="fr-FR" sz="2800"/>
        </a:p>
      </dgm:t>
    </dgm:pt>
    <dgm:pt modelId="{CF05C086-40BD-4853-9DE7-9E95409E0A31}" type="sibTrans" cxnId="{4465704B-B9B3-4B19-922F-FFBBEBA05FF0}">
      <dgm:prSet/>
      <dgm:spPr/>
      <dgm:t>
        <a:bodyPr/>
        <a:lstStyle/>
        <a:p>
          <a:endParaRPr lang="fr-FR" sz="2800"/>
        </a:p>
      </dgm:t>
    </dgm:pt>
    <dgm:pt modelId="{8ABED6B8-F5BC-4A79-951E-E3D6A7C404F1}">
      <dgm:prSet phldrT="[Text]" custT="1"/>
      <dgm:spPr>
        <a:xfrm>
          <a:off x="1599" y="0"/>
          <a:ext cx="2488807" cy="3793483"/>
        </a:xfrm>
      </dgm:spPr>
      <dgm:t>
        <a:bodyPr/>
        <a:lstStyle/>
        <a:p>
          <a:r>
            <a:rPr lang="fr-FR" sz="2800" smtClean="0">
              <a:latin typeface="Calibri"/>
              <a:ea typeface="+mn-ea"/>
              <a:cs typeface="+mn-cs"/>
            </a:rPr>
            <a:t>Company-wide</a:t>
          </a:r>
          <a:endParaRPr lang="fr-FR" sz="2800" dirty="0">
            <a:latin typeface="Calibri"/>
            <a:ea typeface="+mn-ea"/>
            <a:cs typeface="+mn-cs"/>
          </a:endParaRPr>
        </a:p>
      </dgm:t>
    </dgm:pt>
    <dgm:pt modelId="{3A803812-3684-4D15-B5A3-B2F7D1415FAF}" type="parTrans" cxnId="{0DBB3B6C-6AC1-4FB9-B2CE-E0BD88CF39D7}">
      <dgm:prSet/>
      <dgm:spPr/>
      <dgm:t>
        <a:bodyPr/>
        <a:lstStyle/>
        <a:p>
          <a:endParaRPr lang="fr-FR" sz="2800"/>
        </a:p>
      </dgm:t>
    </dgm:pt>
    <dgm:pt modelId="{F047A1A8-E66E-4B64-A319-3A8B318078D1}" type="sibTrans" cxnId="{0DBB3B6C-6AC1-4FB9-B2CE-E0BD88CF39D7}">
      <dgm:prSet/>
      <dgm:spPr/>
      <dgm:t>
        <a:bodyPr/>
        <a:lstStyle/>
        <a:p>
          <a:endParaRPr lang="fr-FR" sz="2800"/>
        </a:p>
      </dgm:t>
    </dgm:pt>
    <dgm:pt modelId="{8CA3BE9A-457A-4DB8-BF44-6D902936D2D9}">
      <dgm:prSet phldrT="[Text]" custT="1"/>
      <dgm:spPr>
        <a:xfrm>
          <a:off x="2565071" y="0"/>
          <a:ext cx="2488807" cy="3793483"/>
        </a:xfrm>
      </dgm:spPr>
      <dgm:t>
        <a:bodyPr/>
        <a:lstStyle/>
        <a:p>
          <a:r>
            <a:rPr lang="fr-FR" sz="2800" smtClean="0">
              <a:latin typeface="Calibri"/>
              <a:ea typeface="+mn-ea"/>
              <a:cs typeface="+mn-cs"/>
            </a:rPr>
            <a:t>Shared</a:t>
          </a:r>
          <a:endParaRPr lang="fr-FR" sz="2800" dirty="0">
            <a:latin typeface="Calibri"/>
            <a:ea typeface="+mn-ea"/>
            <a:cs typeface="+mn-cs"/>
          </a:endParaRPr>
        </a:p>
      </dgm:t>
    </dgm:pt>
    <dgm:pt modelId="{8D4FDAF1-81B4-456E-94C0-4A6740F0B35B}" type="parTrans" cxnId="{4CF8DF11-E46E-4AAB-BC38-F67FC16449B0}">
      <dgm:prSet/>
      <dgm:spPr/>
      <dgm:t>
        <a:bodyPr/>
        <a:lstStyle/>
        <a:p>
          <a:endParaRPr lang="fr-FR" sz="2800"/>
        </a:p>
      </dgm:t>
    </dgm:pt>
    <dgm:pt modelId="{35DB68FC-5D9D-49A1-96FC-FAF307EDEE6C}" type="sibTrans" cxnId="{4CF8DF11-E46E-4AAB-BC38-F67FC16449B0}">
      <dgm:prSet/>
      <dgm:spPr/>
      <dgm:t>
        <a:bodyPr/>
        <a:lstStyle/>
        <a:p>
          <a:endParaRPr lang="fr-FR" sz="2800"/>
        </a:p>
      </dgm:t>
    </dgm:pt>
    <dgm:pt modelId="{5F478DDE-CB39-4901-985E-1F7F090B2BA6}">
      <dgm:prSet phldrT="[Text]" custT="1"/>
      <dgm:spPr>
        <a:xfrm>
          <a:off x="1599" y="0"/>
          <a:ext cx="2488807" cy="3793483"/>
        </a:xfrm>
      </dgm:spPr>
      <dgm:t>
        <a:bodyPr/>
        <a:lstStyle/>
        <a:p>
          <a:endParaRPr lang="fr-FR" sz="2800" dirty="0">
            <a:solidFill>
              <a:sysClr val="window" lastClr="FFFFFF"/>
            </a:solidFill>
            <a:latin typeface="Calibri"/>
            <a:ea typeface="+mn-ea"/>
            <a:cs typeface="+mn-cs"/>
          </a:endParaRPr>
        </a:p>
      </dgm:t>
    </dgm:pt>
    <dgm:pt modelId="{392DF99B-804E-4147-8197-B227E6FCD2F5}" type="parTrans" cxnId="{254F516F-9DAA-409F-AC9B-F751D3F47478}">
      <dgm:prSet/>
      <dgm:spPr/>
      <dgm:t>
        <a:bodyPr/>
        <a:lstStyle/>
        <a:p>
          <a:endParaRPr lang="fr-FR" sz="2800"/>
        </a:p>
      </dgm:t>
    </dgm:pt>
    <dgm:pt modelId="{FEAD54F9-F1E6-4C4D-92B4-806E2B6CE2C4}" type="sibTrans" cxnId="{254F516F-9DAA-409F-AC9B-F751D3F47478}">
      <dgm:prSet/>
      <dgm:spPr/>
      <dgm:t>
        <a:bodyPr/>
        <a:lstStyle/>
        <a:p>
          <a:endParaRPr lang="fr-FR" sz="2800"/>
        </a:p>
      </dgm:t>
    </dgm:pt>
    <dgm:pt modelId="{825035BE-C8E6-41E2-AF8E-FBC552895C4B}">
      <dgm:prSet phldrT="[Text]" custT="1"/>
      <dgm:spPr>
        <a:xfrm>
          <a:off x="2565071" y="0"/>
          <a:ext cx="2488807" cy="3793483"/>
        </a:xfrm>
      </dgm:spPr>
      <dgm:t>
        <a:bodyPr/>
        <a:lstStyle/>
        <a:p>
          <a:r>
            <a:rPr lang="fr-FR" sz="2800" smtClean="0">
              <a:latin typeface="Calibri"/>
              <a:ea typeface="+mn-ea"/>
              <a:cs typeface="+mn-cs"/>
            </a:rPr>
            <a:t>Department-wide</a:t>
          </a:r>
          <a:endParaRPr lang="fr-FR" sz="2800" dirty="0">
            <a:latin typeface="Calibri"/>
            <a:ea typeface="+mn-ea"/>
            <a:cs typeface="+mn-cs"/>
          </a:endParaRPr>
        </a:p>
      </dgm:t>
    </dgm:pt>
    <dgm:pt modelId="{08E73B3D-B1F5-4532-B15D-61174FA4B43A}" type="parTrans" cxnId="{AB5B91A8-1DB8-4585-B859-8B0A6248DB65}">
      <dgm:prSet/>
      <dgm:spPr/>
      <dgm:t>
        <a:bodyPr/>
        <a:lstStyle/>
        <a:p>
          <a:endParaRPr lang="fr-FR" sz="2800"/>
        </a:p>
      </dgm:t>
    </dgm:pt>
    <dgm:pt modelId="{5B3193B7-B5F8-4531-B183-054F11990F05}" type="sibTrans" cxnId="{AB5B91A8-1DB8-4585-B859-8B0A6248DB65}">
      <dgm:prSet/>
      <dgm:spPr/>
      <dgm:t>
        <a:bodyPr/>
        <a:lstStyle/>
        <a:p>
          <a:endParaRPr lang="fr-FR" sz="2800"/>
        </a:p>
      </dgm:t>
    </dgm:pt>
    <dgm:pt modelId="{2BF6919E-F049-4C20-8B23-0A335CAE4A86}">
      <dgm:prSet phldrT="[Text]" custT="1"/>
      <dgm:spPr>
        <a:xfrm>
          <a:off x="2565071" y="0"/>
          <a:ext cx="2488807" cy="3793483"/>
        </a:xfrm>
      </dgm:spPr>
      <dgm:t>
        <a:bodyPr/>
        <a:lstStyle/>
        <a:p>
          <a:endParaRPr lang="fr-FR" sz="2800" dirty="0">
            <a:solidFill>
              <a:sysClr val="window" lastClr="FFFFFF"/>
            </a:solidFill>
            <a:latin typeface="Calibri"/>
            <a:ea typeface="+mn-ea"/>
            <a:cs typeface="+mn-cs"/>
          </a:endParaRPr>
        </a:p>
      </dgm:t>
    </dgm:pt>
    <dgm:pt modelId="{B1204D18-6619-4764-AA21-CCEB3A949809}" type="parTrans" cxnId="{E112A248-0B0A-456A-91DC-F9334E6919B4}">
      <dgm:prSet/>
      <dgm:spPr/>
      <dgm:t>
        <a:bodyPr/>
        <a:lstStyle/>
        <a:p>
          <a:endParaRPr lang="fr-FR" sz="2800"/>
        </a:p>
      </dgm:t>
    </dgm:pt>
    <dgm:pt modelId="{05B2979F-649D-41BD-BCC4-8935B2F9FB6E}" type="sibTrans" cxnId="{E112A248-0B0A-456A-91DC-F9334E6919B4}">
      <dgm:prSet/>
      <dgm:spPr/>
      <dgm:t>
        <a:bodyPr/>
        <a:lstStyle/>
        <a:p>
          <a:endParaRPr lang="fr-FR" sz="2800"/>
        </a:p>
      </dgm:t>
    </dgm:pt>
    <dgm:pt modelId="{EC90BFE4-F286-458E-BF81-93E595CE1AA5}">
      <dgm:prSet phldrT="[Text]" custT="1"/>
      <dgm:spPr>
        <a:xfrm>
          <a:off x="5128543" y="0"/>
          <a:ext cx="2488807" cy="3793483"/>
        </a:xfrm>
      </dgm:spPr>
      <dgm:t>
        <a:bodyPr/>
        <a:lstStyle/>
        <a:p>
          <a:r>
            <a:rPr lang="fr-FR" sz="2800" smtClean="0">
              <a:latin typeface="Calibri"/>
              <a:ea typeface="+mn-ea"/>
              <a:cs typeface="+mn-cs"/>
            </a:rPr>
            <a:t>Quick &amp; Easy</a:t>
          </a:r>
          <a:endParaRPr lang="fr-FR" sz="2800" dirty="0">
            <a:latin typeface="Calibri"/>
            <a:ea typeface="+mn-ea"/>
            <a:cs typeface="+mn-cs"/>
          </a:endParaRPr>
        </a:p>
      </dgm:t>
    </dgm:pt>
    <dgm:pt modelId="{2D35E427-E681-4B24-80E9-D987D1A3F642}" type="parTrans" cxnId="{0387D19F-9662-454F-96D3-BE2AF4787A04}">
      <dgm:prSet/>
      <dgm:spPr/>
      <dgm:t>
        <a:bodyPr/>
        <a:lstStyle/>
        <a:p>
          <a:endParaRPr lang="fr-FR" sz="2800"/>
        </a:p>
      </dgm:t>
    </dgm:pt>
    <dgm:pt modelId="{B1CAAF54-046E-4CA0-9E4D-0E9825C43FBF}" type="sibTrans" cxnId="{0387D19F-9662-454F-96D3-BE2AF4787A04}">
      <dgm:prSet/>
      <dgm:spPr/>
      <dgm:t>
        <a:bodyPr/>
        <a:lstStyle/>
        <a:p>
          <a:endParaRPr lang="fr-FR" sz="2800"/>
        </a:p>
      </dgm:t>
    </dgm:pt>
    <dgm:pt modelId="{A7DE10A9-F0D3-43F3-8E8B-A697D585FA6F}">
      <dgm:prSet phldrT="[Text]" custT="1"/>
      <dgm:spPr>
        <a:xfrm>
          <a:off x="5128543" y="0"/>
          <a:ext cx="2488807" cy="3793483"/>
        </a:xfrm>
      </dgm:spPr>
      <dgm:t>
        <a:bodyPr/>
        <a:lstStyle/>
        <a:p>
          <a:r>
            <a:rPr lang="fr-FR" sz="2800" smtClean="0">
              <a:latin typeface="Calibri"/>
              <a:ea typeface="+mn-ea"/>
              <a:cs typeface="+mn-cs"/>
            </a:rPr>
            <a:t>Personal data</a:t>
          </a:r>
          <a:endParaRPr lang="fr-FR" sz="2800" dirty="0">
            <a:latin typeface="Calibri"/>
            <a:ea typeface="+mn-ea"/>
            <a:cs typeface="+mn-cs"/>
          </a:endParaRPr>
        </a:p>
      </dgm:t>
    </dgm:pt>
    <dgm:pt modelId="{1A743162-9AE6-4FB9-A294-3BA70205AC54}" type="parTrans" cxnId="{3F0D7378-7C0A-4907-8128-993AA79DF2E9}">
      <dgm:prSet/>
      <dgm:spPr/>
      <dgm:t>
        <a:bodyPr/>
        <a:lstStyle/>
        <a:p>
          <a:endParaRPr lang="fr-FR" sz="2800"/>
        </a:p>
      </dgm:t>
    </dgm:pt>
    <dgm:pt modelId="{AE0ACDE4-9F8B-4193-987E-7BCC19CF3493}" type="sibTrans" cxnId="{3F0D7378-7C0A-4907-8128-993AA79DF2E9}">
      <dgm:prSet/>
      <dgm:spPr/>
      <dgm:t>
        <a:bodyPr/>
        <a:lstStyle/>
        <a:p>
          <a:endParaRPr lang="fr-FR" sz="2800"/>
        </a:p>
      </dgm:t>
    </dgm:pt>
    <dgm:pt modelId="{2A978C9D-78C6-456A-99F6-2095AF1EC33E}">
      <dgm:prSet phldrT="[Text]" custT="1"/>
      <dgm:spPr>
        <a:xfrm>
          <a:off x="5128543" y="0"/>
          <a:ext cx="2488807" cy="3793483"/>
        </a:xfrm>
      </dgm:spPr>
      <dgm:t>
        <a:bodyPr/>
        <a:lstStyle/>
        <a:p>
          <a:r>
            <a:rPr lang="fr-FR" sz="2800" smtClean="0">
              <a:latin typeface="Calibri"/>
              <a:ea typeface="+mn-ea"/>
              <a:cs typeface="+mn-cs"/>
            </a:rPr>
            <a:t>Document-centric</a:t>
          </a:r>
          <a:endParaRPr lang="fr-FR" sz="2800" dirty="0">
            <a:latin typeface="Calibri"/>
            <a:ea typeface="+mn-ea"/>
            <a:cs typeface="+mn-cs"/>
          </a:endParaRPr>
        </a:p>
      </dgm:t>
    </dgm:pt>
    <dgm:pt modelId="{37A5262E-9650-404A-9103-7607072A438D}" type="parTrans" cxnId="{BE802411-5B61-421E-8AB4-15FED29EAC25}">
      <dgm:prSet/>
      <dgm:spPr/>
      <dgm:t>
        <a:bodyPr/>
        <a:lstStyle/>
        <a:p>
          <a:endParaRPr lang="fr-FR" sz="2800"/>
        </a:p>
      </dgm:t>
    </dgm:pt>
    <dgm:pt modelId="{1A1A4D7C-37F0-4C6D-B937-92C0D36D06DE}" type="sibTrans" cxnId="{BE802411-5B61-421E-8AB4-15FED29EAC25}">
      <dgm:prSet/>
      <dgm:spPr/>
      <dgm:t>
        <a:bodyPr/>
        <a:lstStyle/>
        <a:p>
          <a:endParaRPr lang="fr-FR" sz="2800"/>
        </a:p>
      </dgm:t>
    </dgm:pt>
    <dgm:pt modelId="{5C7D1B33-F0C3-4613-8CFA-317754FC3BE5}">
      <dgm:prSet phldrT="[Text]" custT="1"/>
      <dgm:spPr>
        <a:xfrm>
          <a:off x="1599" y="0"/>
          <a:ext cx="2488807" cy="3793483"/>
        </a:xfrm>
      </dgm:spPr>
      <dgm:t>
        <a:bodyPr/>
        <a:lstStyle/>
        <a:p>
          <a:r>
            <a:rPr lang="fr-FR" sz="2800" smtClean="0">
              <a:latin typeface="Calibri"/>
              <a:ea typeface="+mn-ea"/>
              <a:cs typeface="+mn-cs"/>
            </a:rPr>
            <a:t>DatawareHouse</a:t>
          </a:r>
          <a:endParaRPr lang="fr-FR" sz="2800" dirty="0">
            <a:latin typeface="Calibri"/>
            <a:ea typeface="+mn-ea"/>
            <a:cs typeface="+mn-cs"/>
          </a:endParaRPr>
        </a:p>
      </dgm:t>
    </dgm:pt>
    <dgm:pt modelId="{698AD1F5-B65F-4168-B272-49592462BBEA}" type="parTrans" cxnId="{022CE047-5D51-447E-8B44-C44777F83F35}">
      <dgm:prSet/>
      <dgm:spPr/>
      <dgm:t>
        <a:bodyPr/>
        <a:lstStyle/>
        <a:p>
          <a:endParaRPr lang="fr-FR" sz="2800"/>
        </a:p>
      </dgm:t>
    </dgm:pt>
    <dgm:pt modelId="{47A81153-E87F-4102-B0FE-89F150935342}" type="sibTrans" cxnId="{022CE047-5D51-447E-8B44-C44777F83F35}">
      <dgm:prSet/>
      <dgm:spPr/>
      <dgm:t>
        <a:bodyPr/>
        <a:lstStyle/>
        <a:p>
          <a:endParaRPr lang="fr-FR" sz="2800"/>
        </a:p>
      </dgm:t>
    </dgm:pt>
    <dgm:pt modelId="{348A8399-99D5-4A60-8B70-8F8664E2E34C}">
      <dgm:prSet phldrT="[Text]" custT="1"/>
      <dgm:spPr>
        <a:xfrm>
          <a:off x="2565071" y="0"/>
          <a:ext cx="2488807" cy="3793483"/>
        </a:xfrm>
      </dgm:spPr>
      <dgm:t>
        <a:bodyPr/>
        <a:lstStyle/>
        <a:p>
          <a:r>
            <a:rPr lang="fr-FR" sz="2800" smtClean="0">
              <a:latin typeface="Calibri"/>
              <a:ea typeface="+mn-ea"/>
              <a:cs typeface="+mn-cs"/>
            </a:rPr>
            <a:t>Models</a:t>
          </a:r>
          <a:endParaRPr lang="fr-FR" sz="2800" dirty="0">
            <a:latin typeface="Calibri"/>
            <a:ea typeface="+mn-ea"/>
            <a:cs typeface="+mn-cs"/>
          </a:endParaRPr>
        </a:p>
      </dgm:t>
    </dgm:pt>
    <dgm:pt modelId="{2EDC1A3F-3805-4CFC-9840-C9E581F55132}" type="parTrans" cxnId="{A8F6860A-2204-4FD8-8E61-76E1BC1F23C1}">
      <dgm:prSet/>
      <dgm:spPr/>
      <dgm:t>
        <a:bodyPr/>
        <a:lstStyle/>
        <a:p>
          <a:endParaRPr lang="fr-FR" sz="2000"/>
        </a:p>
      </dgm:t>
    </dgm:pt>
    <dgm:pt modelId="{B797DB6E-34D7-4BAC-AF37-048CA4F92FCF}" type="sibTrans" cxnId="{A8F6860A-2204-4FD8-8E61-76E1BC1F23C1}">
      <dgm:prSet/>
      <dgm:spPr/>
      <dgm:t>
        <a:bodyPr/>
        <a:lstStyle/>
        <a:p>
          <a:endParaRPr lang="fr-FR" sz="2000"/>
        </a:p>
      </dgm:t>
    </dgm:pt>
    <dgm:pt modelId="{2948169D-31D6-4DD8-89F3-392558636C8F}" type="pres">
      <dgm:prSet presAssocID="{D4DC82F7-AC95-4A25-A1F1-28EC45B3FB08}" presName="Name0" presStyleCnt="0">
        <dgm:presLayoutVars>
          <dgm:dir/>
          <dgm:resizeHandles val="exact"/>
        </dgm:presLayoutVars>
      </dgm:prSet>
      <dgm:spPr/>
      <dgm:t>
        <a:bodyPr/>
        <a:lstStyle/>
        <a:p>
          <a:endParaRPr lang="fr-FR"/>
        </a:p>
      </dgm:t>
    </dgm:pt>
    <dgm:pt modelId="{FFF7BACF-1FC8-4C1A-99E7-F23BC6481DB2}" type="pres">
      <dgm:prSet presAssocID="{D4DC82F7-AC95-4A25-A1F1-28EC45B3FB08}" presName="fgShape" presStyleLbl="fgShp" presStyleIdx="0" presStyleCnt="1" custScaleX="84836" custScaleY="87367" custLinFactNeighborY="26318"/>
      <dgm:spPr>
        <a:xfrm>
          <a:off x="304758" y="3034786"/>
          <a:ext cx="7009434" cy="569022"/>
        </a:xfrm>
        <a:prstGeom prst="leftRightArrow">
          <a:avLst/>
        </a:prstGeom>
      </dgm:spPr>
      <dgm:t>
        <a:bodyPr/>
        <a:lstStyle/>
        <a:p>
          <a:endParaRPr lang="fr-FR"/>
        </a:p>
      </dgm:t>
    </dgm:pt>
    <dgm:pt modelId="{DA182341-90BF-4B70-95A7-57BBB8A7A4A5}" type="pres">
      <dgm:prSet presAssocID="{D4DC82F7-AC95-4A25-A1F1-28EC45B3FB08}" presName="linComp" presStyleCnt="0"/>
      <dgm:spPr/>
      <dgm:t>
        <a:bodyPr/>
        <a:lstStyle/>
        <a:p>
          <a:endParaRPr lang="fr-FR"/>
        </a:p>
      </dgm:t>
    </dgm:pt>
    <dgm:pt modelId="{A5F921B2-C683-45FA-A09C-9521FEB7871D}" type="pres">
      <dgm:prSet presAssocID="{59CC9F91-C026-40CC-99D3-68216B92CF00}" presName="compNode" presStyleCnt="0"/>
      <dgm:spPr/>
      <dgm:t>
        <a:bodyPr/>
        <a:lstStyle/>
        <a:p>
          <a:endParaRPr lang="fr-FR"/>
        </a:p>
      </dgm:t>
    </dgm:pt>
    <dgm:pt modelId="{F7A3406D-D0A9-4A8D-85CE-B771371345E2}" type="pres">
      <dgm:prSet presAssocID="{59CC9F91-C026-40CC-99D3-68216B92CF00}" presName="bkgdShape" presStyleLbl="node1" presStyleIdx="0" presStyleCnt="3"/>
      <dgm:spPr>
        <a:prstGeom prst="rect">
          <a:avLst/>
        </a:prstGeom>
      </dgm:spPr>
      <dgm:t>
        <a:bodyPr/>
        <a:lstStyle/>
        <a:p>
          <a:endParaRPr lang="fr-FR"/>
        </a:p>
      </dgm:t>
    </dgm:pt>
    <dgm:pt modelId="{A50E34B4-740E-4BD6-8BEF-D9C1FA1784DE}" type="pres">
      <dgm:prSet presAssocID="{59CC9F91-C026-40CC-99D3-68216B92CF00}" presName="nodeTx" presStyleLbl="node1" presStyleIdx="0" presStyleCnt="3">
        <dgm:presLayoutVars>
          <dgm:bulletEnabled val="1"/>
        </dgm:presLayoutVars>
      </dgm:prSet>
      <dgm:spPr/>
      <dgm:t>
        <a:bodyPr/>
        <a:lstStyle/>
        <a:p>
          <a:endParaRPr lang="fr-FR"/>
        </a:p>
      </dgm:t>
    </dgm:pt>
    <dgm:pt modelId="{F3381CCD-C564-4B54-B63C-640593356F6F}" type="pres">
      <dgm:prSet presAssocID="{59CC9F91-C026-40CC-99D3-68216B92CF00}" presName="invisiNode" presStyleLbl="node1" presStyleIdx="0" presStyleCnt="3"/>
      <dgm:spPr/>
      <dgm:t>
        <a:bodyPr/>
        <a:lstStyle/>
        <a:p>
          <a:endParaRPr lang="fr-FR"/>
        </a:p>
      </dgm:t>
    </dgm:pt>
    <dgm:pt modelId="{A8881EC5-9E3F-4054-9571-219B92B7F13E}" type="pres">
      <dgm:prSet presAssocID="{59CC9F91-C026-40CC-99D3-68216B92CF00}" presName="imagNode" presStyleLbl="fgImgPlace1" presStyleIdx="0" presStyleCnt="3"/>
      <dgm:spPr>
        <a:xfrm>
          <a:off x="614388" y="227608"/>
          <a:ext cx="1263229" cy="126322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dgm:spPr>
      <dgm:t>
        <a:bodyPr/>
        <a:lstStyle/>
        <a:p>
          <a:endParaRPr lang="fr-FR"/>
        </a:p>
      </dgm:t>
    </dgm:pt>
    <dgm:pt modelId="{2997CB02-E3FA-4F3C-A40A-F8D03FD086A7}" type="pres">
      <dgm:prSet presAssocID="{45F8BFF7-9BBA-40AC-A30B-DF63DD074849}" presName="sibTrans" presStyleLbl="sibTrans2D1" presStyleIdx="0" presStyleCnt="0"/>
      <dgm:spPr/>
      <dgm:t>
        <a:bodyPr/>
        <a:lstStyle/>
        <a:p>
          <a:endParaRPr lang="fr-FR"/>
        </a:p>
      </dgm:t>
    </dgm:pt>
    <dgm:pt modelId="{C5F462B8-59E5-4D67-85BA-137AC2F01CDD}" type="pres">
      <dgm:prSet presAssocID="{605F3685-3C0E-4917-A6D3-C3B34F1F18F8}" presName="compNode" presStyleCnt="0"/>
      <dgm:spPr/>
      <dgm:t>
        <a:bodyPr/>
        <a:lstStyle/>
        <a:p>
          <a:endParaRPr lang="fr-FR"/>
        </a:p>
      </dgm:t>
    </dgm:pt>
    <dgm:pt modelId="{2BD7B1E4-1C85-4D27-9659-4C839C6461A4}" type="pres">
      <dgm:prSet presAssocID="{605F3685-3C0E-4917-A6D3-C3B34F1F18F8}" presName="bkgdShape" presStyleLbl="node1" presStyleIdx="1" presStyleCnt="3" custLinFactNeighborX="-474" custLinFactNeighborY="831"/>
      <dgm:spPr>
        <a:prstGeom prst="rect">
          <a:avLst/>
        </a:prstGeom>
      </dgm:spPr>
      <dgm:t>
        <a:bodyPr/>
        <a:lstStyle/>
        <a:p>
          <a:endParaRPr lang="fr-FR"/>
        </a:p>
      </dgm:t>
    </dgm:pt>
    <dgm:pt modelId="{8D8DE7B6-A401-4C36-B636-06661A2888AD}" type="pres">
      <dgm:prSet presAssocID="{605F3685-3C0E-4917-A6D3-C3B34F1F18F8}" presName="nodeTx" presStyleLbl="node1" presStyleIdx="1" presStyleCnt="3">
        <dgm:presLayoutVars>
          <dgm:bulletEnabled val="1"/>
        </dgm:presLayoutVars>
      </dgm:prSet>
      <dgm:spPr/>
      <dgm:t>
        <a:bodyPr/>
        <a:lstStyle/>
        <a:p>
          <a:endParaRPr lang="fr-FR"/>
        </a:p>
      </dgm:t>
    </dgm:pt>
    <dgm:pt modelId="{65FCF5CB-140A-4511-A283-9236DDCF81F5}" type="pres">
      <dgm:prSet presAssocID="{605F3685-3C0E-4917-A6D3-C3B34F1F18F8}" presName="invisiNode" presStyleLbl="node1" presStyleIdx="1" presStyleCnt="3"/>
      <dgm:spPr/>
      <dgm:t>
        <a:bodyPr/>
        <a:lstStyle/>
        <a:p>
          <a:endParaRPr lang="fr-FR"/>
        </a:p>
      </dgm:t>
    </dgm:pt>
    <dgm:pt modelId="{E775420B-B380-4419-A08C-E74DA9B8307C}" type="pres">
      <dgm:prSet presAssocID="{605F3685-3C0E-4917-A6D3-C3B34F1F18F8}" presName="imagNode" presStyleLbl="fgImgPlace1" presStyleIdx="1" presStyleCnt="3"/>
      <dgm:spPr>
        <a:xfrm>
          <a:off x="3177860" y="227608"/>
          <a:ext cx="1263229" cy="126322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fr-FR"/>
        </a:p>
      </dgm:t>
    </dgm:pt>
    <dgm:pt modelId="{9E6D4FB0-15D2-40E9-94D2-F849FC097C6B}" type="pres">
      <dgm:prSet presAssocID="{1A67EC09-ABB5-4A3C-A280-C628C84FB037}" presName="sibTrans" presStyleLbl="sibTrans2D1" presStyleIdx="0" presStyleCnt="0"/>
      <dgm:spPr/>
      <dgm:t>
        <a:bodyPr/>
        <a:lstStyle/>
        <a:p>
          <a:endParaRPr lang="fr-FR"/>
        </a:p>
      </dgm:t>
    </dgm:pt>
    <dgm:pt modelId="{4503C874-9456-4373-8EA8-246E338E274B}" type="pres">
      <dgm:prSet presAssocID="{2E99F24A-705D-45B6-B0DA-5AAC6179BE1A}" presName="compNode" presStyleCnt="0"/>
      <dgm:spPr/>
      <dgm:t>
        <a:bodyPr/>
        <a:lstStyle/>
        <a:p>
          <a:endParaRPr lang="fr-FR"/>
        </a:p>
      </dgm:t>
    </dgm:pt>
    <dgm:pt modelId="{84F6E700-C0E3-4FED-92B6-21ADFA6578A6}" type="pres">
      <dgm:prSet presAssocID="{2E99F24A-705D-45B6-B0DA-5AAC6179BE1A}" presName="bkgdShape" presStyleLbl="node1" presStyleIdx="2" presStyleCnt="3"/>
      <dgm:spPr>
        <a:prstGeom prst="rect">
          <a:avLst/>
        </a:prstGeom>
      </dgm:spPr>
      <dgm:t>
        <a:bodyPr/>
        <a:lstStyle/>
        <a:p>
          <a:endParaRPr lang="fr-FR"/>
        </a:p>
      </dgm:t>
    </dgm:pt>
    <dgm:pt modelId="{FF394F3A-DCE5-405E-9179-DB73ED18D8FB}" type="pres">
      <dgm:prSet presAssocID="{2E99F24A-705D-45B6-B0DA-5AAC6179BE1A}" presName="nodeTx" presStyleLbl="node1" presStyleIdx="2" presStyleCnt="3">
        <dgm:presLayoutVars>
          <dgm:bulletEnabled val="1"/>
        </dgm:presLayoutVars>
      </dgm:prSet>
      <dgm:spPr/>
      <dgm:t>
        <a:bodyPr/>
        <a:lstStyle/>
        <a:p>
          <a:endParaRPr lang="fr-FR"/>
        </a:p>
      </dgm:t>
    </dgm:pt>
    <dgm:pt modelId="{10E706CF-9021-443F-83A7-52641F92F13A}" type="pres">
      <dgm:prSet presAssocID="{2E99F24A-705D-45B6-B0DA-5AAC6179BE1A}" presName="invisiNode" presStyleLbl="node1" presStyleIdx="2" presStyleCnt="3"/>
      <dgm:spPr/>
      <dgm:t>
        <a:bodyPr/>
        <a:lstStyle/>
        <a:p>
          <a:endParaRPr lang="fr-FR"/>
        </a:p>
      </dgm:t>
    </dgm:pt>
    <dgm:pt modelId="{E0C0F903-6F8A-4E5C-996D-6694C2DD9A95}" type="pres">
      <dgm:prSet presAssocID="{2E99F24A-705D-45B6-B0DA-5AAC6179BE1A}" presName="imagNode" presStyleLbl="fgImgPlace1" presStyleIdx="2" presStyleCnt="3"/>
      <dgm:spPr>
        <a:xfrm>
          <a:off x="5741332" y="227608"/>
          <a:ext cx="1263229" cy="1263229"/>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6127" b="-33873"/>
          </a:stretch>
        </a:blipFill>
      </dgm:spPr>
      <dgm:t>
        <a:bodyPr/>
        <a:lstStyle/>
        <a:p>
          <a:endParaRPr lang="fr-FR"/>
        </a:p>
      </dgm:t>
    </dgm:pt>
  </dgm:ptLst>
  <dgm:cxnLst>
    <dgm:cxn modelId="{96C9F8F8-87FA-4D82-B046-D80CEF0FBD7A}" type="presOf" srcId="{825035BE-C8E6-41E2-AF8E-FBC552895C4B}" destId="{2BD7B1E4-1C85-4D27-9659-4C839C6461A4}" srcOrd="0" destOrd="3" presId="urn:microsoft.com/office/officeart/2005/8/layout/hList7#1"/>
    <dgm:cxn modelId="{3A509E1E-0453-416B-9A9A-75D8CBA22882}" type="presOf" srcId="{2E99F24A-705D-45B6-B0DA-5AAC6179BE1A}" destId="{84F6E700-C0E3-4FED-92B6-21ADFA6578A6}" srcOrd="0" destOrd="0" presId="urn:microsoft.com/office/officeart/2005/8/layout/hList7#1"/>
    <dgm:cxn modelId="{AB5B91A8-1DB8-4585-B859-8B0A6248DB65}" srcId="{605F3685-3C0E-4917-A6D3-C3B34F1F18F8}" destId="{825035BE-C8E6-41E2-AF8E-FBC552895C4B}" srcOrd="2" destOrd="0" parTransId="{08E73B3D-B1F5-4532-B15D-61174FA4B43A}" sibTransId="{5B3193B7-B5F8-4531-B183-054F11990F05}"/>
    <dgm:cxn modelId="{5B7469DC-C5AA-4ADE-A376-E35813F15388}" type="presOf" srcId="{5C7D1B33-F0C3-4613-8CFA-317754FC3BE5}" destId="{A50E34B4-740E-4BD6-8BEF-D9C1FA1784DE}" srcOrd="1" destOrd="2" presId="urn:microsoft.com/office/officeart/2005/8/layout/hList7#1"/>
    <dgm:cxn modelId="{F4AAB5DE-2C69-416F-B3C4-EC2A29A5C20F}" type="presOf" srcId="{D4DC82F7-AC95-4A25-A1F1-28EC45B3FB08}" destId="{2948169D-31D6-4DD8-89F3-392558636C8F}" srcOrd="0" destOrd="0" presId="urn:microsoft.com/office/officeart/2005/8/layout/hList7#1"/>
    <dgm:cxn modelId="{ABA55F21-88B0-4269-9CE7-9742308A1E3C}" type="presOf" srcId="{A7DE10A9-F0D3-43F3-8E8B-A697D585FA6F}" destId="{FF394F3A-DCE5-405E-9179-DB73ED18D8FB}" srcOrd="1" destOrd="2" presId="urn:microsoft.com/office/officeart/2005/8/layout/hList7#1"/>
    <dgm:cxn modelId="{35A495E3-49AB-4696-8C35-155618DB5EEC}" type="presOf" srcId="{A7DE10A9-F0D3-43F3-8E8B-A697D585FA6F}" destId="{84F6E700-C0E3-4FED-92B6-21ADFA6578A6}" srcOrd="0" destOrd="2" presId="urn:microsoft.com/office/officeart/2005/8/layout/hList7#1"/>
    <dgm:cxn modelId="{7846693E-A5D9-4E90-8508-ABE55859F5AB}" srcId="{D4DC82F7-AC95-4A25-A1F1-28EC45B3FB08}" destId="{59CC9F91-C026-40CC-99D3-68216B92CF00}" srcOrd="0" destOrd="0" parTransId="{26A11EF3-44BB-4732-9FC5-5B3C40DA0266}" sibTransId="{45F8BFF7-9BBA-40AC-A30B-DF63DD074849}"/>
    <dgm:cxn modelId="{A2421F8D-396F-4B27-96FF-53F5AD77EC24}" type="presOf" srcId="{59CC9F91-C026-40CC-99D3-68216B92CF00}" destId="{F7A3406D-D0A9-4A8D-85CE-B771371345E2}" srcOrd="0" destOrd="0" presId="urn:microsoft.com/office/officeart/2005/8/layout/hList7#1"/>
    <dgm:cxn modelId="{6B782D84-5592-45B8-BAC7-C191883B9724}" type="presOf" srcId="{348A8399-99D5-4A60-8B70-8F8664E2E34C}" destId="{8D8DE7B6-A401-4C36-B636-06661A2888AD}" srcOrd="1" destOrd="2" presId="urn:microsoft.com/office/officeart/2005/8/layout/hList7#1"/>
    <dgm:cxn modelId="{76D03776-5636-4DCD-9C1B-A3D4C68A1645}" type="presOf" srcId="{825035BE-C8E6-41E2-AF8E-FBC552895C4B}" destId="{8D8DE7B6-A401-4C36-B636-06661A2888AD}" srcOrd="1" destOrd="3" presId="urn:microsoft.com/office/officeart/2005/8/layout/hList7#1"/>
    <dgm:cxn modelId="{34B2FF24-A2BA-4CAB-BB87-87ABE929ED11}" type="presOf" srcId="{2BF6919E-F049-4C20-8B23-0A335CAE4A86}" destId="{8D8DE7B6-A401-4C36-B636-06661A2888AD}" srcOrd="1" destOrd="4" presId="urn:microsoft.com/office/officeart/2005/8/layout/hList7#1"/>
    <dgm:cxn modelId="{A8F6860A-2204-4FD8-8E61-76E1BC1F23C1}" srcId="{605F3685-3C0E-4917-A6D3-C3B34F1F18F8}" destId="{348A8399-99D5-4A60-8B70-8F8664E2E34C}" srcOrd="1" destOrd="0" parTransId="{2EDC1A3F-3805-4CFC-9840-C9E581F55132}" sibTransId="{B797DB6E-34D7-4BAC-AF37-048CA4F92FCF}"/>
    <dgm:cxn modelId="{0E5AF334-8E0E-4EDD-B678-63CA466C2BB1}" type="presOf" srcId="{45F8BFF7-9BBA-40AC-A30B-DF63DD074849}" destId="{2997CB02-E3FA-4F3C-A40A-F8D03FD086A7}" srcOrd="0" destOrd="0" presId="urn:microsoft.com/office/officeart/2005/8/layout/hList7#1"/>
    <dgm:cxn modelId="{0387D19F-9662-454F-96D3-BE2AF4787A04}" srcId="{2E99F24A-705D-45B6-B0DA-5AAC6179BE1A}" destId="{EC90BFE4-F286-458E-BF81-93E595CE1AA5}" srcOrd="0" destOrd="0" parTransId="{2D35E427-E681-4B24-80E9-D987D1A3F642}" sibTransId="{B1CAAF54-046E-4CA0-9E4D-0E9825C43FBF}"/>
    <dgm:cxn modelId="{955805FF-12E1-435C-9939-3BE4CEE6ED46}" type="presOf" srcId="{59CC9F91-C026-40CC-99D3-68216B92CF00}" destId="{A50E34B4-740E-4BD6-8BEF-D9C1FA1784DE}" srcOrd="1" destOrd="0" presId="urn:microsoft.com/office/officeart/2005/8/layout/hList7#1"/>
    <dgm:cxn modelId="{A03B59D5-F102-4899-822D-3CC9B86075B4}" type="presOf" srcId="{605F3685-3C0E-4917-A6D3-C3B34F1F18F8}" destId="{8D8DE7B6-A401-4C36-B636-06661A2888AD}" srcOrd="1" destOrd="0" presId="urn:microsoft.com/office/officeart/2005/8/layout/hList7#1"/>
    <dgm:cxn modelId="{0DBB3B6C-6AC1-4FB9-B2CE-E0BD88CF39D7}" srcId="{59CC9F91-C026-40CC-99D3-68216B92CF00}" destId="{8ABED6B8-F5BC-4A79-951E-E3D6A7C404F1}" srcOrd="2" destOrd="0" parTransId="{3A803812-3684-4D15-B5A3-B2F7D1415FAF}" sibTransId="{F047A1A8-E66E-4B64-A319-3A8B318078D1}"/>
    <dgm:cxn modelId="{74A5C151-CC61-4BD9-B53D-A3505999B23E}" type="presOf" srcId="{5F478DDE-CB39-4901-985E-1F7F090B2BA6}" destId="{A50E34B4-740E-4BD6-8BEF-D9C1FA1784DE}" srcOrd="1" destOrd="4" presId="urn:microsoft.com/office/officeart/2005/8/layout/hList7#1"/>
    <dgm:cxn modelId="{D70F3CE8-0271-4E80-800E-254327A82081}" type="presOf" srcId="{2A978C9D-78C6-456A-99F6-2095AF1EC33E}" destId="{FF394F3A-DCE5-405E-9179-DB73ED18D8FB}" srcOrd="1" destOrd="3" presId="urn:microsoft.com/office/officeart/2005/8/layout/hList7#1"/>
    <dgm:cxn modelId="{656A97E2-E7B8-46EB-9E0F-48CD615C5BAA}" type="presOf" srcId="{1A67EC09-ABB5-4A3C-A280-C628C84FB037}" destId="{9E6D4FB0-15D2-40E9-94D2-F849FC097C6B}" srcOrd="0" destOrd="0" presId="urn:microsoft.com/office/officeart/2005/8/layout/hList7#1"/>
    <dgm:cxn modelId="{254F516F-9DAA-409F-AC9B-F751D3F47478}" srcId="{59CC9F91-C026-40CC-99D3-68216B92CF00}" destId="{5F478DDE-CB39-4901-985E-1F7F090B2BA6}" srcOrd="3" destOrd="0" parTransId="{392DF99B-804E-4147-8197-B227E6FCD2F5}" sibTransId="{FEAD54F9-F1E6-4C4D-92B4-806E2B6CE2C4}"/>
    <dgm:cxn modelId="{7F79E53B-D233-40EC-8EE3-33AD2126B6FA}" type="presOf" srcId="{348A8399-99D5-4A60-8B70-8F8664E2E34C}" destId="{2BD7B1E4-1C85-4D27-9659-4C839C6461A4}" srcOrd="0" destOrd="2" presId="urn:microsoft.com/office/officeart/2005/8/layout/hList7#1"/>
    <dgm:cxn modelId="{4CF8DF11-E46E-4AAB-BC38-F67FC16449B0}" srcId="{605F3685-3C0E-4917-A6D3-C3B34F1F18F8}" destId="{8CA3BE9A-457A-4DB8-BF44-6D902936D2D9}" srcOrd="0" destOrd="0" parTransId="{8D4FDAF1-81B4-456E-94C0-4A6740F0B35B}" sibTransId="{35DB68FC-5D9D-49A1-96FC-FAF307EDEE6C}"/>
    <dgm:cxn modelId="{31E67CC8-46B9-462D-895B-688191A60345}" type="presOf" srcId="{5F478DDE-CB39-4901-985E-1F7F090B2BA6}" destId="{F7A3406D-D0A9-4A8D-85CE-B771371345E2}" srcOrd="0" destOrd="4" presId="urn:microsoft.com/office/officeart/2005/8/layout/hList7#1"/>
    <dgm:cxn modelId="{3F0D7378-7C0A-4907-8128-993AA79DF2E9}" srcId="{2E99F24A-705D-45B6-B0DA-5AAC6179BE1A}" destId="{A7DE10A9-F0D3-43F3-8E8B-A697D585FA6F}" srcOrd="1" destOrd="0" parTransId="{1A743162-9AE6-4FB9-A294-3BA70205AC54}" sibTransId="{AE0ACDE4-9F8B-4193-987E-7BCC19CF3493}"/>
    <dgm:cxn modelId="{CCDEAAD4-65F0-409D-9E0E-EC40A166A712}" type="presOf" srcId="{2E99F24A-705D-45B6-B0DA-5AAC6179BE1A}" destId="{FF394F3A-DCE5-405E-9179-DB73ED18D8FB}" srcOrd="1" destOrd="0" presId="urn:microsoft.com/office/officeart/2005/8/layout/hList7#1"/>
    <dgm:cxn modelId="{6F3BADF4-B58C-486E-B4F3-F45223BE587C}" type="presOf" srcId="{605F3685-3C0E-4917-A6D3-C3B34F1F18F8}" destId="{2BD7B1E4-1C85-4D27-9659-4C839C6461A4}" srcOrd="0" destOrd="0" presId="urn:microsoft.com/office/officeart/2005/8/layout/hList7#1"/>
    <dgm:cxn modelId="{B892A1B5-EB6B-4BFF-BB0D-5CF83FCD37A7}" type="presOf" srcId="{BD470915-A1C6-412C-A1A9-B2CED37C48DB}" destId="{A50E34B4-740E-4BD6-8BEF-D9C1FA1784DE}" srcOrd="1" destOrd="1" presId="urn:microsoft.com/office/officeart/2005/8/layout/hList7#1"/>
    <dgm:cxn modelId="{5D695C0F-051D-40F3-BC90-DB5F4DE37444}" type="presOf" srcId="{8ABED6B8-F5BC-4A79-951E-E3D6A7C404F1}" destId="{A50E34B4-740E-4BD6-8BEF-D9C1FA1784DE}" srcOrd="1" destOrd="3" presId="urn:microsoft.com/office/officeart/2005/8/layout/hList7#1"/>
    <dgm:cxn modelId="{E112A248-0B0A-456A-91DC-F9334E6919B4}" srcId="{605F3685-3C0E-4917-A6D3-C3B34F1F18F8}" destId="{2BF6919E-F049-4C20-8B23-0A335CAE4A86}" srcOrd="3" destOrd="0" parTransId="{B1204D18-6619-4764-AA21-CCEB3A949809}" sibTransId="{05B2979F-649D-41BD-BCC4-8935B2F9FB6E}"/>
    <dgm:cxn modelId="{E22ADA4A-4CE2-4179-9F3F-F2BE432A75AE}" srcId="{D4DC82F7-AC95-4A25-A1F1-28EC45B3FB08}" destId="{2E99F24A-705D-45B6-B0DA-5AAC6179BE1A}" srcOrd="2" destOrd="0" parTransId="{86B91A25-E156-4986-B9CE-241BC69F4D70}" sibTransId="{60096EE5-6313-445C-A39D-2E2F729B48BB}"/>
    <dgm:cxn modelId="{355A33DE-122F-47C0-874B-96B41AFCB233}" type="presOf" srcId="{2A978C9D-78C6-456A-99F6-2095AF1EC33E}" destId="{84F6E700-C0E3-4FED-92B6-21ADFA6578A6}" srcOrd="0" destOrd="3" presId="urn:microsoft.com/office/officeart/2005/8/layout/hList7#1"/>
    <dgm:cxn modelId="{BE802411-5B61-421E-8AB4-15FED29EAC25}" srcId="{2E99F24A-705D-45B6-B0DA-5AAC6179BE1A}" destId="{2A978C9D-78C6-456A-99F6-2095AF1EC33E}" srcOrd="2" destOrd="0" parTransId="{37A5262E-9650-404A-9103-7607072A438D}" sibTransId="{1A1A4D7C-37F0-4C6D-B937-92C0D36D06DE}"/>
    <dgm:cxn modelId="{5A8C4678-2E23-4ABE-A3D2-172F8F1B6579}" type="presOf" srcId="{8ABED6B8-F5BC-4A79-951E-E3D6A7C404F1}" destId="{F7A3406D-D0A9-4A8D-85CE-B771371345E2}" srcOrd="0" destOrd="3" presId="urn:microsoft.com/office/officeart/2005/8/layout/hList7#1"/>
    <dgm:cxn modelId="{66449EB6-F894-44EB-8839-AF770CE671C7}" type="presOf" srcId="{5C7D1B33-F0C3-4613-8CFA-317754FC3BE5}" destId="{F7A3406D-D0A9-4A8D-85CE-B771371345E2}" srcOrd="0" destOrd="2" presId="urn:microsoft.com/office/officeart/2005/8/layout/hList7#1"/>
    <dgm:cxn modelId="{4465704B-B9B3-4B19-922F-FFBBEBA05FF0}" srcId="{59CC9F91-C026-40CC-99D3-68216B92CF00}" destId="{BD470915-A1C6-412C-A1A9-B2CED37C48DB}" srcOrd="0" destOrd="0" parTransId="{E6A8E20C-31BA-4A9A-A6D8-01E6A2045495}" sibTransId="{CF05C086-40BD-4853-9DE7-9E95409E0A31}"/>
    <dgm:cxn modelId="{B0EC2655-0B2F-43C6-AFAD-22FEB41FB6D1}" type="presOf" srcId="{8CA3BE9A-457A-4DB8-BF44-6D902936D2D9}" destId="{8D8DE7B6-A401-4C36-B636-06661A2888AD}" srcOrd="1" destOrd="1" presId="urn:microsoft.com/office/officeart/2005/8/layout/hList7#1"/>
    <dgm:cxn modelId="{022CE047-5D51-447E-8B44-C44777F83F35}" srcId="{59CC9F91-C026-40CC-99D3-68216B92CF00}" destId="{5C7D1B33-F0C3-4613-8CFA-317754FC3BE5}" srcOrd="1" destOrd="0" parTransId="{698AD1F5-B65F-4168-B272-49592462BBEA}" sibTransId="{47A81153-E87F-4102-B0FE-89F150935342}"/>
    <dgm:cxn modelId="{3571C7DA-6AD0-41C2-A890-6876F6104589}" type="presOf" srcId="{2BF6919E-F049-4C20-8B23-0A335CAE4A86}" destId="{2BD7B1E4-1C85-4D27-9659-4C839C6461A4}" srcOrd="0" destOrd="4" presId="urn:microsoft.com/office/officeart/2005/8/layout/hList7#1"/>
    <dgm:cxn modelId="{8E26A298-9201-40C0-8537-E34F15E148EB}" type="presOf" srcId="{EC90BFE4-F286-458E-BF81-93E595CE1AA5}" destId="{FF394F3A-DCE5-405E-9179-DB73ED18D8FB}" srcOrd="1" destOrd="1" presId="urn:microsoft.com/office/officeart/2005/8/layout/hList7#1"/>
    <dgm:cxn modelId="{416E6CFC-2CC2-417E-9AF5-ECA43C3F8E62}" srcId="{D4DC82F7-AC95-4A25-A1F1-28EC45B3FB08}" destId="{605F3685-3C0E-4917-A6D3-C3B34F1F18F8}" srcOrd="1" destOrd="0" parTransId="{A9CE1F0B-4260-4900-82A3-B7C42A53645B}" sibTransId="{1A67EC09-ABB5-4A3C-A280-C628C84FB037}"/>
    <dgm:cxn modelId="{0DA71C31-4494-407F-853A-122671F59BF9}" type="presOf" srcId="{BD470915-A1C6-412C-A1A9-B2CED37C48DB}" destId="{F7A3406D-D0A9-4A8D-85CE-B771371345E2}" srcOrd="0" destOrd="1" presId="urn:microsoft.com/office/officeart/2005/8/layout/hList7#1"/>
    <dgm:cxn modelId="{69D89160-D2C9-44A3-8A65-90DA27BD7091}" type="presOf" srcId="{EC90BFE4-F286-458E-BF81-93E595CE1AA5}" destId="{84F6E700-C0E3-4FED-92B6-21ADFA6578A6}" srcOrd="0" destOrd="1" presId="urn:microsoft.com/office/officeart/2005/8/layout/hList7#1"/>
    <dgm:cxn modelId="{DD708F3B-4DEC-4B5B-9A95-474DAE3C2EE6}" type="presOf" srcId="{8CA3BE9A-457A-4DB8-BF44-6D902936D2D9}" destId="{2BD7B1E4-1C85-4D27-9659-4C839C6461A4}" srcOrd="0" destOrd="1" presId="urn:microsoft.com/office/officeart/2005/8/layout/hList7#1"/>
    <dgm:cxn modelId="{032F5FB4-39F3-4629-ABF4-7AF487EBA3B7}" type="presParOf" srcId="{2948169D-31D6-4DD8-89F3-392558636C8F}" destId="{FFF7BACF-1FC8-4C1A-99E7-F23BC6481DB2}" srcOrd="0" destOrd="0" presId="urn:microsoft.com/office/officeart/2005/8/layout/hList7#1"/>
    <dgm:cxn modelId="{C9714B46-F567-40D1-ACDA-8478FA61A1CE}" type="presParOf" srcId="{2948169D-31D6-4DD8-89F3-392558636C8F}" destId="{DA182341-90BF-4B70-95A7-57BBB8A7A4A5}" srcOrd="1" destOrd="0" presId="urn:microsoft.com/office/officeart/2005/8/layout/hList7#1"/>
    <dgm:cxn modelId="{FAF1A6E1-2530-4BD8-9879-4300D87BFFB6}" type="presParOf" srcId="{DA182341-90BF-4B70-95A7-57BBB8A7A4A5}" destId="{A5F921B2-C683-45FA-A09C-9521FEB7871D}" srcOrd="0" destOrd="0" presId="urn:microsoft.com/office/officeart/2005/8/layout/hList7#1"/>
    <dgm:cxn modelId="{1A6D4723-B957-4D4E-963B-49360E920002}" type="presParOf" srcId="{A5F921B2-C683-45FA-A09C-9521FEB7871D}" destId="{F7A3406D-D0A9-4A8D-85CE-B771371345E2}" srcOrd="0" destOrd="0" presId="urn:microsoft.com/office/officeart/2005/8/layout/hList7#1"/>
    <dgm:cxn modelId="{1452CA7C-CF98-4185-BE28-C8825908CDEA}" type="presParOf" srcId="{A5F921B2-C683-45FA-A09C-9521FEB7871D}" destId="{A50E34B4-740E-4BD6-8BEF-D9C1FA1784DE}" srcOrd="1" destOrd="0" presId="urn:microsoft.com/office/officeart/2005/8/layout/hList7#1"/>
    <dgm:cxn modelId="{8EFF35BC-1AB8-40AB-839D-448808D4F455}" type="presParOf" srcId="{A5F921B2-C683-45FA-A09C-9521FEB7871D}" destId="{F3381CCD-C564-4B54-B63C-640593356F6F}" srcOrd="2" destOrd="0" presId="urn:microsoft.com/office/officeart/2005/8/layout/hList7#1"/>
    <dgm:cxn modelId="{71D0559E-42D6-4F7B-91CB-1DD3E4ABA959}" type="presParOf" srcId="{A5F921B2-C683-45FA-A09C-9521FEB7871D}" destId="{A8881EC5-9E3F-4054-9571-219B92B7F13E}" srcOrd="3" destOrd="0" presId="urn:microsoft.com/office/officeart/2005/8/layout/hList7#1"/>
    <dgm:cxn modelId="{F74AD4EE-9788-4F80-910F-E77FF7483046}" type="presParOf" srcId="{DA182341-90BF-4B70-95A7-57BBB8A7A4A5}" destId="{2997CB02-E3FA-4F3C-A40A-F8D03FD086A7}" srcOrd="1" destOrd="0" presId="urn:microsoft.com/office/officeart/2005/8/layout/hList7#1"/>
    <dgm:cxn modelId="{7F0AB3EE-E411-40B0-8D00-27B7CF28B9E9}" type="presParOf" srcId="{DA182341-90BF-4B70-95A7-57BBB8A7A4A5}" destId="{C5F462B8-59E5-4D67-85BA-137AC2F01CDD}" srcOrd="2" destOrd="0" presId="urn:microsoft.com/office/officeart/2005/8/layout/hList7#1"/>
    <dgm:cxn modelId="{D1D2CE91-1621-44A8-829F-B0DAE55A4B68}" type="presParOf" srcId="{C5F462B8-59E5-4D67-85BA-137AC2F01CDD}" destId="{2BD7B1E4-1C85-4D27-9659-4C839C6461A4}" srcOrd="0" destOrd="0" presId="urn:microsoft.com/office/officeart/2005/8/layout/hList7#1"/>
    <dgm:cxn modelId="{DEC67409-E893-4102-9FFE-8B218B925F5A}" type="presParOf" srcId="{C5F462B8-59E5-4D67-85BA-137AC2F01CDD}" destId="{8D8DE7B6-A401-4C36-B636-06661A2888AD}" srcOrd="1" destOrd="0" presId="urn:microsoft.com/office/officeart/2005/8/layout/hList7#1"/>
    <dgm:cxn modelId="{B2F878C5-CACC-4F05-AF84-363ED484765B}" type="presParOf" srcId="{C5F462B8-59E5-4D67-85BA-137AC2F01CDD}" destId="{65FCF5CB-140A-4511-A283-9236DDCF81F5}" srcOrd="2" destOrd="0" presId="urn:microsoft.com/office/officeart/2005/8/layout/hList7#1"/>
    <dgm:cxn modelId="{068D5565-17FF-4511-A111-4A6B94E9D06D}" type="presParOf" srcId="{C5F462B8-59E5-4D67-85BA-137AC2F01CDD}" destId="{E775420B-B380-4419-A08C-E74DA9B8307C}" srcOrd="3" destOrd="0" presId="urn:microsoft.com/office/officeart/2005/8/layout/hList7#1"/>
    <dgm:cxn modelId="{31DAF5B7-0623-4C4B-9FDC-A4FD91BAB734}" type="presParOf" srcId="{DA182341-90BF-4B70-95A7-57BBB8A7A4A5}" destId="{9E6D4FB0-15D2-40E9-94D2-F849FC097C6B}" srcOrd="3" destOrd="0" presId="urn:microsoft.com/office/officeart/2005/8/layout/hList7#1"/>
    <dgm:cxn modelId="{60EB16C2-7535-4072-B010-711108603357}" type="presParOf" srcId="{DA182341-90BF-4B70-95A7-57BBB8A7A4A5}" destId="{4503C874-9456-4373-8EA8-246E338E274B}" srcOrd="4" destOrd="0" presId="urn:microsoft.com/office/officeart/2005/8/layout/hList7#1"/>
    <dgm:cxn modelId="{4769E150-4012-4A55-ADF0-B76CAF2795B7}" type="presParOf" srcId="{4503C874-9456-4373-8EA8-246E338E274B}" destId="{84F6E700-C0E3-4FED-92B6-21ADFA6578A6}" srcOrd="0" destOrd="0" presId="urn:microsoft.com/office/officeart/2005/8/layout/hList7#1"/>
    <dgm:cxn modelId="{20AD01FA-190B-4952-84C9-921271C19A3B}" type="presParOf" srcId="{4503C874-9456-4373-8EA8-246E338E274B}" destId="{FF394F3A-DCE5-405E-9179-DB73ED18D8FB}" srcOrd="1" destOrd="0" presId="urn:microsoft.com/office/officeart/2005/8/layout/hList7#1"/>
    <dgm:cxn modelId="{4B27577E-3209-4000-98D5-9AE03EF9549D}" type="presParOf" srcId="{4503C874-9456-4373-8EA8-246E338E274B}" destId="{10E706CF-9021-443F-83A7-52641F92F13A}" srcOrd="2" destOrd="0" presId="urn:microsoft.com/office/officeart/2005/8/layout/hList7#1"/>
    <dgm:cxn modelId="{41E843B5-DB7D-4FB3-A624-7153EDFF941D}" type="presParOf" srcId="{4503C874-9456-4373-8EA8-246E338E274B}" destId="{E0C0F903-6F8A-4E5C-996D-6694C2DD9A95}"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3406D-D0A9-4A8D-85CE-B771371345E2}">
      <dsp:nvSpPr>
        <dsp:cNvPr id="0" name=""/>
        <dsp:cNvSpPr/>
      </dsp:nvSpPr>
      <dsp:spPr>
        <a:xfrm>
          <a:off x="2244" y="0"/>
          <a:ext cx="3491922" cy="501041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1">
          <a:noAutofit/>
        </a:bodyPr>
        <a:lstStyle/>
        <a:p>
          <a:pPr lvl="0" algn="l" defTabSz="1422400">
            <a:lnSpc>
              <a:spcPct val="90000"/>
            </a:lnSpc>
            <a:spcBef>
              <a:spcPct val="0"/>
            </a:spcBef>
            <a:spcAft>
              <a:spcPct val="35000"/>
            </a:spcAft>
          </a:pPr>
          <a:r>
            <a:rPr lang="fr-FR" sz="3200" kern="1200" smtClean="0">
              <a:latin typeface="Calibri"/>
              <a:ea typeface="+mn-ea"/>
              <a:cs typeface="+mn-cs"/>
            </a:rPr>
            <a:t>Corporate BI</a:t>
          </a:r>
          <a:endParaRPr lang="fr-FR" sz="3200" kern="1200" dirty="0">
            <a:latin typeface="Calibri"/>
            <a:ea typeface="+mn-ea"/>
            <a:cs typeface="+mn-cs"/>
          </a:endParaRPr>
        </a:p>
        <a:p>
          <a:pPr marL="285750" lvl="1" indent="-285750" algn="l" defTabSz="1244600">
            <a:lnSpc>
              <a:spcPct val="90000"/>
            </a:lnSpc>
            <a:spcBef>
              <a:spcPct val="0"/>
            </a:spcBef>
            <a:spcAft>
              <a:spcPct val="15000"/>
            </a:spcAft>
            <a:buChar char="••"/>
          </a:pPr>
          <a:r>
            <a:rPr lang="fr-FR" sz="2800" kern="1200" smtClean="0">
              <a:latin typeface="Calibri"/>
              <a:ea typeface="+mn-ea"/>
              <a:cs typeface="+mn-cs"/>
            </a:rPr>
            <a:t>Managed</a:t>
          </a:r>
          <a:endParaRPr lang="fr-FR" sz="2800" kern="1200" dirty="0">
            <a:latin typeface="Calibri"/>
            <a:ea typeface="+mn-ea"/>
            <a:cs typeface="+mn-cs"/>
          </a:endParaRPr>
        </a:p>
        <a:p>
          <a:pPr marL="285750" lvl="1" indent="-285750" algn="l" defTabSz="1244600">
            <a:lnSpc>
              <a:spcPct val="90000"/>
            </a:lnSpc>
            <a:spcBef>
              <a:spcPct val="0"/>
            </a:spcBef>
            <a:spcAft>
              <a:spcPct val="15000"/>
            </a:spcAft>
            <a:buChar char="••"/>
          </a:pPr>
          <a:r>
            <a:rPr lang="fr-FR" sz="2800" kern="1200" smtClean="0">
              <a:latin typeface="Calibri"/>
              <a:ea typeface="+mn-ea"/>
              <a:cs typeface="+mn-cs"/>
            </a:rPr>
            <a:t>DatawareHouse</a:t>
          </a:r>
          <a:endParaRPr lang="fr-FR" sz="2800" kern="1200" dirty="0">
            <a:latin typeface="Calibri"/>
            <a:ea typeface="+mn-ea"/>
            <a:cs typeface="+mn-cs"/>
          </a:endParaRPr>
        </a:p>
        <a:p>
          <a:pPr marL="285750" lvl="1" indent="-285750" algn="l" defTabSz="1244600">
            <a:lnSpc>
              <a:spcPct val="90000"/>
            </a:lnSpc>
            <a:spcBef>
              <a:spcPct val="0"/>
            </a:spcBef>
            <a:spcAft>
              <a:spcPct val="15000"/>
            </a:spcAft>
            <a:buChar char="••"/>
          </a:pPr>
          <a:r>
            <a:rPr lang="fr-FR" sz="2800" kern="1200" smtClean="0">
              <a:latin typeface="Calibri"/>
              <a:ea typeface="+mn-ea"/>
              <a:cs typeface="+mn-cs"/>
            </a:rPr>
            <a:t>Company-wide</a:t>
          </a:r>
          <a:endParaRPr lang="fr-FR" sz="2800" kern="1200" dirty="0">
            <a:latin typeface="Calibri"/>
            <a:ea typeface="+mn-ea"/>
            <a:cs typeface="+mn-cs"/>
          </a:endParaRPr>
        </a:p>
        <a:p>
          <a:pPr marL="285750" lvl="1" indent="-285750" algn="l" defTabSz="1244600">
            <a:lnSpc>
              <a:spcPct val="90000"/>
            </a:lnSpc>
            <a:spcBef>
              <a:spcPct val="0"/>
            </a:spcBef>
            <a:spcAft>
              <a:spcPct val="15000"/>
            </a:spcAft>
            <a:buChar char="••"/>
          </a:pPr>
          <a:endParaRPr lang="fr-FR" sz="2800" kern="1200" dirty="0">
            <a:solidFill>
              <a:sysClr val="window" lastClr="FFFFFF"/>
            </a:solidFill>
            <a:latin typeface="Calibri"/>
            <a:ea typeface="+mn-ea"/>
            <a:cs typeface="+mn-cs"/>
          </a:endParaRPr>
        </a:p>
      </dsp:txBody>
      <dsp:txXfrm>
        <a:off x="2244" y="2004164"/>
        <a:ext cx="3491922" cy="2004164"/>
      </dsp:txXfrm>
    </dsp:sp>
    <dsp:sp modelId="{A8881EC5-9E3F-4054-9571-219B92B7F13E}">
      <dsp:nvSpPr>
        <dsp:cNvPr id="0" name=""/>
        <dsp:cNvSpPr/>
      </dsp:nvSpPr>
      <dsp:spPr>
        <a:xfrm>
          <a:off x="913972" y="300624"/>
          <a:ext cx="1668466" cy="16684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D7B1E4-1C85-4D27-9659-4C839C6461A4}">
      <dsp:nvSpPr>
        <dsp:cNvPr id="0" name=""/>
        <dsp:cNvSpPr/>
      </dsp:nvSpPr>
      <dsp:spPr>
        <a:xfrm>
          <a:off x="3582372" y="0"/>
          <a:ext cx="3491922" cy="501041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1">
          <a:noAutofit/>
        </a:bodyPr>
        <a:lstStyle/>
        <a:p>
          <a:pPr lvl="0" algn="l" defTabSz="1422400">
            <a:lnSpc>
              <a:spcPct val="90000"/>
            </a:lnSpc>
            <a:spcBef>
              <a:spcPct val="0"/>
            </a:spcBef>
            <a:spcAft>
              <a:spcPct val="35000"/>
            </a:spcAft>
          </a:pPr>
          <a:r>
            <a:rPr lang="fr-FR" sz="3200" kern="1200" smtClean="0">
              <a:latin typeface="Calibri"/>
              <a:ea typeface="+mn-ea"/>
              <a:cs typeface="+mn-cs"/>
            </a:rPr>
            <a:t>Team BI</a:t>
          </a:r>
          <a:endParaRPr lang="fr-FR" sz="3200" kern="1200" dirty="0">
            <a:latin typeface="Calibri"/>
            <a:ea typeface="+mn-ea"/>
            <a:cs typeface="+mn-cs"/>
          </a:endParaRPr>
        </a:p>
        <a:p>
          <a:pPr marL="285750" lvl="1" indent="-285750" algn="l" defTabSz="1244600">
            <a:lnSpc>
              <a:spcPct val="90000"/>
            </a:lnSpc>
            <a:spcBef>
              <a:spcPct val="0"/>
            </a:spcBef>
            <a:spcAft>
              <a:spcPct val="15000"/>
            </a:spcAft>
            <a:buChar char="••"/>
          </a:pPr>
          <a:r>
            <a:rPr lang="fr-FR" sz="2800" kern="1200" smtClean="0">
              <a:latin typeface="Calibri"/>
              <a:ea typeface="+mn-ea"/>
              <a:cs typeface="+mn-cs"/>
            </a:rPr>
            <a:t>Shared</a:t>
          </a:r>
          <a:endParaRPr lang="fr-FR" sz="2800" kern="1200" dirty="0">
            <a:latin typeface="Calibri"/>
            <a:ea typeface="+mn-ea"/>
            <a:cs typeface="+mn-cs"/>
          </a:endParaRPr>
        </a:p>
        <a:p>
          <a:pPr marL="285750" lvl="1" indent="-285750" algn="l" defTabSz="1244600">
            <a:lnSpc>
              <a:spcPct val="90000"/>
            </a:lnSpc>
            <a:spcBef>
              <a:spcPct val="0"/>
            </a:spcBef>
            <a:spcAft>
              <a:spcPct val="15000"/>
            </a:spcAft>
            <a:buChar char="••"/>
          </a:pPr>
          <a:r>
            <a:rPr lang="fr-FR" sz="2800" kern="1200" smtClean="0">
              <a:latin typeface="Calibri"/>
              <a:ea typeface="+mn-ea"/>
              <a:cs typeface="+mn-cs"/>
            </a:rPr>
            <a:t>Models</a:t>
          </a:r>
          <a:endParaRPr lang="fr-FR" sz="2800" kern="1200" dirty="0">
            <a:latin typeface="Calibri"/>
            <a:ea typeface="+mn-ea"/>
            <a:cs typeface="+mn-cs"/>
          </a:endParaRPr>
        </a:p>
        <a:p>
          <a:pPr marL="285750" lvl="1" indent="-285750" algn="l" defTabSz="1244600">
            <a:lnSpc>
              <a:spcPct val="90000"/>
            </a:lnSpc>
            <a:spcBef>
              <a:spcPct val="0"/>
            </a:spcBef>
            <a:spcAft>
              <a:spcPct val="15000"/>
            </a:spcAft>
            <a:buChar char="••"/>
          </a:pPr>
          <a:r>
            <a:rPr lang="fr-FR" sz="2800" kern="1200" smtClean="0">
              <a:latin typeface="Calibri"/>
              <a:ea typeface="+mn-ea"/>
              <a:cs typeface="+mn-cs"/>
            </a:rPr>
            <a:t>Department-wide</a:t>
          </a:r>
          <a:endParaRPr lang="fr-FR" sz="2800" kern="1200" dirty="0">
            <a:latin typeface="Calibri"/>
            <a:ea typeface="+mn-ea"/>
            <a:cs typeface="+mn-cs"/>
          </a:endParaRPr>
        </a:p>
        <a:p>
          <a:pPr marL="285750" lvl="1" indent="-285750" algn="l" defTabSz="1244600">
            <a:lnSpc>
              <a:spcPct val="90000"/>
            </a:lnSpc>
            <a:spcBef>
              <a:spcPct val="0"/>
            </a:spcBef>
            <a:spcAft>
              <a:spcPct val="15000"/>
            </a:spcAft>
            <a:buChar char="••"/>
          </a:pPr>
          <a:endParaRPr lang="fr-FR" sz="2800" kern="1200" dirty="0">
            <a:solidFill>
              <a:sysClr val="window" lastClr="FFFFFF"/>
            </a:solidFill>
            <a:latin typeface="Calibri"/>
            <a:ea typeface="+mn-ea"/>
            <a:cs typeface="+mn-cs"/>
          </a:endParaRPr>
        </a:p>
      </dsp:txBody>
      <dsp:txXfrm>
        <a:off x="3582372" y="2004164"/>
        <a:ext cx="3491922" cy="2004164"/>
      </dsp:txXfrm>
    </dsp:sp>
    <dsp:sp modelId="{E775420B-B380-4419-A08C-E74DA9B8307C}">
      <dsp:nvSpPr>
        <dsp:cNvPr id="0" name=""/>
        <dsp:cNvSpPr/>
      </dsp:nvSpPr>
      <dsp:spPr>
        <a:xfrm>
          <a:off x="4510652" y="300624"/>
          <a:ext cx="1668466" cy="166846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6E700-C0E3-4FED-92B6-21ADFA6578A6}">
      <dsp:nvSpPr>
        <dsp:cNvPr id="0" name=""/>
        <dsp:cNvSpPr/>
      </dsp:nvSpPr>
      <dsp:spPr>
        <a:xfrm>
          <a:off x="7195604" y="0"/>
          <a:ext cx="3491922" cy="501041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1">
          <a:noAutofit/>
        </a:bodyPr>
        <a:lstStyle/>
        <a:p>
          <a:pPr lvl="0" algn="l" defTabSz="1422400">
            <a:lnSpc>
              <a:spcPct val="90000"/>
            </a:lnSpc>
            <a:spcBef>
              <a:spcPct val="0"/>
            </a:spcBef>
            <a:spcAft>
              <a:spcPct val="35000"/>
            </a:spcAft>
          </a:pPr>
          <a:r>
            <a:rPr lang="fr-FR" sz="3200" kern="1200" smtClean="0">
              <a:latin typeface="Calibri"/>
              <a:ea typeface="+mn-ea"/>
              <a:cs typeface="+mn-cs"/>
            </a:rPr>
            <a:t>Self-Service BI</a:t>
          </a:r>
          <a:endParaRPr lang="fr-FR" sz="3200" kern="1200" dirty="0">
            <a:latin typeface="Calibri"/>
            <a:ea typeface="+mn-ea"/>
            <a:cs typeface="+mn-cs"/>
          </a:endParaRPr>
        </a:p>
        <a:p>
          <a:pPr marL="285750" lvl="1" indent="-285750" algn="l" defTabSz="1244600">
            <a:lnSpc>
              <a:spcPct val="90000"/>
            </a:lnSpc>
            <a:spcBef>
              <a:spcPct val="0"/>
            </a:spcBef>
            <a:spcAft>
              <a:spcPct val="15000"/>
            </a:spcAft>
            <a:buChar char="••"/>
          </a:pPr>
          <a:r>
            <a:rPr lang="fr-FR" sz="2800" kern="1200" smtClean="0">
              <a:latin typeface="Calibri"/>
              <a:ea typeface="+mn-ea"/>
              <a:cs typeface="+mn-cs"/>
            </a:rPr>
            <a:t>Quick &amp; Easy</a:t>
          </a:r>
          <a:endParaRPr lang="fr-FR" sz="2800" kern="1200" dirty="0">
            <a:latin typeface="Calibri"/>
            <a:ea typeface="+mn-ea"/>
            <a:cs typeface="+mn-cs"/>
          </a:endParaRPr>
        </a:p>
        <a:p>
          <a:pPr marL="285750" lvl="1" indent="-285750" algn="l" defTabSz="1244600">
            <a:lnSpc>
              <a:spcPct val="90000"/>
            </a:lnSpc>
            <a:spcBef>
              <a:spcPct val="0"/>
            </a:spcBef>
            <a:spcAft>
              <a:spcPct val="15000"/>
            </a:spcAft>
            <a:buChar char="••"/>
          </a:pPr>
          <a:r>
            <a:rPr lang="fr-FR" sz="2800" kern="1200" smtClean="0">
              <a:latin typeface="Calibri"/>
              <a:ea typeface="+mn-ea"/>
              <a:cs typeface="+mn-cs"/>
            </a:rPr>
            <a:t>Personal data</a:t>
          </a:r>
          <a:endParaRPr lang="fr-FR" sz="2800" kern="1200" dirty="0">
            <a:latin typeface="Calibri"/>
            <a:ea typeface="+mn-ea"/>
            <a:cs typeface="+mn-cs"/>
          </a:endParaRPr>
        </a:p>
        <a:p>
          <a:pPr marL="285750" lvl="1" indent="-285750" algn="l" defTabSz="1244600">
            <a:lnSpc>
              <a:spcPct val="90000"/>
            </a:lnSpc>
            <a:spcBef>
              <a:spcPct val="0"/>
            </a:spcBef>
            <a:spcAft>
              <a:spcPct val="15000"/>
            </a:spcAft>
            <a:buChar char="••"/>
          </a:pPr>
          <a:r>
            <a:rPr lang="fr-FR" sz="2800" kern="1200" smtClean="0">
              <a:latin typeface="Calibri"/>
              <a:ea typeface="+mn-ea"/>
              <a:cs typeface="+mn-cs"/>
            </a:rPr>
            <a:t>Document-centric</a:t>
          </a:r>
          <a:endParaRPr lang="fr-FR" sz="2800" kern="1200" dirty="0">
            <a:latin typeface="Calibri"/>
            <a:ea typeface="+mn-ea"/>
            <a:cs typeface="+mn-cs"/>
          </a:endParaRPr>
        </a:p>
      </dsp:txBody>
      <dsp:txXfrm>
        <a:off x="7195604" y="2004164"/>
        <a:ext cx="3491922" cy="2004164"/>
      </dsp:txXfrm>
    </dsp:sp>
    <dsp:sp modelId="{E0C0F903-6F8A-4E5C-996D-6694C2DD9A95}">
      <dsp:nvSpPr>
        <dsp:cNvPr id="0" name=""/>
        <dsp:cNvSpPr/>
      </dsp:nvSpPr>
      <dsp:spPr>
        <a:xfrm>
          <a:off x="8107332" y="300624"/>
          <a:ext cx="1668466" cy="1668466"/>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6127" b="-3387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7BACF-1FC8-4C1A-99E7-F23BC6481DB2}">
      <dsp:nvSpPr>
        <dsp:cNvPr id="0" name=""/>
        <dsp:cNvSpPr/>
      </dsp:nvSpPr>
      <dsp:spPr>
        <a:xfrm>
          <a:off x="1173249" y="4253597"/>
          <a:ext cx="8343272" cy="656616"/>
        </a:xfrm>
        <a:prstGeom prst="leftRightArrow">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C89D3-D1D2-40C6-93A4-6DB2757DC2FC}" type="datetimeFigureOut">
              <a:rPr lang="fr-FR" smtClean="0"/>
              <a:t>19/07/2014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3FCB2-F69B-4D43-BAB4-1FA35A60DB19}" type="slidenum">
              <a:rPr lang="fr-FR" smtClean="0"/>
              <a:t>‹N°›</a:t>
            </a:fld>
            <a:endParaRPr lang="fr-FR"/>
          </a:p>
        </p:txBody>
      </p:sp>
    </p:spTree>
    <p:extLst>
      <p:ext uri="{BB962C8B-B14F-4D97-AF65-F5344CB8AC3E}">
        <p14:creationId xmlns:p14="http://schemas.microsoft.com/office/powerpoint/2010/main" val="360283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1</a:t>
            </a:fld>
            <a:endParaRPr lang="fr-FR"/>
          </a:p>
        </p:txBody>
      </p:sp>
    </p:spTree>
    <p:extLst>
      <p:ext uri="{BB962C8B-B14F-4D97-AF65-F5344CB8AC3E}">
        <p14:creationId xmlns:p14="http://schemas.microsoft.com/office/powerpoint/2010/main" val="4146348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13</a:t>
            </a:fld>
            <a:endParaRPr lang="fr-FR"/>
          </a:p>
        </p:txBody>
      </p:sp>
    </p:spTree>
    <p:extLst>
      <p:ext uri="{BB962C8B-B14F-4D97-AF65-F5344CB8AC3E}">
        <p14:creationId xmlns:p14="http://schemas.microsoft.com/office/powerpoint/2010/main" val="1872076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7/19/2014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08879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0400A2-FFB7-4601-ACE4-7E7BEBEEC1BC}" type="slidenum">
              <a:rPr lang="fr-FR" smtClean="0"/>
              <a:t>16</a:t>
            </a:fld>
            <a:endParaRPr lang="fr-FR"/>
          </a:p>
        </p:txBody>
      </p:sp>
    </p:spTree>
    <p:extLst>
      <p:ext uri="{BB962C8B-B14F-4D97-AF65-F5344CB8AC3E}">
        <p14:creationId xmlns:p14="http://schemas.microsoft.com/office/powerpoint/2010/main" val="784516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17</a:t>
            </a:fld>
            <a:endParaRPr lang="fr-FR"/>
          </a:p>
        </p:txBody>
      </p:sp>
    </p:spTree>
    <p:extLst>
      <p:ext uri="{BB962C8B-B14F-4D97-AF65-F5344CB8AC3E}">
        <p14:creationId xmlns:p14="http://schemas.microsoft.com/office/powerpoint/2010/main" val="233228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18</a:t>
            </a:fld>
            <a:endParaRPr lang="fr-FR"/>
          </a:p>
        </p:txBody>
      </p:sp>
    </p:spTree>
    <p:extLst>
      <p:ext uri="{BB962C8B-B14F-4D97-AF65-F5344CB8AC3E}">
        <p14:creationId xmlns:p14="http://schemas.microsoft.com/office/powerpoint/2010/main" val="930803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19</a:t>
            </a:fld>
            <a:endParaRPr lang="fr-FR"/>
          </a:p>
        </p:txBody>
      </p:sp>
    </p:spTree>
    <p:extLst>
      <p:ext uri="{BB962C8B-B14F-4D97-AF65-F5344CB8AC3E}">
        <p14:creationId xmlns:p14="http://schemas.microsoft.com/office/powerpoint/2010/main" val="2402121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20</a:t>
            </a:fld>
            <a:endParaRPr lang="fr-FR"/>
          </a:p>
        </p:txBody>
      </p:sp>
    </p:spTree>
    <p:extLst>
      <p:ext uri="{BB962C8B-B14F-4D97-AF65-F5344CB8AC3E}">
        <p14:creationId xmlns:p14="http://schemas.microsoft.com/office/powerpoint/2010/main" val="1195418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21</a:t>
            </a:fld>
            <a:endParaRPr lang="fr-FR"/>
          </a:p>
        </p:txBody>
      </p:sp>
    </p:spTree>
    <p:extLst>
      <p:ext uri="{BB962C8B-B14F-4D97-AF65-F5344CB8AC3E}">
        <p14:creationId xmlns:p14="http://schemas.microsoft.com/office/powerpoint/2010/main" val="4012480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22</a:t>
            </a:fld>
            <a:endParaRPr lang="fr-FR"/>
          </a:p>
        </p:txBody>
      </p:sp>
    </p:spTree>
    <p:extLst>
      <p:ext uri="{BB962C8B-B14F-4D97-AF65-F5344CB8AC3E}">
        <p14:creationId xmlns:p14="http://schemas.microsoft.com/office/powerpoint/2010/main" val="522063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23</a:t>
            </a:fld>
            <a:endParaRPr lang="fr-FR"/>
          </a:p>
        </p:txBody>
      </p:sp>
    </p:spTree>
    <p:extLst>
      <p:ext uri="{BB962C8B-B14F-4D97-AF65-F5344CB8AC3E}">
        <p14:creationId xmlns:p14="http://schemas.microsoft.com/office/powerpoint/2010/main" val="326439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63FCB2-F69B-4D43-BAB4-1FA35A60DB19}" type="slidenum">
              <a:rPr lang="fr-FR" smtClean="0"/>
              <a:t>3</a:t>
            </a:fld>
            <a:endParaRPr lang="fr-FR"/>
          </a:p>
        </p:txBody>
      </p:sp>
    </p:spTree>
    <p:extLst>
      <p:ext uri="{BB962C8B-B14F-4D97-AF65-F5344CB8AC3E}">
        <p14:creationId xmlns:p14="http://schemas.microsoft.com/office/powerpoint/2010/main" val="3817295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24</a:t>
            </a:fld>
            <a:endParaRPr lang="fr-FR"/>
          </a:p>
        </p:txBody>
      </p:sp>
    </p:spTree>
    <p:extLst>
      <p:ext uri="{BB962C8B-B14F-4D97-AF65-F5344CB8AC3E}">
        <p14:creationId xmlns:p14="http://schemas.microsoft.com/office/powerpoint/2010/main" val="553658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25</a:t>
            </a:fld>
            <a:endParaRPr lang="fr-FR"/>
          </a:p>
        </p:txBody>
      </p:sp>
    </p:spTree>
    <p:extLst>
      <p:ext uri="{BB962C8B-B14F-4D97-AF65-F5344CB8AC3E}">
        <p14:creationId xmlns:p14="http://schemas.microsoft.com/office/powerpoint/2010/main" val="2427686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26</a:t>
            </a:fld>
            <a:endParaRPr lang="fr-FR"/>
          </a:p>
        </p:txBody>
      </p:sp>
    </p:spTree>
    <p:extLst>
      <p:ext uri="{BB962C8B-B14F-4D97-AF65-F5344CB8AC3E}">
        <p14:creationId xmlns:p14="http://schemas.microsoft.com/office/powerpoint/2010/main" val="2752157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27</a:t>
            </a:fld>
            <a:endParaRPr lang="fr-FR"/>
          </a:p>
        </p:txBody>
      </p:sp>
    </p:spTree>
    <p:extLst>
      <p:ext uri="{BB962C8B-B14F-4D97-AF65-F5344CB8AC3E}">
        <p14:creationId xmlns:p14="http://schemas.microsoft.com/office/powerpoint/2010/main" val="2203813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28</a:t>
            </a:fld>
            <a:endParaRPr lang="fr-FR"/>
          </a:p>
        </p:txBody>
      </p:sp>
    </p:spTree>
    <p:extLst>
      <p:ext uri="{BB962C8B-B14F-4D97-AF65-F5344CB8AC3E}">
        <p14:creationId xmlns:p14="http://schemas.microsoft.com/office/powerpoint/2010/main" val="1033185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29</a:t>
            </a:fld>
            <a:endParaRPr lang="fr-FR"/>
          </a:p>
        </p:txBody>
      </p:sp>
    </p:spTree>
    <p:extLst>
      <p:ext uri="{BB962C8B-B14F-4D97-AF65-F5344CB8AC3E}">
        <p14:creationId xmlns:p14="http://schemas.microsoft.com/office/powerpoint/2010/main" val="2044100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30</a:t>
            </a:fld>
            <a:endParaRPr lang="fr-FR"/>
          </a:p>
        </p:txBody>
      </p:sp>
    </p:spTree>
    <p:extLst>
      <p:ext uri="{BB962C8B-B14F-4D97-AF65-F5344CB8AC3E}">
        <p14:creationId xmlns:p14="http://schemas.microsoft.com/office/powerpoint/2010/main" val="1537406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31</a:t>
            </a:fld>
            <a:endParaRPr lang="fr-FR"/>
          </a:p>
        </p:txBody>
      </p:sp>
    </p:spTree>
    <p:extLst>
      <p:ext uri="{BB962C8B-B14F-4D97-AF65-F5344CB8AC3E}">
        <p14:creationId xmlns:p14="http://schemas.microsoft.com/office/powerpoint/2010/main" val="3045837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32</a:t>
            </a:fld>
            <a:endParaRPr lang="fr-FR"/>
          </a:p>
        </p:txBody>
      </p:sp>
    </p:spTree>
    <p:extLst>
      <p:ext uri="{BB962C8B-B14F-4D97-AF65-F5344CB8AC3E}">
        <p14:creationId xmlns:p14="http://schemas.microsoft.com/office/powerpoint/2010/main" val="1424179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BC6F38C-F923-4D2B-8976-1D47B225038C}" type="slidenum">
              <a:rPr lang="fr-FR" smtClean="0"/>
              <a:pPr>
                <a:defRPr/>
              </a:pPr>
              <a:t>33</a:t>
            </a:fld>
            <a:endParaRPr lang="fr-FR"/>
          </a:p>
        </p:txBody>
      </p:sp>
    </p:spTree>
    <p:extLst>
      <p:ext uri="{BB962C8B-B14F-4D97-AF65-F5344CB8AC3E}">
        <p14:creationId xmlns:p14="http://schemas.microsoft.com/office/powerpoint/2010/main" val="357100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4</a:t>
            </a:fld>
            <a:endParaRPr lang="fr-FR"/>
          </a:p>
        </p:txBody>
      </p:sp>
    </p:spTree>
    <p:extLst>
      <p:ext uri="{BB962C8B-B14F-4D97-AF65-F5344CB8AC3E}">
        <p14:creationId xmlns:p14="http://schemas.microsoft.com/office/powerpoint/2010/main" val="3455530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34</a:t>
            </a:fld>
            <a:endParaRPr lang="fr-FR"/>
          </a:p>
        </p:txBody>
      </p:sp>
    </p:spTree>
    <p:extLst>
      <p:ext uri="{BB962C8B-B14F-4D97-AF65-F5344CB8AC3E}">
        <p14:creationId xmlns:p14="http://schemas.microsoft.com/office/powerpoint/2010/main" val="65348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35</a:t>
            </a:fld>
            <a:endParaRPr lang="fr-FR"/>
          </a:p>
        </p:txBody>
      </p:sp>
    </p:spTree>
    <p:extLst>
      <p:ext uri="{BB962C8B-B14F-4D97-AF65-F5344CB8AC3E}">
        <p14:creationId xmlns:p14="http://schemas.microsoft.com/office/powerpoint/2010/main" val="2828853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36</a:t>
            </a:fld>
            <a:endParaRPr lang="fr-FR"/>
          </a:p>
        </p:txBody>
      </p:sp>
    </p:spTree>
    <p:extLst>
      <p:ext uri="{BB962C8B-B14F-4D97-AF65-F5344CB8AC3E}">
        <p14:creationId xmlns:p14="http://schemas.microsoft.com/office/powerpoint/2010/main" val="2075182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37</a:t>
            </a:fld>
            <a:endParaRPr lang="fr-FR"/>
          </a:p>
        </p:txBody>
      </p:sp>
    </p:spTree>
    <p:extLst>
      <p:ext uri="{BB962C8B-B14F-4D97-AF65-F5344CB8AC3E}">
        <p14:creationId xmlns:p14="http://schemas.microsoft.com/office/powerpoint/2010/main" val="1115639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38</a:t>
            </a:fld>
            <a:endParaRPr lang="fr-FR"/>
          </a:p>
        </p:txBody>
      </p:sp>
    </p:spTree>
    <p:extLst>
      <p:ext uri="{BB962C8B-B14F-4D97-AF65-F5344CB8AC3E}">
        <p14:creationId xmlns:p14="http://schemas.microsoft.com/office/powerpoint/2010/main" val="2310059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39</a:t>
            </a:fld>
            <a:endParaRPr lang="fr-FR"/>
          </a:p>
        </p:txBody>
      </p:sp>
    </p:spTree>
    <p:extLst>
      <p:ext uri="{BB962C8B-B14F-4D97-AF65-F5344CB8AC3E}">
        <p14:creationId xmlns:p14="http://schemas.microsoft.com/office/powerpoint/2010/main" val="677065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40</a:t>
            </a:fld>
            <a:endParaRPr lang="fr-FR"/>
          </a:p>
        </p:txBody>
      </p:sp>
    </p:spTree>
    <p:extLst>
      <p:ext uri="{BB962C8B-B14F-4D97-AF65-F5344CB8AC3E}">
        <p14:creationId xmlns:p14="http://schemas.microsoft.com/office/powerpoint/2010/main" val="1294705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41</a:t>
            </a:fld>
            <a:endParaRPr lang="fr-FR"/>
          </a:p>
        </p:txBody>
      </p:sp>
    </p:spTree>
    <p:extLst>
      <p:ext uri="{BB962C8B-B14F-4D97-AF65-F5344CB8AC3E}">
        <p14:creationId xmlns:p14="http://schemas.microsoft.com/office/powerpoint/2010/main" val="389339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42</a:t>
            </a:fld>
            <a:endParaRPr lang="fr-FR"/>
          </a:p>
        </p:txBody>
      </p:sp>
    </p:spTree>
    <p:extLst>
      <p:ext uri="{BB962C8B-B14F-4D97-AF65-F5344CB8AC3E}">
        <p14:creationId xmlns:p14="http://schemas.microsoft.com/office/powerpoint/2010/main" val="1845198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43</a:t>
            </a:fld>
            <a:endParaRPr lang="fr-FR"/>
          </a:p>
        </p:txBody>
      </p:sp>
    </p:spTree>
    <p:extLst>
      <p:ext uri="{BB962C8B-B14F-4D97-AF65-F5344CB8AC3E}">
        <p14:creationId xmlns:p14="http://schemas.microsoft.com/office/powerpoint/2010/main" val="326906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581E3E6-B83D-41BF-8DDD-B4B2BA2061B9}" type="slidenum">
              <a:rPr lang="fr-FR" smtClean="0"/>
              <a:t>5</a:t>
            </a:fld>
            <a:endParaRPr lang="fr-FR"/>
          </a:p>
        </p:txBody>
      </p:sp>
    </p:spTree>
    <p:extLst>
      <p:ext uri="{BB962C8B-B14F-4D97-AF65-F5344CB8AC3E}">
        <p14:creationId xmlns:p14="http://schemas.microsoft.com/office/powerpoint/2010/main" val="3503428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44</a:t>
            </a:fld>
            <a:endParaRPr lang="fr-FR"/>
          </a:p>
        </p:txBody>
      </p:sp>
    </p:spTree>
    <p:extLst>
      <p:ext uri="{BB962C8B-B14F-4D97-AF65-F5344CB8AC3E}">
        <p14:creationId xmlns:p14="http://schemas.microsoft.com/office/powerpoint/2010/main" val="1283501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46</a:t>
            </a:fld>
            <a:endParaRPr lang="fr-FR"/>
          </a:p>
        </p:txBody>
      </p:sp>
    </p:spTree>
    <p:extLst>
      <p:ext uri="{BB962C8B-B14F-4D97-AF65-F5344CB8AC3E}">
        <p14:creationId xmlns:p14="http://schemas.microsoft.com/office/powerpoint/2010/main" val="3584293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48</a:t>
            </a:fld>
            <a:endParaRPr lang="fr-FR"/>
          </a:p>
        </p:txBody>
      </p:sp>
    </p:spTree>
    <p:extLst>
      <p:ext uri="{BB962C8B-B14F-4D97-AF65-F5344CB8AC3E}">
        <p14:creationId xmlns:p14="http://schemas.microsoft.com/office/powerpoint/2010/main" val="2895264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49</a:t>
            </a:fld>
            <a:endParaRPr lang="fr-FR"/>
          </a:p>
        </p:txBody>
      </p:sp>
    </p:spTree>
    <p:extLst>
      <p:ext uri="{BB962C8B-B14F-4D97-AF65-F5344CB8AC3E}">
        <p14:creationId xmlns:p14="http://schemas.microsoft.com/office/powerpoint/2010/main" val="305017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581E3E6-B83D-41BF-8DDD-B4B2BA2061B9}" type="slidenum">
              <a:rPr lang="fr-FR" smtClean="0"/>
              <a:t>6</a:t>
            </a:fld>
            <a:endParaRPr lang="fr-FR"/>
          </a:p>
        </p:txBody>
      </p:sp>
    </p:spTree>
    <p:extLst>
      <p:ext uri="{BB962C8B-B14F-4D97-AF65-F5344CB8AC3E}">
        <p14:creationId xmlns:p14="http://schemas.microsoft.com/office/powerpoint/2010/main" val="1462102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7</a:t>
            </a:fld>
            <a:endParaRPr lang="fr-FR"/>
          </a:p>
        </p:txBody>
      </p:sp>
    </p:spTree>
    <p:extLst>
      <p:ext uri="{BB962C8B-B14F-4D97-AF65-F5344CB8AC3E}">
        <p14:creationId xmlns:p14="http://schemas.microsoft.com/office/powerpoint/2010/main" val="224546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9</a:t>
            </a:fld>
            <a:endParaRPr lang="fr-FR"/>
          </a:p>
        </p:txBody>
      </p:sp>
    </p:spTree>
    <p:extLst>
      <p:ext uri="{BB962C8B-B14F-4D97-AF65-F5344CB8AC3E}">
        <p14:creationId xmlns:p14="http://schemas.microsoft.com/office/powerpoint/2010/main" val="43173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10</a:t>
            </a:fld>
            <a:endParaRPr lang="fr-FR"/>
          </a:p>
        </p:txBody>
      </p:sp>
    </p:spTree>
    <p:extLst>
      <p:ext uri="{BB962C8B-B14F-4D97-AF65-F5344CB8AC3E}">
        <p14:creationId xmlns:p14="http://schemas.microsoft.com/office/powerpoint/2010/main" val="294813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9363FCB2-F69B-4D43-BAB4-1FA35A60DB19}" type="slidenum">
              <a:rPr lang="fr-FR" smtClean="0"/>
              <a:t>11</a:t>
            </a:fld>
            <a:endParaRPr lang="fr-FR"/>
          </a:p>
        </p:txBody>
      </p:sp>
    </p:spTree>
    <p:extLst>
      <p:ext uri="{BB962C8B-B14F-4D97-AF65-F5344CB8AC3E}">
        <p14:creationId xmlns:p14="http://schemas.microsoft.com/office/powerpoint/2010/main" val="288318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800" b="1" cap="all">
                <a:solidFill>
                  <a:schemeClr val="tx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solidFill>
                <a:latin typeface="+mn-lt"/>
                <a:cs typeface="Segoe UI Light" panose="020B0502040204020203"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Tree>
    <p:extLst>
      <p:ext uri="{BB962C8B-B14F-4D97-AF65-F5344CB8AC3E}">
        <p14:creationId xmlns:p14="http://schemas.microsoft.com/office/powerpoint/2010/main" val="22243981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Blue">
    <p:bg>
      <p:bgPr>
        <a:solidFill>
          <a:schemeClr val="accent6">
            <a:lumMod val="75000"/>
          </a:schemeClr>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09600" y="275167"/>
            <a:ext cx="11247040" cy="657556"/>
          </a:xfrm>
        </p:spPr>
        <p:txBody>
          <a:bodyPr/>
          <a:lstStyle>
            <a:lvl1pPr algn="l">
              <a:defRPr sz="4800" b="1">
                <a:solidFill>
                  <a:schemeClr val="bg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20990811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Blu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875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Blue">
    <p:bg>
      <p:bgPr>
        <a:solidFill>
          <a:schemeClr val="accent6">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411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Titre">
    <p:bg>
      <p:bgPr>
        <a:gradFill flip="none" rotWithShape="1">
          <a:gsLst>
            <a:gs pos="0">
              <a:schemeClr val="accent1">
                <a:lumMod val="0"/>
                <a:lumOff val="100000"/>
              </a:schemeClr>
            </a:gs>
            <a:gs pos="35000">
              <a:schemeClr val="accent1">
                <a:lumMod val="0"/>
                <a:lumOff val="100000"/>
              </a:schemeClr>
            </a:gs>
            <a:gs pos="100000">
              <a:schemeClr val="bg1">
                <a:lumMod val="9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Organigramme : Opération manuelle 7"/>
          <p:cNvSpPr/>
          <p:nvPr userDrawn="1"/>
        </p:nvSpPr>
        <p:spPr>
          <a:xfrm rot="16200000">
            <a:off x="-2291588" y="103288"/>
            <a:ext cx="10389791" cy="5903979"/>
          </a:xfrm>
          <a:prstGeom prst="flowChartManualOperation">
            <a:avLst/>
          </a:prstGeom>
          <a:solidFill>
            <a:schemeClr val="tx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le 1"/>
          <p:cNvSpPr>
            <a:spLocks noGrp="1"/>
          </p:cNvSpPr>
          <p:nvPr>
            <p:ph type="ctrTitle"/>
          </p:nvPr>
        </p:nvSpPr>
        <p:spPr>
          <a:xfrm>
            <a:off x="4463819" y="1028733"/>
            <a:ext cx="7502827" cy="1536171"/>
          </a:xfrm>
        </p:spPr>
        <p:txBody>
          <a:bodyPr anchor="t">
            <a:noAutofit/>
          </a:bodyPr>
          <a:lstStyle>
            <a:lvl1pPr algn="r">
              <a:defRPr sz="4800" b="1">
                <a:solidFill>
                  <a:srgbClr val="686868"/>
                </a:solidFill>
                <a:latin typeface="+mj-lt"/>
                <a:cs typeface="Segoe UI"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Subtitle 2"/>
          <p:cNvSpPr>
            <a:spLocks noGrp="1"/>
          </p:cNvSpPr>
          <p:nvPr>
            <p:ph type="subTitle" idx="1"/>
          </p:nvPr>
        </p:nvSpPr>
        <p:spPr>
          <a:xfrm>
            <a:off x="4463819" y="2629426"/>
            <a:ext cx="7502827" cy="1984697"/>
          </a:xfrm>
        </p:spPr>
        <p:txBody>
          <a:bodyPr>
            <a:normAutofit/>
          </a:bodyPr>
          <a:lstStyle>
            <a:lvl1pPr marL="0" indent="0" algn="r">
              <a:buFontTx/>
              <a:buNone/>
              <a:defRPr sz="3200" baseline="0">
                <a:solidFill>
                  <a:srgbClr val="686868"/>
                </a:solidFill>
                <a:latin typeface="+mj-lt"/>
                <a:cs typeface="Segoe UI Light"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noProof="0" dirty="0" smtClean="0"/>
              <a:t>Click to </a:t>
            </a:r>
            <a:r>
              <a:rPr lang="fr-FR" noProof="0" dirty="0" err="1" smtClean="0"/>
              <a:t>edit</a:t>
            </a:r>
            <a:r>
              <a:rPr lang="fr-FR" noProof="0" dirty="0" smtClean="0"/>
              <a:t> Master </a:t>
            </a:r>
            <a:r>
              <a:rPr lang="fr-FR" noProof="0" dirty="0" err="1" smtClean="0"/>
              <a:t>subtitle</a:t>
            </a:r>
            <a:r>
              <a:rPr lang="fr-FR" noProof="0" dirty="0" smtClean="0"/>
              <a:t> style</a:t>
            </a:r>
            <a:endParaRPr lang="fr-FR" noProof="0" dirty="0"/>
          </a:p>
        </p:txBody>
      </p:sp>
      <p:sp>
        <p:nvSpPr>
          <p:cNvPr id="5" name="Espace réservé du texte 4"/>
          <p:cNvSpPr>
            <a:spLocks noGrp="1"/>
          </p:cNvSpPr>
          <p:nvPr>
            <p:ph type="body" sz="quarter" idx="13"/>
          </p:nvPr>
        </p:nvSpPr>
        <p:spPr>
          <a:xfrm>
            <a:off x="4463643" y="4614334"/>
            <a:ext cx="7503991" cy="1119717"/>
          </a:xfrm>
        </p:spPr>
        <p:txBody>
          <a:bodyPr/>
          <a:lstStyle>
            <a:lvl1pPr marL="0" indent="0" algn="r">
              <a:buFontTx/>
              <a:buNone/>
              <a:defRPr sz="2133">
                <a:solidFill>
                  <a:srgbClr val="686868"/>
                </a:solidFill>
                <a:latin typeface="+mj-lt"/>
                <a:cs typeface="Segoe UI Light" panose="020B0502040204020203" pitchFamily="34" charset="0"/>
              </a:defRPr>
            </a:lvl1pPr>
            <a:lvl2pPr>
              <a:defRPr sz="1867">
                <a:latin typeface="Segoe UI Light" panose="020B0502040204020203" pitchFamily="34" charset="0"/>
                <a:cs typeface="Segoe UI Light" panose="020B0502040204020203" pitchFamily="34" charset="0"/>
              </a:defRPr>
            </a:lvl2pPr>
            <a:lvl3pPr>
              <a:defRPr sz="1867">
                <a:latin typeface="Segoe UI Light" panose="020B0502040204020203" pitchFamily="34" charset="0"/>
                <a:cs typeface="Segoe UI Light" panose="020B0502040204020203" pitchFamily="34" charset="0"/>
              </a:defRPr>
            </a:lvl3pPr>
            <a:lvl4pPr>
              <a:defRPr sz="1867">
                <a:latin typeface="Segoe UI Light" panose="020B0502040204020203" pitchFamily="34" charset="0"/>
                <a:cs typeface="Segoe UI Light" panose="020B0502040204020203" pitchFamily="34" charset="0"/>
              </a:defRPr>
            </a:lvl4pPr>
            <a:lvl5pPr>
              <a:defRPr sz="1867">
                <a:latin typeface="Segoe UI Light" panose="020B0502040204020203" pitchFamily="34" charset="0"/>
                <a:cs typeface="Segoe UI Light" panose="020B0502040204020203" pitchFamily="34" charset="0"/>
              </a:defRPr>
            </a:lvl5pPr>
          </a:lstStyle>
          <a:p>
            <a:pPr lvl="0"/>
            <a:r>
              <a:rPr lang="fr-FR" dirty="0" smtClean="0"/>
              <a:t>Modifiez les styles du texte du masque</a:t>
            </a:r>
          </a:p>
        </p:txBody>
      </p:sp>
      <p:sp>
        <p:nvSpPr>
          <p:cNvPr id="14" name="Organigramme : Opération manuelle 13"/>
          <p:cNvSpPr/>
          <p:nvPr userDrawn="1"/>
        </p:nvSpPr>
        <p:spPr>
          <a:xfrm rot="16200000">
            <a:off x="-1630235" y="1000080"/>
            <a:ext cx="7588484" cy="4312141"/>
          </a:xfrm>
          <a:prstGeom prst="flowChartManualOperation">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aseline="-25000" dirty="0"/>
          </a:p>
        </p:txBody>
      </p:sp>
    </p:spTree>
    <p:extLst>
      <p:ext uri="{BB962C8B-B14F-4D97-AF65-F5344CB8AC3E}">
        <p14:creationId xmlns:p14="http://schemas.microsoft.com/office/powerpoint/2010/main" val="40315750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nde partie">
    <p:bg>
      <p:bgPr>
        <a:gradFill>
          <a:gsLst>
            <a:gs pos="0">
              <a:schemeClr val="accent1">
                <a:lumMod val="0"/>
                <a:lumOff val="100000"/>
              </a:schemeClr>
            </a:gs>
            <a:gs pos="35000">
              <a:schemeClr val="accent1">
                <a:lumMod val="0"/>
                <a:lumOff val="100000"/>
              </a:schemeClr>
            </a:gs>
            <a:gs pos="100000">
              <a:schemeClr val="bg1">
                <a:lumMod val="9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948946"/>
            <a:ext cx="10363200" cy="1362075"/>
          </a:xfrm>
        </p:spPr>
        <p:txBody>
          <a:bodyPr anchor="t"/>
          <a:lstStyle>
            <a:lvl1pPr algn="l">
              <a:defRPr sz="4800" b="1" cap="all">
                <a:solidFill>
                  <a:schemeClr val="tx1">
                    <a:lumMod val="50000"/>
                    <a:lumOff val="50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Text Placeholder 2"/>
          <p:cNvSpPr>
            <a:spLocks noGrp="1"/>
          </p:cNvSpPr>
          <p:nvPr>
            <p:ph type="body" idx="1"/>
          </p:nvPr>
        </p:nvSpPr>
        <p:spPr>
          <a:xfrm>
            <a:off x="963084" y="4425091"/>
            <a:ext cx="10363200" cy="1500187"/>
          </a:xfrm>
        </p:spPr>
        <p:txBody>
          <a:bodyPr anchor="t"/>
          <a:lstStyle>
            <a:lvl1pPr marL="0" indent="0">
              <a:buNone/>
              <a:defRPr sz="2667">
                <a:solidFill>
                  <a:schemeClr val="tx1">
                    <a:lumMod val="50000"/>
                    <a:lumOff val="50000"/>
                  </a:schemeClr>
                </a:solidFill>
                <a:latin typeface="+mj-lt"/>
                <a:cs typeface="Segoe UI Light" panose="020B0502040204020203"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5" name="Organigramme : Opération manuelle 4"/>
          <p:cNvSpPr/>
          <p:nvPr userDrawn="1"/>
        </p:nvSpPr>
        <p:spPr>
          <a:xfrm rot="16200000">
            <a:off x="-1908865" y="1493443"/>
            <a:ext cx="8616912" cy="4896544"/>
          </a:xfrm>
          <a:prstGeom prst="flowChartManualOperation">
            <a:avLst/>
          </a:prstGeom>
          <a:solidFill>
            <a:schemeClr val="tx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Tree>
    <p:extLst>
      <p:ext uri="{BB962C8B-B14F-4D97-AF65-F5344CB8AC3E}">
        <p14:creationId xmlns:p14="http://schemas.microsoft.com/office/powerpoint/2010/main" val="3222953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CDAC5811-80B0-435C-83E2-B838E0955996}" type="datetimeFigureOut">
              <a:rPr lang="fr-FR" smtClean="0"/>
              <a:t>19/07/2014</a:t>
            </a:fld>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83C82BD6-B27B-4E3E-A24E-0E1AE4C8440A}" type="slidenum">
              <a:rPr lang="fr-FR" smtClean="0"/>
              <a:t>‹N°›</a:t>
            </a:fld>
            <a:endParaRPr lang="fr-FR"/>
          </a:p>
        </p:txBody>
      </p:sp>
    </p:spTree>
    <p:extLst>
      <p:ext uri="{BB962C8B-B14F-4D97-AF65-F5344CB8AC3E}">
        <p14:creationId xmlns:p14="http://schemas.microsoft.com/office/powerpoint/2010/main" val="298590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CDAC5811-80B0-435C-83E2-B838E0955996}" type="datetimeFigureOut">
              <a:rPr lang="fr-FR" smtClean="0"/>
              <a:t>19/07/2014</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83C82BD6-B27B-4E3E-A24E-0E1AE4C8440A}" type="slidenum">
              <a:rPr lang="fr-FR" smtClean="0"/>
              <a:t>‹N°›</a:t>
            </a:fld>
            <a:endParaRPr lang="fr-FR"/>
          </a:p>
        </p:txBody>
      </p:sp>
    </p:spTree>
    <p:extLst>
      <p:ext uri="{BB962C8B-B14F-4D97-AF65-F5344CB8AC3E}">
        <p14:creationId xmlns:p14="http://schemas.microsoft.com/office/powerpoint/2010/main" val="1280956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294"/>
            </a:lvl1pPr>
          </a:lstStyle>
          <a:p>
            <a:r>
              <a:rPr lang="en-US" smtClean="0"/>
              <a:t>Click to edit Master title style</a:t>
            </a:r>
            <a:endParaRPr lang="en-US"/>
          </a:p>
        </p:txBody>
      </p:sp>
    </p:spTree>
    <p:extLst>
      <p:ext uri="{BB962C8B-B14F-4D97-AF65-F5344CB8AC3E}">
        <p14:creationId xmlns:p14="http://schemas.microsoft.com/office/powerpoint/2010/main" val="319813472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Blue">
    <p:bg>
      <p:bgPr>
        <a:gradFill>
          <a:gsLst>
            <a:gs pos="0">
              <a:schemeClr val="accent1">
                <a:lumMod val="0"/>
                <a:lumOff val="100000"/>
              </a:schemeClr>
            </a:gs>
            <a:gs pos="35000">
              <a:schemeClr val="accent1">
                <a:lumMod val="0"/>
                <a:lumOff val="100000"/>
              </a:schemeClr>
            </a:gs>
            <a:gs pos="100000">
              <a:schemeClr val="bg1">
                <a:lumMod val="9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09600" y="275167"/>
            <a:ext cx="11247040" cy="657556"/>
          </a:xfrm>
        </p:spPr>
        <p:txBody>
          <a:bodyPr/>
          <a:lstStyle>
            <a:lvl1pPr algn="l">
              <a:defRPr sz="4800" b="0">
                <a:solidFill>
                  <a:srgbClr val="AD1360"/>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9" name="Content Placeholder 13"/>
          <p:cNvSpPr>
            <a:spLocks noGrp="1"/>
          </p:cNvSpPr>
          <p:nvPr>
            <p:ph sz="quarter" idx="11"/>
          </p:nvPr>
        </p:nvSpPr>
        <p:spPr>
          <a:xfrm>
            <a:off x="-48683" y="6350064"/>
            <a:ext cx="12240684" cy="507936"/>
          </a:xfrm>
          <a:solidFill>
            <a:srgbClr val="AD1360"/>
          </a:solidFill>
        </p:spPr>
        <p:txBody>
          <a:bodyPr/>
          <a:lstStyle>
            <a:lvl1pPr marL="0" indent="0">
              <a:buFontTx/>
              <a:buNone/>
              <a:defRPr sz="1867" b="0">
                <a:solidFill>
                  <a:schemeClr val="bg1"/>
                </a:solidFill>
                <a:latin typeface="+mn-lt"/>
                <a:cs typeface="Segoe UI Light" panose="020B0502040204020203" pitchFamily="34" charset="0"/>
              </a:defRPr>
            </a:lvl1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10" name="Picture Placeholder 20"/>
          <p:cNvSpPr>
            <a:spLocks noGrp="1"/>
          </p:cNvSpPr>
          <p:nvPr>
            <p:ph type="pic" sz="quarter" idx="12" hasCustomPrompt="1"/>
          </p:nvPr>
        </p:nvSpPr>
        <p:spPr>
          <a:xfrm>
            <a:off x="10992544" y="6350064"/>
            <a:ext cx="1152128" cy="439309"/>
          </a:xfrm>
          <a:blipFill>
            <a:blip r:embed="rId2"/>
            <a:stretch>
              <a:fillRect/>
            </a:stretch>
          </a:blipFill>
        </p:spPr>
        <p:txBody>
          <a:bodyPr/>
          <a:lstStyle>
            <a:lvl1pPr marL="0" indent="0">
              <a:buNone/>
              <a:defRPr baseline="0"/>
            </a:lvl1pPr>
          </a:lstStyle>
          <a:p>
            <a:pPr lvl="0"/>
            <a:r>
              <a:rPr lang="en-US" noProof="0" dirty="0" smtClean="0"/>
              <a:t> </a:t>
            </a:r>
            <a:endParaRPr lang="fr-FR" noProof="0" dirty="0"/>
          </a:p>
        </p:txBody>
      </p:sp>
    </p:spTree>
    <p:extLst>
      <p:ext uri="{BB962C8B-B14F-4D97-AF65-F5344CB8AC3E}">
        <p14:creationId xmlns:p14="http://schemas.microsoft.com/office/powerpoint/2010/main" val="33997867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Only Blue">
    <p:bg>
      <p:bgPr>
        <a:gradFill>
          <a:gsLst>
            <a:gs pos="0">
              <a:schemeClr val="accent1">
                <a:lumMod val="0"/>
                <a:lumOff val="100000"/>
              </a:schemeClr>
            </a:gs>
            <a:gs pos="35000">
              <a:schemeClr val="accent1">
                <a:lumMod val="0"/>
                <a:lumOff val="100000"/>
              </a:schemeClr>
            </a:gs>
            <a:gs pos="100000">
              <a:schemeClr val="bg1">
                <a:lumMod val="9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09600" y="275167"/>
            <a:ext cx="11247040" cy="657556"/>
          </a:xfrm>
        </p:spPr>
        <p:txBody>
          <a:bodyPr/>
          <a:lstStyle>
            <a:lvl1pPr algn="l">
              <a:defRPr sz="4800" b="0">
                <a:solidFill>
                  <a:srgbClr val="AD1360"/>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9" name="Content Placeholder 13"/>
          <p:cNvSpPr>
            <a:spLocks noGrp="1"/>
          </p:cNvSpPr>
          <p:nvPr>
            <p:ph sz="quarter" idx="11"/>
          </p:nvPr>
        </p:nvSpPr>
        <p:spPr>
          <a:xfrm>
            <a:off x="-48683" y="6350064"/>
            <a:ext cx="12240684" cy="507936"/>
          </a:xfrm>
          <a:solidFill>
            <a:srgbClr val="AD1360"/>
          </a:solidFill>
        </p:spPr>
        <p:txBody>
          <a:bodyPr/>
          <a:lstStyle>
            <a:lvl1pPr marL="0" indent="0">
              <a:buFontTx/>
              <a:buNone/>
              <a:defRPr sz="1867" b="0">
                <a:solidFill>
                  <a:schemeClr val="bg1"/>
                </a:solidFill>
                <a:latin typeface="+mn-lt"/>
                <a:cs typeface="Segoe UI Light" panose="020B0502040204020203" pitchFamily="34" charset="0"/>
              </a:defRPr>
            </a:lvl1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10" name="Picture Placeholder 20"/>
          <p:cNvSpPr>
            <a:spLocks noGrp="1"/>
          </p:cNvSpPr>
          <p:nvPr>
            <p:ph type="pic" sz="quarter" idx="12" hasCustomPrompt="1"/>
          </p:nvPr>
        </p:nvSpPr>
        <p:spPr>
          <a:xfrm>
            <a:off x="10992544" y="6350064"/>
            <a:ext cx="1152128" cy="439309"/>
          </a:xfrm>
          <a:blipFill>
            <a:blip r:embed="rId2"/>
            <a:stretch>
              <a:fillRect/>
            </a:stretch>
          </a:blipFill>
        </p:spPr>
        <p:txBody>
          <a:bodyPr/>
          <a:lstStyle>
            <a:lvl1pPr marL="0" indent="0">
              <a:buNone/>
              <a:defRPr baseline="0"/>
            </a:lvl1pPr>
          </a:lstStyle>
          <a:p>
            <a:pPr lvl="0"/>
            <a:r>
              <a:rPr lang="en-US" noProof="0" dirty="0" smtClean="0"/>
              <a:t> </a:t>
            </a:r>
            <a:endParaRPr lang="fr-FR" noProof="0" dirty="0"/>
          </a:p>
        </p:txBody>
      </p:sp>
    </p:spTree>
    <p:extLst>
      <p:ext uri="{BB962C8B-B14F-4D97-AF65-F5344CB8AC3E}">
        <p14:creationId xmlns:p14="http://schemas.microsoft.com/office/powerpoint/2010/main" val="25561403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9261375" cy="1362075"/>
          </a:xfrm>
        </p:spPr>
        <p:txBody>
          <a:bodyPr anchor="t"/>
          <a:lstStyle>
            <a:lvl1pPr algn="l">
              <a:defRPr sz="4800" b="0" cap="all">
                <a:solidFill>
                  <a:schemeClr val="tx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Text Placeholder 2"/>
          <p:cNvSpPr>
            <a:spLocks noGrp="1"/>
          </p:cNvSpPr>
          <p:nvPr>
            <p:ph type="body" idx="1"/>
          </p:nvPr>
        </p:nvSpPr>
        <p:spPr>
          <a:xfrm>
            <a:off x="963085" y="2906713"/>
            <a:ext cx="9261375" cy="1500187"/>
          </a:xfrm>
        </p:spPr>
        <p:txBody>
          <a:bodyPr anchor="b"/>
          <a:lstStyle>
            <a:lvl1pPr marL="0" indent="0">
              <a:buNone/>
              <a:defRPr sz="2667">
                <a:solidFill>
                  <a:schemeClr val="tx1"/>
                </a:solidFill>
                <a:latin typeface="+mn-lt"/>
                <a:cs typeface="Segoe UI Light" panose="020B0502040204020203"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6" name="TextBox 5"/>
          <p:cNvSpPr txBox="1"/>
          <p:nvPr userDrawn="1"/>
        </p:nvSpPr>
        <p:spPr>
          <a:xfrm>
            <a:off x="-240704" y="-987491"/>
            <a:ext cx="10002738" cy="4903778"/>
          </a:xfrm>
          <a:prstGeom prst="rect">
            <a:avLst/>
          </a:prstGeom>
          <a:noFill/>
        </p:spPr>
        <p:txBody>
          <a:bodyPr wrap="none" lIns="0" tIns="0" rIns="0" bIns="0" rtlCol="0">
            <a:spAutoFit/>
          </a:bodyPr>
          <a:lstStyle/>
          <a:p>
            <a:pPr eaLnBrk="0" fontAlgn="base" hangingPunct="0">
              <a:spcBef>
                <a:spcPct val="0"/>
              </a:spcBef>
              <a:spcAft>
                <a:spcPct val="0"/>
              </a:spcAft>
            </a:pPr>
            <a:r>
              <a:rPr lang="en-US" sz="31866" dirty="0">
                <a:solidFill>
                  <a:srgbClr val="F79646">
                    <a:lumMod val="75000"/>
                  </a:srgbClr>
                </a:solidFill>
                <a:latin typeface="Segoe UI Light"/>
                <a:cs typeface="Arial" panose="020B0604020202020204" pitchFamily="34" charset="0"/>
              </a:rPr>
              <a:t>demo</a:t>
            </a:r>
            <a:endParaRPr lang="en-US" sz="45866" dirty="0">
              <a:solidFill>
                <a:srgbClr val="F79646">
                  <a:lumMod val="75000"/>
                </a:srgbClr>
              </a:solidFill>
              <a:latin typeface="Segoe UI Light"/>
              <a:cs typeface="Arial" panose="020B0604020202020204" pitchFamily="34" charset="0"/>
            </a:endParaRPr>
          </a:p>
        </p:txBody>
      </p:sp>
    </p:spTree>
    <p:extLst>
      <p:ext uri="{BB962C8B-B14F-4D97-AF65-F5344CB8AC3E}">
        <p14:creationId xmlns:p14="http://schemas.microsoft.com/office/powerpoint/2010/main" val="2440859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ue">
    <p:bg>
      <p:bgRef idx="1001">
        <a:schemeClr val="bg1"/>
      </p:bgRef>
    </p:bg>
    <p:spTree>
      <p:nvGrpSpPr>
        <p:cNvPr id="1" name=""/>
        <p:cNvGrpSpPr/>
        <p:nvPr/>
      </p:nvGrpSpPr>
      <p:grpSpPr>
        <a:xfrm>
          <a:off x="0" y="0"/>
          <a:ext cx="0" cy="0"/>
          <a:chOff x="0" y="0"/>
          <a:chExt cx="0" cy="0"/>
        </a:xfrm>
      </p:grpSpPr>
      <p:sp>
        <p:nvSpPr>
          <p:cNvPr id="14" name="Content Placeholder 2"/>
          <p:cNvSpPr>
            <a:spLocks noGrp="1"/>
          </p:cNvSpPr>
          <p:nvPr>
            <p:ph idx="13"/>
          </p:nvPr>
        </p:nvSpPr>
        <p:spPr>
          <a:xfrm>
            <a:off x="609600" y="1124745"/>
            <a:ext cx="11176000" cy="5204089"/>
          </a:xfrm>
        </p:spPr>
        <p:txBody>
          <a:bodyPr>
            <a:normAutofit/>
          </a:bodyPr>
          <a:lstStyle>
            <a:lvl1pPr>
              <a:defRPr>
                <a:solidFill>
                  <a:srgbClr val="4F4F4F"/>
                </a:solidFill>
                <a:latin typeface="+mn-lt"/>
                <a:cs typeface="Segoe UI Light" panose="020B0502040204020203" pitchFamily="34" charset="0"/>
              </a:defRPr>
            </a:lvl1pPr>
            <a:lvl2pPr>
              <a:defRPr sz="3200">
                <a:solidFill>
                  <a:srgbClr val="4F4F4F"/>
                </a:solidFill>
                <a:latin typeface="+mn-lt"/>
                <a:cs typeface="Segoe UI" panose="020B0502040204020203" pitchFamily="34" charset="0"/>
              </a:defRPr>
            </a:lvl2pPr>
            <a:lvl3pPr>
              <a:defRPr>
                <a:solidFill>
                  <a:srgbClr val="4F4F4F"/>
                </a:solidFill>
                <a:latin typeface="+mn-lt"/>
                <a:cs typeface="Segoe UI" panose="020B0502040204020203" pitchFamily="34" charset="0"/>
              </a:defRPr>
            </a:lvl3pPr>
            <a:lvl4pPr>
              <a:defRPr>
                <a:solidFill>
                  <a:srgbClr val="4F4F4F"/>
                </a:solidFill>
                <a:latin typeface="+mn-lt"/>
                <a:cs typeface="Segoe UI" panose="020B0502040204020203" pitchFamily="34" charset="0"/>
              </a:defRPr>
            </a:lvl4pPr>
            <a:lvl5pPr>
              <a:defRPr>
                <a:solidFill>
                  <a:srgbClr val="4F4F4F"/>
                </a:solidFill>
                <a:latin typeface="+mn-lt"/>
                <a:cs typeface="Segoe UI" panose="020B0502040204020203" pitchFamily="34" charset="0"/>
              </a:defRPr>
            </a:lvl5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15" name="Title 1"/>
          <p:cNvSpPr>
            <a:spLocks noGrp="1"/>
          </p:cNvSpPr>
          <p:nvPr>
            <p:ph type="title"/>
          </p:nvPr>
        </p:nvSpPr>
        <p:spPr>
          <a:xfrm>
            <a:off x="609600" y="275167"/>
            <a:ext cx="11151029" cy="657556"/>
          </a:xfrm>
        </p:spPr>
        <p:txBody>
          <a:bodyPr/>
          <a:lstStyle>
            <a:lvl1pPr algn="l">
              <a:defRPr sz="4800" b="1">
                <a:solidFill>
                  <a:schemeClr val="tx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3856671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chemeClr val="accent6">
            <a:lumMod val="75000"/>
          </a:schemeClr>
        </a:solidFill>
        <a:effectLst/>
      </p:bgPr>
    </p:bg>
    <p:spTree>
      <p:nvGrpSpPr>
        <p:cNvPr id="1" name=""/>
        <p:cNvGrpSpPr/>
        <p:nvPr/>
      </p:nvGrpSpPr>
      <p:grpSpPr>
        <a:xfrm>
          <a:off x="0" y="0"/>
          <a:ext cx="0" cy="0"/>
          <a:chOff x="0" y="0"/>
          <a:chExt cx="0" cy="0"/>
        </a:xfrm>
      </p:grpSpPr>
      <p:sp>
        <p:nvSpPr>
          <p:cNvPr id="14" name="Content Placeholder 2"/>
          <p:cNvSpPr>
            <a:spLocks noGrp="1"/>
          </p:cNvSpPr>
          <p:nvPr>
            <p:ph idx="13"/>
          </p:nvPr>
        </p:nvSpPr>
        <p:spPr>
          <a:xfrm>
            <a:off x="609600" y="1124745"/>
            <a:ext cx="11176000" cy="5204089"/>
          </a:xfrm>
        </p:spPr>
        <p:txBody>
          <a:bodyPr>
            <a:normAutofit/>
          </a:bodyPr>
          <a:lstStyle>
            <a:lvl1pPr>
              <a:defRPr>
                <a:solidFill>
                  <a:schemeClr val="bg1"/>
                </a:solidFill>
                <a:latin typeface="+mn-lt"/>
                <a:cs typeface="Segoe UI Light" panose="020B0502040204020203" pitchFamily="34" charset="0"/>
              </a:defRPr>
            </a:lvl1pPr>
            <a:lvl2pPr>
              <a:defRPr sz="3200">
                <a:solidFill>
                  <a:schemeClr val="bg1"/>
                </a:solidFill>
                <a:latin typeface="+mn-lt"/>
                <a:cs typeface="Segoe UI" panose="020B0502040204020203" pitchFamily="34" charset="0"/>
              </a:defRPr>
            </a:lvl2pPr>
            <a:lvl3pPr>
              <a:defRPr>
                <a:solidFill>
                  <a:schemeClr val="bg1"/>
                </a:solidFill>
                <a:latin typeface="+mn-lt"/>
                <a:cs typeface="Segoe UI" panose="020B0502040204020203" pitchFamily="34" charset="0"/>
              </a:defRPr>
            </a:lvl3pPr>
            <a:lvl4pPr>
              <a:defRPr>
                <a:solidFill>
                  <a:schemeClr val="bg1"/>
                </a:solidFill>
                <a:latin typeface="+mn-lt"/>
                <a:cs typeface="Segoe UI" panose="020B0502040204020203" pitchFamily="34" charset="0"/>
              </a:defRPr>
            </a:lvl4pPr>
            <a:lvl5pPr>
              <a:defRPr>
                <a:solidFill>
                  <a:schemeClr val="bg1"/>
                </a:solidFill>
                <a:latin typeface="+mn-lt"/>
                <a:cs typeface="Segoe UI" panose="020B0502040204020203" pitchFamily="34" charset="0"/>
              </a:defRPr>
            </a:lvl5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15" name="Title 1"/>
          <p:cNvSpPr>
            <a:spLocks noGrp="1"/>
          </p:cNvSpPr>
          <p:nvPr>
            <p:ph type="title"/>
          </p:nvPr>
        </p:nvSpPr>
        <p:spPr>
          <a:xfrm>
            <a:off x="609600" y="275167"/>
            <a:ext cx="11151029" cy="657556"/>
          </a:xfrm>
        </p:spPr>
        <p:txBody>
          <a:bodyPr/>
          <a:lstStyle>
            <a:lvl1pPr algn="l">
              <a:defRPr sz="4800" b="0">
                <a:solidFill>
                  <a:schemeClr val="bg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2121448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aph">
    <p:bg>
      <p:bgRef idx="1001">
        <a:schemeClr val="bg1"/>
      </p:bgRef>
    </p:bg>
    <p:spTree>
      <p:nvGrpSpPr>
        <p:cNvPr id="1" name=""/>
        <p:cNvGrpSpPr/>
        <p:nvPr/>
      </p:nvGrpSpPr>
      <p:grpSpPr>
        <a:xfrm>
          <a:off x="0" y="0"/>
          <a:ext cx="0" cy="0"/>
          <a:chOff x="0" y="0"/>
          <a:chExt cx="0" cy="0"/>
        </a:xfrm>
      </p:grpSpPr>
      <p:sp>
        <p:nvSpPr>
          <p:cNvPr id="14" name="Content Placeholder 2"/>
          <p:cNvSpPr>
            <a:spLocks noGrp="1"/>
          </p:cNvSpPr>
          <p:nvPr>
            <p:ph idx="13"/>
          </p:nvPr>
        </p:nvSpPr>
        <p:spPr>
          <a:xfrm>
            <a:off x="9840416" y="1124745"/>
            <a:ext cx="1945184" cy="4992555"/>
          </a:xfrm>
        </p:spPr>
        <p:txBody>
          <a:bodyPr>
            <a:normAutofit/>
          </a:bodyPr>
          <a:lstStyle>
            <a:lvl1pPr>
              <a:defRPr sz="2400">
                <a:solidFill>
                  <a:srgbClr val="4F4F4F"/>
                </a:solidFill>
                <a:latin typeface="+mn-lt"/>
                <a:cs typeface="Segoe UI Light" panose="020B0502040204020203" pitchFamily="34" charset="0"/>
              </a:defRPr>
            </a:lvl1pPr>
            <a:lvl2pPr>
              <a:defRPr>
                <a:solidFill>
                  <a:srgbClr val="4F81BD"/>
                </a:solidFill>
                <a:latin typeface="Segoe UI Light" panose="020B0502040204020203" pitchFamily="34" charset="0"/>
                <a:cs typeface="Segoe UI Light" panose="020B0502040204020203" pitchFamily="34" charset="0"/>
              </a:defRPr>
            </a:lvl2pPr>
            <a:lvl3pPr>
              <a:defRPr>
                <a:solidFill>
                  <a:srgbClr val="4F81BD"/>
                </a:solidFill>
                <a:latin typeface="Segoe UI Light" panose="020B0502040204020203" pitchFamily="34" charset="0"/>
                <a:cs typeface="Segoe UI Light" panose="020B0502040204020203" pitchFamily="34" charset="0"/>
              </a:defRPr>
            </a:lvl3pPr>
            <a:lvl4pPr>
              <a:defRPr>
                <a:solidFill>
                  <a:srgbClr val="4F81BD"/>
                </a:solidFill>
                <a:latin typeface="Segoe UI Light" panose="020B0502040204020203" pitchFamily="34" charset="0"/>
                <a:cs typeface="Segoe UI Light" panose="020B0502040204020203" pitchFamily="34" charset="0"/>
              </a:defRPr>
            </a:lvl4pPr>
            <a:lvl5pPr>
              <a:defRPr>
                <a:solidFill>
                  <a:srgbClr val="4F81BD"/>
                </a:solidFill>
                <a:latin typeface="Segoe UI Light" panose="020B0502040204020203" pitchFamily="34" charset="0"/>
                <a:cs typeface="Segoe UI Light" panose="020B0502040204020203" pitchFamily="34" charset="0"/>
              </a:defRPr>
            </a:lvl5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15" name="Title 1"/>
          <p:cNvSpPr>
            <a:spLocks noGrp="1"/>
          </p:cNvSpPr>
          <p:nvPr>
            <p:ph type="title"/>
          </p:nvPr>
        </p:nvSpPr>
        <p:spPr>
          <a:xfrm>
            <a:off x="609600" y="275167"/>
            <a:ext cx="11151029" cy="657556"/>
          </a:xfrm>
        </p:spPr>
        <p:txBody>
          <a:bodyPr/>
          <a:lstStyle>
            <a:lvl1pPr algn="l">
              <a:defRPr sz="4800" b="1">
                <a:solidFill>
                  <a:schemeClr val="tx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6" name="Content Placeholder 2"/>
          <p:cNvSpPr>
            <a:spLocks noGrp="1"/>
          </p:cNvSpPr>
          <p:nvPr>
            <p:ph idx="14"/>
          </p:nvPr>
        </p:nvSpPr>
        <p:spPr>
          <a:xfrm>
            <a:off x="609600" y="1124745"/>
            <a:ext cx="8955269" cy="4992555"/>
          </a:xfrm>
        </p:spPr>
        <p:txBody>
          <a:bodyPr>
            <a:normAutofit/>
          </a:bodyPr>
          <a:lstStyle>
            <a:lvl1pPr>
              <a:defRPr sz="3200">
                <a:solidFill>
                  <a:srgbClr val="4F4F4F"/>
                </a:solidFill>
                <a:latin typeface="+mn-lt"/>
                <a:cs typeface="Segoe UI Light" panose="020B0502040204020203" pitchFamily="34" charset="0"/>
              </a:defRPr>
            </a:lvl1pPr>
            <a:lvl2pPr>
              <a:defRPr>
                <a:solidFill>
                  <a:srgbClr val="4F81BD"/>
                </a:solidFill>
                <a:latin typeface="Segoe UI Light" panose="020B0502040204020203" pitchFamily="34" charset="0"/>
                <a:cs typeface="Segoe UI Light" panose="020B0502040204020203" pitchFamily="34" charset="0"/>
              </a:defRPr>
            </a:lvl2pPr>
            <a:lvl3pPr>
              <a:defRPr>
                <a:solidFill>
                  <a:srgbClr val="4F81BD"/>
                </a:solidFill>
                <a:latin typeface="Segoe UI Light" panose="020B0502040204020203" pitchFamily="34" charset="0"/>
                <a:cs typeface="Segoe UI Light" panose="020B0502040204020203" pitchFamily="34" charset="0"/>
              </a:defRPr>
            </a:lvl3pPr>
            <a:lvl4pPr>
              <a:defRPr>
                <a:solidFill>
                  <a:srgbClr val="4F81BD"/>
                </a:solidFill>
                <a:latin typeface="Segoe UI Light" panose="020B0502040204020203" pitchFamily="34" charset="0"/>
                <a:cs typeface="Segoe UI Light" panose="020B0502040204020203" pitchFamily="34" charset="0"/>
              </a:defRPr>
            </a:lvl4pPr>
            <a:lvl5pPr>
              <a:defRPr>
                <a:solidFill>
                  <a:srgbClr val="4F81BD"/>
                </a:solidFill>
                <a:latin typeface="Segoe UI Light" panose="020B0502040204020203" pitchFamily="34" charset="0"/>
                <a:cs typeface="Segoe UI Light" panose="020B0502040204020203" pitchFamily="34" charset="0"/>
              </a:defRPr>
            </a:lvl5pPr>
          </a:lstStyle>
          <a:p>
            <a:pPr lvl="0"/>
            <a:endParaRPr lang="fr-FR" noProof="0" dirty="0" smtClean="0"/>
          </a:p>
        </p:txBody>
      </p:sp>
    </p:spTree>
    <p:extLst>
      <p:ext uri="{BB962C8B-B14F-4D97-AF65-F5344CB8AC3E}">
        <p14:creationId xmlns:p14="http://schemas.microsoft.com/office/powerpoint/2010/main" val="3620172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Blue">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00151"/>
            <a:ext cx="5384800" cy="4917147"/>
          </a:xfrm>
        </p:spPr>
        <p:txBody>
          <a:bodyPr>
            <a:normAutofit/>
          </a:bodyPr>
          <a:lstStyle>
            <a:lvl1pPr>
              <a:defRPr sz="2667">
                <a:solidFill>
                  <a:srgbClr val="4F4F4F"/>
                </a:solidFill>
                <a:latin typeface="+mn-lt"/>
                <a:cs typeface="Segoe UI Light" panose="020B0502040204020203" pitchFamily="34" charset="0"/>
              </a:defRPr>
            </a:lvl1pPr>
            <a:lvl2pPr>
              <a:defRPr sz="2667">
                <a:solidFill>
                  <a:srgbClr val="4F4F4F"/>
                </a:solidFill>
                <a:latin typeface="+mn-lt"/>
                <a:cs typeface="Segoe UI Light" panose="020B0502040204020203" pitchFamily="34" charset="0"/>
              </a:defRPr>
            </a:lvl2pPr>
            <a:lvl3pPr>
              <a:defRPr sz="2400">
                <a:solidFill>
                  <a:srgbClr val="4F4F4F"/>
                </a:solidFill>
                <a:latin typeface="+mn-lt"/>
                <a:cs typeface="Segoe UI Light" panose="020B0502040204020203" pitchFamily="34" charset="0"/>
              </a:defRPr>
            </a:lvl3pPr>
            <a:lvl4pPr>
              <a:defRPr sz="2400">
                <a:solidFill>
                  <a:srgbClr val="4F4F4F"/>
                </a:solidFill>
                <a:latin typeface="+mn-lt"/>
                <a:cs typeface="Segoe UI Light" panose="020B0502040204020203" pitchFamily="34" charset="0"/>
              </a:defRPr>
            </a:lvl4pPr>
            <a:lvl5pPr>
              <a:defRPr sz="2133">
                <a:solidFill>
                  <a:srgbClr val="4F4F4F"/>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4" name="Content Placeholder 3"/>
          <p:cNvSpPr>
            <a:spLocks noGrp="1"/>
          </p:cNvSpPr>
          <p:nvPr>
            <p:ph sz="half" idx="2"/>
          </p:nvPr>
        </p:nvSpPr>
        <p:spPr>
          <a:xfrm>
            <a:off x="6197600" y="1200150"/>
            <a:ext cx="5384800" cy="4917148"/>
          </a:xfrm>
        </p:spPr>
        <p:txBody>
          <a:bodyPr>
            <a:normAutofit/>
          </a:bodyPr>
          <a:lstStyle>
            <a:lvl1pPr>
              <a:defRPr sz="2667">
                <a:solidFill>
                  <a:srgbClr val="4F4F4F"/>
                </a:solidFill>
                <a:latin typeface="+mn-lt"/>
                <a:cs typeface="Segoe UI Light" panose="020B0502040204020203" pitchFamily="34" charset="0"/>
              </a:defRPr>
            </a:lvl1pPr>
            <a:lvl2pPr>
              <a:defRPr sz="2667">
                <a:solidFill>
                  <a:srgbClr val="4F4F4F"/>
                </a:solidFill>
                <a:latin typeface="+mn-lt"/>
                <a:cs typeface="Segoe UI Light" panose="020B0502040204020203" pitchFamily="34" charset="0"/>
              </a:defRPr>
            </a:lvl2pPr>
            <a:lvl3pPr>
              <a:defRPr sz="2400">
                <a:solidFill>
                  <a:srgbClr val="4F4F4F"/>
                </a:solidFill>
                <a:latin typeface="+mn-lt"/>
                <a:cs typeface="Segoe UI Light" panose="020B0502040204020203" pitchFamily="34" charset="0"/>
              </a:defRPr>
            </a:lvl3pPr>
            <a:lvl4pPr>
              <a:defRPr sz="2400">
                <a:solidFill>
                  <a:srgbClr val="4F4F4F"/>
                </a:solidFill>
                <a:latin typeface="+mn-lt"/>
                <a:cs typeface="Segoe UI Light" panose="020B0502040204020203" pitchFamily="34" charset="0"/>
              </a:defRPr>
            </a:lvl4pPr>
            <a:lvl5pPr>
              <a:defRPr sz="2133">
                <a:solidFill>
                  <a:srgbClr val="4F4F4F"/>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8" name="Title 1"/>
          <p:cNvSpPr>
            <a:spLocks noGrp="1"/>
          </p:cNvSpPr>
          <p:nvPr>
            <p:ph type="title"/>
          </p:nvPr>
        </p:nvSpPr>
        <p:spPr>
          <a:xfrm>
            <a:off x="609600" y="275167"/>
            <a:ext cx="10959008" cy="657556"/>
          </a:xfrm>
        </p:spPr>
        <p:txBody>
          <a:bodyPr/>
          <a:lstStyle>
            <a:lvl1pPr algn="l">
              <a:defRPr sz="4800" b="0">
                <a:solidFill>
                  <a:schemeClr val="tx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23916232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Blue">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00151"/>
            <a:ext cx="5384800" cy="4917147"/>
          </a:xfrm>
        </p:spPr>
        <p:txBody>
          <a:bodyPr>
            <a:normAutofit/>
          </a:bodyPr>
          <a:lstStyle>
            <a:lvl1pPr>
              <a:defRPr sz="2667">
                <a:solidFill>
                  <a:schemeClr val="bg1"/>
                </a:solidFill>
                <a:latin typeface="+mn-lt"/>
                <a:cs typeface="Segoe UI Light" panose="020B0502040204020203" pitchFamily="34" charset="0"/>
              </a:defRPr>
            </a:lvl1pPr>
            <a:lvl2pPr>
              <a:defRPr sz="2667">
                <a:solidFill>
                  <a:schemeClr val="bg1"/>
                </a:solidFill>
                <a:latin typeface="+mn-lt"/>
                <a:cs typeface="Segoe UI Light" panose="020B0502040204020203" pitchFamily="34" charset="0"/>
              </a:defRPr>
            </a:lvl2pPr>
            <a:lvl3pPr>
              <a:defRPr sz="2400">
                <a:solidFill>
                  <a:schemeClr val="bg1"/>
                </a:solidFill>
                <a:latin typeface="+mn-lt"/>
                <a:cs typeface="Segoe UI Light" panose="020B0502040204020203" pitchFamily="34" charset="0"/>
              </a:defRPr>
            </a:lvl3pPr>
            <a:lvl4pPr>
              <a:defRPr sz="2400">
                <a:solidFill>
                  <a:schemeClr val="bg1"/>
                </a:solidFill>
                <a:latin typeface="+mn-lt"/>
                <a:cs typeface="Segoe UI Light" panose="020B0502040204020203" pitchFamily="34" charset="0"/>
              </a:defRPr>
            </a:lvl4pPr>
            <a:lvl5pPr>
              <a:defRPr sz="2133">
                <a:solidFill>
                  <a:schemeClr val="bg1"/>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4" name="Content Placeholder 3"/>
          <p:cNvSpPr>
            <a:spLocks noGrp="1"/>
          </p:cNvSpPr>
          <p:nvPr>
            <p:ph sz="half" idx="2"/>
          </p:nvPr>
        </p:nvSpPr>
        <p:spPr>
          <a:xfrm>
            <a:off x="6197600" y="1200150"/>
            <a:ext cx="5384800" cy="4917148"/>
          </a:xfrm>
        </p:spPr>
        <p:txBody>
          <a:bodyPr>
            <a:normAutofit/>
          </a:bodyPr>
          <a:lstStyle>
            <a:lvl1pPr>
              <a:defRPr sz="2667">
                <a:solidFill>
                  <a:schemeClr val="bg1"/>
                </a:solidFill>
                <a:latin typeface="+mn-lt"/>
                <a:cs typeface="Segoe UI Light" panose="020B0502040204020203" pitchFamily="34" charset="0"/>
              </a:defRPr>
            </a:lvl1pPr>
            <a:lvl2pPr>
              <a:defRPr sz="2667">
                <a:solidFill>
                  <a:schemeClr val="bg1"/>
                </a:solidFill>
                <a:latin typeface="+mn-lt"/>
                <a:cs typeface="Segoe UI Light" panose="020B0502040204020203" pitchFamily="34" charset="0"/>
              </a:defRPr>
            </a:lvl2pPr>
            <a:lvl3pPr>
              <a:defRPr sz="2400">
                <a:solidFill>
                  <a:schemeClr val="bg1"/>
                </a:solidFill>
                <a:latin typeface="+mn-lt"/>
                <a:cs typeface="Segoe UI Light" panose="020B0502040204020203" pitchFamily="34" charset="0"/>
              </a:defRPr>
            </a:lvl3pPr>
            <a:lvl4pPr>
              <a:defRPr sz="2400">
                <a:solidFill>
                  <a:schemeClr val="bg1"/>
                </a:solidFill>
                <a:latin typeface="+mn-lt"/>
                <a:cs typeface="Segoe UI Light" panose="020B0502040204020203" pitchFamily="34" charset="0"/>
              </a:defRPr>
            </a:lvl4pPr>
            <a:lvl5pPr>
              <a:defRPr sz="2133">
                <a:solidFill>
                  <a:schemeClr val="bg1"/>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8" name="Title 1"/>
          <p:cNvSpPr>
            <a:spLocks noGrp="1"/>
          </p:cNvSpPr>
          <p:nvPr>
            <p:ph type="title"/>
          </p:nvPr>
        </p:nvSpPr>
        <p:spPr>
          <a:xfrm>
            <a:off x="609600" y="275167"/>
            <a:ext cx="10959008" cy="657556"/>
          </a:xfrm>
        </p:spPr>
        <p:txBody>
          <a:bodyPr/>
          <a:lstStyle>
            <a:lvl1pPr algn="l">
              <a:defRPr sz="4800" b="0">
                <a:solidFill>
                  <a:schemeClr val="bg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26272851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BLue">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24744"/>
            <a:ext cx="5386917" cy="639761"/>
          </a:xfrm>
        </p:spPr>
        <p:txBody>
          <a:bodyPr anchor="b"/>
          <a:lstStyle>
            <a:lvl1pPr marL="0" indent="0">
              <a:buNone/>
              <a:defRPr sz="2667" b="0">
                <a:solidFill>
                  <a:schemeClr val="tx1"/>
                </a:solidFill>
                <a:latin typeface="+mn-lt"/>
                <a:cs typeface="Segoe UI Light" panose="020B0502040204020203"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4" name="Content Placeholder 3"/>
          <p:cNvSpPr>
            <a:spLocks noGrp="1"/>
          </p:cNvSpPr>
          <p:nvPr>
            <p:ph sz="half" idx="2"/>
          </p:nvPr>
        </p:nvSpPr>
        <p:spPr>
          <a:xfrm>
            <a:off x="609600" y="1764505"/>
            <a:ext cx="5386917" cy="4352793"/>
          </a:xfrm>
        </p:spPr>
        <p:txBody>
          <a:bodyPr>
            <a:normAutofit/>
          </a:bodyPr>
          <a:lstStyle>
            <a:lvl1pPr>
              <a:defRPr sz="2667">
                <a:solidFill>
                  <a:schemeClr val="tx1"/>
                </a:solidFill>
                <a:latin typeface="+mn-lt"/>
                <a:cs typeface="Segoe UI Light" panose="020B0502040204020203" pitchFamily="34" charset="0"/>
              </a:defRPr>
            </a:lvl1pPr>
            <a:lvl2pPr>
              <a:defRPr sz="2667">
                <a:solidFill>
                  <a:schemeClr val="tx1"/>
                </a:solidFill>
                <a:latin typeface="+mn-lt"/>
                <a:cs typeface="Segoe UI Light" panose="020B0502040204020203" pitchFamily="34" charset="0"/>
              </a:defRPr>
            </a:lvl2pPr>
            <a:lvl3pPr>
              <a:defRPr sz="2400">
                <a:solidFill>
                  <a:schemeClr val="tx1"/>
                </a:solidFill>
                <a:latin typeface="+mn-lt"/>
                <a:cs typeface="Segoe UI Light" panose="020B0502040204020203" pitchFamily="34" charset="0"/>
              </a:defRPr>
            </a:lvl3pPr>
            <a:lvl4pPr>
              <a:defRPr sz="2400">
                <a:solidFill>
                  <a:schemeClr val="tx1"/>
                </a:solidFill>
                <a:latin typeface="+mn-lt"/>
                <a:cs typeface="Segoe UI Light" panose="020B0502040204020203" pitchFamily="34" charset="0"/>
              </a:defRPr>
            </a:lvl4pPr>
            <a:lvl5pPr>
              <a:defRPr sz="2133">
                <a:solidFill>
                  <a:schemeClr val="tx1"/>
                </a:solidFill>
                <a:latin typeface="+mn-lt"/>
                <a:cs typeface="Segoe UI Light" panose="020B0502040204020203" pitchFamily="34" charset="0"/>
              </a:defRPr>
            </a:lvl5pPr>
            <a:lvl6pPr>
              <a:defRPr sz="2133"/>
            </a:lvl6pPr>
            <a:lvl7pPr>
              <a:defRPr sz="2133"/>
            </a:lvl7pPr>
            <a:lvl8pPr>
              <a:defRPr sz="2133"/>
            </a:lvl8pPr>
            <a:lvl9pPr>
              <a:defRPr sz="2133"/>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5" name="Text Placeholder 4"/>
          <p:cNvSpPr>
            <a:spLocks noGrp="1"/>
          </p:cNvSpPr>
          <p:nvPr>
            <p:ph type="body" sz="quarter" idx="3"/>
          </p:nvPr>
        </p:nvSpPr>
        <p:spPr>
          <a:xfrm>
            <a:off x="6193369" y="1124744"/>
            <a:ext cx="5389033" cy="639761"/>
          </a:xfrm>
        </p:spPr>
        <p:txBody>
          <a:bodyPr anchor="b"/>
          <a:lstStyle>
            <a:lvl1pPr marL="0" indent="0">
              <a:buNone/>
              <a:defRPr sz="2667" b="0">
                <a:solidFill>
                  <a:schemeClr val="tx1"/>
                </a:solidFill>
                <a:latin typeface="+mn-lt"/>
                <a:cs typeface="Segoe UI Light" panose="020B0502040204020203"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6" name="Content Placeholder 5"/>
          <p:cNvSpPr>
            <a:spLocks noGrp="1"/>
          </p:cNvSpPr>
          <p:nvPr>
            <p:ph sz="quarter" idx="4"/>
          </p:nvPr>
        </p:nvSpPr>
        <p:spPr>
          <a:xfrm>
            <a:off x="6193369" y="1764505"/>
            <a:ext cx="5389033" cy="4352793"/>
          </a:xfrm>
        </p:spPr>
        <p:txBody>
          <a:bodyPr>
            <a:normAutofit/>
          </a:bodyPr>
          <a:lstStyle>
            <a:lvl1pPr>
              <a:defRPr sz="2667">
                <a:solidFill>
                  <a:schemeClr val="tx1"/>
                </a:solidFill>
                <a:latin typeface="+mn-lt"/>
                <a:cs typeface="Segoe UI Light" panose="020B0502040204020203" pitchFamily="34" charset="0"/>
              </a:defRPr>
            </a:lvl1pPr>
            <a:lvl2pPr>
              <a:defRPr sz="2667">
                <a:solidFill>
                  <a:schemeClr val="tx1"/>
                </a:solidFill>
                <a:latin typeface="+mn-lt"/>
                <a:cs typeface="Segoe UI Light" panose="020B0502040204020203" pitchFamily="34" charset="0"/>
              </a:defRPr>
            </a:lvl2pPr>
            <a:lvl3pPr>
              <a:defRPr sz="2400">
                <a:solidFill>
                  <a:schemeClr val="tx1"/>
                </a:solidFill>
                <a:latin typeface="+mn-lt"/>
                <a:cs typeface="Segoe UI Light" panose="020B0502040204020203" pitchFamily="34" charset="0"/>
              </a:defRPr>
            </a:lvl3pPr>
            <a:lvl4pPr>
              <a:defRPr sz="2400">
                <a:solidFill>
                  <a:schemeClr val="tx1"/>
                </a:solidFill>
                <a:latin typeface="+mn-lt"/>
                <a:cs typeface="Segoe UI Light" panose="020B0502040204020203" pitchFamily="34" charset="0"/>
              </a:defRPr>
            </a:lvl4pPr>
            <a:lvl5pPr>
              <a:defRPr sz="2400">
                <a:solidFill>
                  <a:schemeClr val="tx1"/>
                </a:solidFill>
                <a:latin typeface="+mn-lt"/>
                <a:cs typeface="Segoe UI Light" panose="020B0502040204020203" pitchFamily="34" charset="0"/>
              </a:defRPr>
            </a:lvl5pPr>
            <a:lvl6pPr>
              <a:defRPr sz="2133"/>
            </a:lvl6pPr>
            <a:lvl7pPr>
              <a:defRPr sz="2133"/>
            </a:lvl7pPr>
            <a:lvl8pPr>
              <a:defRPr sz="2133"/>
            </a:lvl8pPr>
            <a:lvl9pPr>
              <a:defRPr sz="2133"/>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10" name="Title 1"/>
          <p:cNvSpPr>
            <a:spLocks noGrp="1"/>
          </p:cNvSpPr>
          <p:nvPr>
            <p:ph type="title"/>
          </p:nvPr>
        </p:nvSpPr>
        <p:spPr>
          <a:xfrm>
            <a:off x="609600" y="275167"/>
            <a:ext cx="10959008" cy="657556"/>
          </a:xfrm>
        </p:spPr>
        <p:txBody>
          <a:bodyPr/>
          <a:lstStyle>
            <a:lvl1pPr algn="l">
              <a:defRPr sz="4800" b="1">
                <a:solidFill>
                  <a:schemeClr val="tx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37433063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609600" y="275167"/>
            <a:ext cx="11247040" cy="657556"/>
          </a:xfrm>
        </p:spPr>
        <p:txBody>
          <a:bodyPr/>
          <a:lstStyle>
            <a:lvl1pPr algn="l">
              <a:defRPr sz="4800" b="1">
                <a:solidFill>
                  <a:schemeClr val="tx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495484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8"/>
            <a:ext cx="10972800" cy="84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p>
        </p:txBody>
      </p:sp>
      <p:sp>
        <p:nvSpPr>
          <p:cNvPr id="10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smtClean="0"/>
          </a:p>
        </p:txBody>
      </p:sp>
      <p:sp>
        <p:nvSpPr>
          <p:cNvPr id="7" name="Rectangle 6"/>
          <p:cNvSpPr/>
          <p:nvPr userDrawn="1"/>
        </p:nvSpPr>
        <p:spPr>
          <a:xfrm>
            <a:off x="0" y="6405331"/>
            <a:ext cx="12192000" cy="452669"/>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algn="r" eaLnBrk="0" fontAlgn="base" hangingPunct="0">
              <a:spcBef>
                <a:spcPct val="20000"/>
              </a:spcBef>
              <a:spcAft>
                <a:spcPct val="0"/>
              </a:spcAft>
            </a:pPr>
            <a:r>
              <a:rPr lang="fr-FR" sz="1867" dirty="0" smtClean="0">
                <a:solidFill>
                  <a:prstClr val="white"/>
                </a:solidFill>
                <a:latin typeface="Calibri" panose="020F0502020204030204" pitchFamily="34" charset="0"/>
                <a:cs typeface="Segoe UI Light" panose="020B0502040204020203" pitchFamily="34" charset="0"/>
              </a:rPr>
              <a:t>@Djeepy1</a:t>
            </a:r>
            <a:r>
              <a:rPr lang="fr-FR" sz="1867" baseline="0" dirty="0" smtClean="0">
                <a:solidFill>
                  <a:prstClr val="white"/>
                </a:solidFill>
                <a:latin typeface="Calibri" panose="020F0502020204030204" pitchFamily="34" charset="0"/>
                <a:cs typeface="Segoe UI Light" panose="020B0502040204020203" pitchFamily="34" charset="0"/>
              </a:rPr>
              <a:t> | @</a:t>
            </a:r>
            <a:r>
              <a:rPr lang="fr-FR" sz="1867" baseline="0" dirty="0" err="1" smtClean="0">
                <a:solidFill>
                  <a:prstClr val="white"/>
                </a:solidFill>
                <a:latin typeface="Calibri" panose="020F0502020204030204" pitchFamily="34" charset="0"/>
                <a:cs typeface="Segoe UI Light" panose="020B0502040204020203" pitchFamily="34" charset="0"/>
              </a:rPr>
              <a:t>Fleid_bi</a:t>
            </a:r>
            <a:r>
              <a:rPr lang="fr-FR" sz="1867" baseline="0" dirty="0" smtClean="0">
                <a:solidFill>
                  <a:prstClr val="white"/>
                </a:solidFill>
                <a:latin typeface="Calibri" panose="020F0502020204030204" pitchFamily="34" charset="0"/>
                <a:cs typeface="Segoe UI Light" panose="020B0502040204020203" pitchFamily="34" charset="0"/>
              </a:rPr>
              <a:t> |</a:t>
            </a:r>
            <a:r>
              <a:rPr lang="fr-FR" sz="1867" dirty="0" smtClean="0">
                <a:solidFill>
                  <a:prstClr val="white"/>
                </a:solidFill>
                <a:latin typeface="Calibri" panose="020F0502020204030204" pitchFamily="34" charset="0"/>
                <a:cs typeface="Segoe UI Light" panose="020B0502040204020203" pitchFamily="34" charset="0"/>
              </a:rPr>
              <a:t> @</a:t>
            </a:r>
            <a:r>
              <a:rPr lang="fr-FR" sz="1867" dirty="0" err="1" smtClean="0">
                <a:solidFill>
                  <a:prstClr val="white"/>
                </a:solidFill>
                <a:latin typeface="Calibri" panose="020F0502020204030204" pitchFamily="34" charset="0"/>
                <a:cs typeface="Segoe UI Light" panose="020B0502040204020203" pitchFamily="34" charset="0"/>
              </a:rPr>
              <a:t>GUSS_France</a:t>
            </a:r>
            <a:endParaRPr lang="fr-FR" sz="1867" dirty="0">
              <a:solidFill>
                <a:prstClr val="white"/>
              </a:solidFill>
              <a:latin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1915846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Lst>
  <p:timing>
    <p:tnLst>
      <p:par>
        <p:cTn id="1" dur="indefinite" restart="never" nodeType="tmRoot"/>
      </p:par>
    </p:tnLst>
  </p:timing>
  <p:txStyles>
    <p:titleStyle>
      <a:lvl1pPr algn="l" rtl="0" eaLnBrk="0" fontAlgn="base" hangingPunct="0">
        <a:spcBef>
          <a:spcPct val="0"/>
        </a:spcBef>
        <a:spcAft>
          <a:spcPct val="0"/>
        </a:spcAft>
        <a:defRPr lang="en-US" sz="4800" b="1" kern="1200" cap="none" spc="-133" baseline="0" dirty="0" smtClean="0">
          <a:ln w="3175">
            <a:noFill/>
          </a:ln>
          <a:solidFill>
            <a:schemeClr val="tx1"/>
          </a:solidFill>
          <a:effectLst/>
          <a:latin typeface="+mj-lt"/>
          <a:ea typeface="+mn-ea"/>
          <a:cs typeface="Arial" charset="0"/>
        </a:defRPr>
      </a:lvl1pPr>
      <a:lvl2pPr algn="ctr" rtl="0" eaLnBrk="0" fontAlgn="base" hangingPunct="0">
        <a:spcBef>
          <a:spcPct val="0"/>
        </a:spcBef>
        <a:spcAft>
          <a:spcPct val="0"/>
        </a:spcAft>
        <a:defRPr sz="5867">
          <a:solidFill>
            <a:schemeClr val="tx1"/>
          </a:solidFill>
          <a:latin typeface="Calibri" panose="020F0502020204030204" pitchFamily="34" charset="0"/>
        </a:defRPr>
      </a:lvl2pPr>
      <a:lvl3pPr algn="ctr" rtl="0" eaLnBrk="0" fontAlgn="base" hangingPunct="0">
        <a:spcBef>
          <a:spcPct val="0"/>
        </a:spcBef>
        <a:spcAft>
          <a:spcPct val="0"/>
        </a:spcAft>
        <a:defRPr sz="5867">
          <a:solidFill>
            <a:schemeClr val="tx1"/>
          </a:solidFill>
          <a:latin typeface="Calibri" panose="020F0502020204030204" pitchFamily="34" charset="0"/>
        </a:defRPr>
      </a:lvl3pPr>
      <a:lvl4pPr algn="ctr" rtl="0" eaLnBrk="0" fontAlgn="base" hangingPunct="0">
        <a:spcBef>
          <a:spcPct val="0"/>
        </a:spcBef>
        <a:spcAft>
          <a:spcPct val="0"/>
        </a:spcAft>
        <a:defRPr sz="5867">
          <a:solidFill>
            <a:schemeClr val="tx1"/>
          </a:solidFill>
          <a:latin typeface="Calibri" panose="020F0502020204030204" pitchFamily="34" charset="0"/>
        </a:defRPr>
      </a:lvl4pPr>
      <a:lvl5pPr algn="ctr" rtl="0" eaLnBrk="0" fontAlgn="base" hangingPunct="0">
        <a:spcBef>
          <a:spcPct val="0"/>
        </a:spcBef>
        <a:spcAft>
          <a:spcPct val="0"/>
        </a:spcAft>
        <a:defRPr sz="5867">
          <a:solidFill>
            <a:schemeClr val="tx1"/>
          </a:solidFill>
          <a:latin typeface="Calibri" panose="020F0502020204030204" pitchFamily="34" charset="0"/>
        </a:defRPr>
      </a:lvl5pPr>
      <a:lvl6pPr marL="609585" algn="ctr" rtl="0" fontAlgn="base">
        <a:spcBef>
          <a:spcPct val="0"/>
        </a:spcBef>
        <a:spcAft>
          <a:spcPct val="0"/>
        </a:spcAft>
        <a:defRPr sz="5867">
          <a:solidFill>
            <a:schemeClr val="tx1"/>
          </a:solidFill>
          <a:latin typeface="Calibri" panose="020F0502020204030204" pitchFamily="34" charset="0"/>
        </a:defRPr>
      </a:lvl6pPr>
      <a:lvl7pPr marL="1219170" algn="ctr" rtl="0" fontAlgn="base">
        <a:spcBef>
          <a:spcPct val="0"/>
        </a:spcBef>
        <a:spcAft>
          <a:spcPct val="0"/>
        </a:spcAft>
        <a:defRPr sz="5867">
          <a:solidFill>
            <a:schemeClr val="tx1"/>
          </a:solidFill>
          <a:latin typeface="Calibri" panose="020F0502020204030204" pitchFamily="34" charset="0"/>
        </a:defRPr>
      </a:lvl7pPr>
      <a:lvl8pPr marL="1828754" algn="ctr" rtl="0" fontAlgn="base">
        <a:spcBef>
          <a:spcPct val="0"/>
        </a:spcBef>
        <a:spcAft>
          <a:spcPct val="0"/>
        </a:spcAft>
        <a:defRPr sz="5867">
          <a:solidFill>
            <a:schemeClr val="tx1"/>
          </a:solidFill>
          <a:latin typeface="Calibri" panose="020F0502020204030204" pitchFamily="34" charset="0"/>
        </a:defRPr>
      </a:lvl8pPr>
      <a:lvl9pPr marL="2438339" algn="ctr" rtl="0" fontAlgn="base">
        <a:spcBef>
          <a:spcPct val="0"/>
        </a:spcBef>
        <a:spcAft>
          <a:spcPct val="0"/>
        </a:spcAft>
        <a:defRPr sz="5867">
          <a:solidFill>
            <a:schemeClr val="tx1"/>
          </a:solidFill>
          <a:latin typeface="Calibri" panose="020F050202020403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4F4F4F"/>
          </a:solidFill>
          <a:latin typeface="+mj-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200" kern="1200">
          <a:solidFill>
            <a:srgbClr val="4F4F4F"/>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4F4F4F"/>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4F4F4F"/>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4F4F4F"/>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djeepy1.net/"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hyperlink" Target="http://http/fleid.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Data_governanc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8.png"/><Relationship Id="rId7"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8.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16.xml"/><Relationship Id="rId6" Type="http://schemas.openxmlformats.org/officeDocument/2006/relationships/image" Target="../media/image11.jpeg"/><Relationship Id="rId5" Type="http://schemas.openxmlformats.org/officeDocument/2006/relationships/image" Target="../media/image54.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16.xml"/><Relationship Id="rId6" Type="http://schemas.openxmlformats.org/officeDocument/2006/relationships/image" Target="../media/image11.jpeg"/><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b="1" dirty="0" err="1" smtClean="0"/>
              <a:t>Fasten</a:t>
            </a:r>
            <a:r>
              <a:rPr lang="fr-FR" b="1" dirty="0" smtClean="0"/>
              <a:t> </a:t>
            </a:r>
            <a:r>
              <a:rPr lang="fr-FR" b="1" dirty="0" err="1" smtClean="0"/>
              <a:t>your</a:t>
            </a:r>
            <a:r>
              <a:rPr lang="fr-FR" b="1" dirty="0" smtClean="0"/>
              <a:t> </a:t>
            </a:r>
            <a:r>
              <a:rPr lang="fr-FR" b="1" dirty="0" err="1" smtClean="0"/>
              <a:t>seatbelt</a:t>
            </a:r>
            <a:r>
              <a:rPr lang="fr-FR" b="1" dirty="0" smtClean="0"/>
              <a:t> and </a:t>
            </a:r>
            <a:br>
              <a:rPr lang="fr-FR" b="1" dirty="0" smtClean="0"/>
            </a:br>
            <a:r>
              <a:rPr lang="fr-FR" b="1" dirty="0" err="1" smtClean="0"/>
              <a:t>listen</a:t>
            </a:r>
            <a:r>
              <a:rPr lang="fr-FR" b="1" dirty="0" smtClean="0"/>
              <a:t> to the (Data) Steward</a:t>
            </a:r>
            <a:endParaRPr lang="fr-FR" b="1" dirty="0"/>
          </a:p>
        </p:txBody>
      </p:sp>
      <p:sp>
        <p:nvSpPr>
          <p:cNvPr id="3" name="Subtitle 2"/>
          <p:cNvSpPr>
            <a:spLocks noGrp="1"/>
          </p:cNvSpPr>
          <p:nvPr>
            <p:ph type="subTitle" idx="1"/>
          </p:nvPr>
        </p:nvSpPr>
        <p:spPr>
          <a:xfrm>
            <a:off x="4463820" y="3332990"/>
            <a:ext cx="6883554" cy="1281133"/>
          </a:xfrm>
        </p:spPr>
        <p:txBody>
          <a:bodyPr/>
          <a:lstStyle/>
          <a:p>
            <a:r>
              <a:rPr lang="fr-FR" dirty="0" smtClean="0"/>
              <a:t>Jean-Pierre Riehl</a:t>
            </a:r>
          </a:p>
          <a:p>
            <a:r>
              <a:rPr lang="fr-FR" dirty="0" smtClean="0"/>
              <a:t>Florian Eiden</a:t>
            </a:r>
            <a:endParaRPr lang="fr-FR" dirty="0"/>
          </a:p>
        </p:txBody>
      </p:sp>
      <p:sp>
        <p:nvSpPr>
          <p:cNvPr id="4" name="Text Placeholder 3"/>
          <p:cNvSpPr>
            <a:spLocks noGrp="1"/>
          </p:cNvSpPr>
          <p:nvPr>
            <p:ph type="body" sz="quarter" idx="13"/>
          </p:nvPr>
        </p:nvSpPr>
        <p:spPr/>
        <p:txBody>
          <a:bodyPr/>
          <a:lstStyle/>
          <a:p>
            <a:r>
              <a:rPr lang="fr-FR" dirty="0" smtClean="0">
                <a:hlinkClick r:id="rId3"/>
              </a:rPr>
              <a:t>http://blog.djeepy1.net</a:t>
            </a:r>
            <a:r>
              <a:rPr lang="fr-FR" dirty="0" smtClean="0"/>
              <a:t> | @djeepy1</a:t>
            </a:r>
          </a:p>
          <a:p>
            <a:r>
              <a:rPr lang="fr-FR" dirty="0" smtClean="0">
                <a:hlinkClick r:id="rId4"/>
              </a:rPr>
              <a:t>http</a:t>
            </a:r>
            <a:r>
              <a:rPr lang="fr-FR" dirty="0">
                <a:hlinkClick r:id="rId4"/>
              </a:rPr>
              <a:t>://</a:t>
            </a:r>
            <a:r>
              <a:rPr lang="fr-FR" dirty="0" smtClean="0">
                <a:hlinkClick r:id="rId4"/>
              </a:rPr>
              <a:t>fleid.net</a:t>
            </a:r>
            <a:r>
              <a:rPr lang="fr-FR" dirty="0" smtClean="0"/>
              <a:t>  </a:t>
            </a:r>
            <a:r>
              <a:rPr lang="fr-FR" dirty="0"/>
              <a:t>| </a:t>
            </a:r>
            <a:r>
              <a:rPr lang="fr-FR" dirty="0" smtClean="0"/>
              <a:t>@</a:t>
            </a:r>
            <a:r>
              <a:rPr lang="fr-FR" dirty="0" err="1" smtClean="0"/>
              <a:t>fleid_BI</a:t>
            </a:r>
            <a:endParaRPr lang="fr-FR" dirty="0"/>
          </a:p>
          <a:p>
            <a:endParaRPr lang="fr-FR" dirty="0"/>
          </a:p>
        </p:txBody>
      </p:sp>
      <p:pic>
        <p:nvPicPr>
          <p:cNvPr id="5"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13474" y="3481330"/>
            <a:ext cx="579498" cy="909512"/>
          </a:xfrm>
          <a:prstGeom prst="rect">
            <a:avLst/>
          </a:prstGeom>
        </p:spPr>
      </p:pic>
    </p:spTree>
    <p:extLst>
      <p:ext uri="{BB962C8B-B14F-4D97-AF65-F5344CB8AC3E}">
        <p14:creationId xmlns:p14="http://schemas.microsoft.com/office/powerpoint/2010/main" val="3327096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3"/>
          </p:nvPr>
        </p:nvSpPr>
        <p:spPr>
          <a:xfrm>
            <a:off x="609600" y="1124745"/>
            <a:ext cx="6471423" cy="5204089"/>
          </a:xfrm>
        </p:spPr>
        <p:txBody>
          <a:bodyPr>
            <a:normAutofit lnSpcReduction="10000"/>
          </a:bodyPr>
          <a:lstStyle/>
          <a:p>
            <a:pPr marL="0" indent="0">
              <a:lnSpc>
                <a:spcPct val="150000"/>
              </a:lnSpc>
              <a:buNone/>
            </a:pPr>
            <a:r>
              <a:rPr lang="fr-FR" sz="5400" b="1" dirty="0" err="1" smtClean="0"/>
              <a:t>Too</a:t>
            </a:r>
            <a:r>
              <a:rPr lang="fr-FR" sz="5400" b="1" dirty="0" smtClean="0"/>
              <a:t> </a:t>
            </a:r>
            <a:r>
              <a:rPr lang="fr-FR" sz="5400" b="1" dirty="0" err="1" smtClean="0"/>
              <a:t>much</a:t>
            </a:r>
            <a:r>
              <a:rPr lang="fr-FR" sz="5400" b="1" dirty="0" smtClean="0"/>
              <a:t> Data !</a:t>
            </a:r>
          </a:p>
          <a:p>
            <a:pPr marL="0" indent="0">
              <a:buNone/>
            </a:pPr>
            <a:r>
              <a:rPr lang="fr-FR" sz="2800" i="1" dirty="0" smtClean="0"/>
              <a:t>«</a:t>
            </a:r>
            <a:r>
              <a:rPr lang="fr-FR" sz="2800" i="1" dirty="0"/>
              <a:t> </a:t>
            </a:r>
            <a:r>
              <a:rPr lang="fr-FR" sz="2800" i="1" dirty="0" smtClean="0"/>
              <a:t>I </a:t>
            </a:r>
            <a:r>
              <a:rPr lang="fr-FR" sz="2800" i="1" dirty="0" err="1" smtClean="0"/>
              <a:t>want</a:t>
            </a:r>
            <a:r>
              <a:rPr lang="fr-FR" sz="2800" i="1" dirty="0" smtClean="0"/>
              <a:t> the </a:t>
            </a:r>
            <a:r>
              <a:rPr lang="fr-FR" sz="2800" i="1" dirty="0" err="1" smtClean="0"/>
              <a:t>Employee’s</a:t>
            </a:r>
            <a:r>
              <a:rPr lang="fr-FR" sz="2800" i="1" dirty="0" smtClean="0"/>
              <a:t> </a:t>
            </a:r>
            <a:r>
              <a:rPr lang="fr-FR" sz="2800" i="1" dirty="0"/>
              <a:t>List </a:t>
            </a:r>
            <a:r>
              <a:rPr lang="fr-FR" sz="2800" i="1" dirty="0" smtClean="0"/>
              <a:t>»</a:t>
            </a:r>
          </a:p>
          <a:p>
            <a:pPr marL="0" indent="0">
              <a:buNone/>
            </a:pPr>
            <a:endParaRPr lang="fr-FR" sz="2800" i="1" dirty="0"/>
          </a:p>
          <a:p>
            <a:pPr lvl="1"/>
            <a:r>
              <a:rPr lang="fr-FR" dirty="0"/>
              <a:t>Duplicates</a:t>
            </a:r>
          </a:p>
          <a:p>
            <a:pPr lvl="1"/>
            <a:r>
              <a:rPr lang="fr-FR" dirty="0" err="1" smtClean="0"/>
              <a:t>Wrong</a:t>
            </a:r>
            <a:r>
              <a:rPr lang="fr-FR" dirty="0" smtClean="0"/>
              <a:t> sources</a:t>
            </a:r>
          </a:p>
          <a:p>
            <a:pPr lvl="1"/>
            <a:r>
              <a:rPr lang="fr-FR" dirty="0" smtClean="0"/>
              <a:t>Bad Data</a:t>
            </a:r>
          </a:p>
          <a:p>
            <a:pPr lvl="1"/>
            <a:r>
              <a:rPr lang="fr-FR" dirty="0" smtClean="0"/>
              <a:t>Poor or Bad description</a:t>
            </a:r>
          </a:p>
          <a:p>
            <a:pPr lvl="1"/>
            <a:r>
              <a:rPr lang="fr-FR" dirty="0" smtClean="0"/>
              <a:t>Etc.</a:t>
            </a:r>
            <a:endParaRPr lang="fr-FR" dirty="0"/>
          </a:p>
          <a:p>
            <a:pPr lvl="1"/>
            <a:endParaRPr lang="fr-FR" dirty="0"/>
          </a:p>
          <a:p>
            <a:pPr marL="0" indent="0">
              <a:lnSpc>
                <a:spcPct val="150000"/>
              </a:lnSpc>
              <a:buNone/>
            </a:pPr>
            <a:endParaRPr lang="fr-FR" sz="4400" b="1" dirty="0"/>
          </a:p>
          <a:p>
            <a:pPr marL="0" indent="0">
              <a:buNone/>
            </a:pPr>
            <a:endParaRPr lang="fr-FR" dirty="0"/>
          </a:p>
          <a:p>
            <a:pPr marL="0" indent="0">
              <a:buNone/>
            </a:pPr>
            <a:endParaRPr lang="fr-FR" dirty="0" smtClean="0"/>
          </a:p>
          <a:p>
            <a:pPr marL="0" indent="0">
              <a:buNone/>
            </a:pPr>
            <a:endParaRPr lang="fr-FR" dirty="0"/>
          </a:p>
        </p:txBody>
      </p:sp>
      <p:sp>
        <p:nvSpPr>
          <p:cNvPr id="3" name="Titre 2"/>
          <p:cNvSpPr>
            <a:spLocks noGrp="1"/>
          </p:cNvSpPr>
          <p:nvPr>
            <p:ph type="title"/>
          </p:nvPr>
        </p:nvSpPr>
        <p:spPr/>
        <p:txBody>
          <a:bodyPr/>
          <a:lstStyle/>
          <a:p>
            <a:r>
              <a:rPr lang="fr-FR" dirty="0" smtClean="0"/>
              <a:t>Issue #2</a:t>
            </a:r>
            <a:endParaRPr lang="fr-FR" dirty="0"/>
          </a:p>
        </p:txBody>
      </p:sp>
      <p:sp>
        <p:nvSpPr>
          <p:cNvPr id="4" name="Ellipse 3"/>
          <p:cNvSpPr/>
          <p:nvPr/>
        </p:nvSpPr>
        <p:spPr>
          <a:xfrm>
            <a:off x="8850085" y="3984171"/>
            <a:ext cx="1393372" cy="1393372"/>
          </a:xfrm>
          <a:prstGeom prst="ellipse">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343" y="0"/>
            <a:ext cx="5025657" cy="6411433"/>
          </a:xfrm>
          <a:prstGeom prst="rect">
            <a:avLst/>
          </a:prstGeom>
        </p:spPr>
      </p:pic>
      <p:pic>
        <p:nvPicPr>
          <p:cNvPr id="6" name="Image 5" hidden="1"/>
          <p:cNvPicPr>
            <a:picLocks noChangeAspect="1"/>
          </p:cNvPicPr>
          <p:nvPr/>
        </p:nvPicPr>
        <p:blipFill>
          <a:blip r:embed="rId4"/>
          <a:stretch>
            <a:fillRect/>
          </a:stretch>
        </p:blipFill>
        <p:spPr>
          <a:xfrm>
            <a:off x="4577621" y="1720250"/>
            <a:ext cx="7298947" cy="4966350"/>
          </a:xfrm>
          <a:prstGeom prst="rect">
            <a:avLst/>
          </a:prstGeom>
        </p:spPr>
      </p:pic>
    </p:spTree>
    <p:extLst>
      <p:ext uri="{BB962C8B-B14F-4D97-AF65-F5344CB8AC3E}">
        <p14:creationId xmlns:p14="http://schemas.microsoft.com/office/powerpoint/2010/main" val="3871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3"/>
          </p:nvPr>
        </p:nvSpPr>
        <p:spPr/>
        <p:txBody>
          <a:bodyPr/>
          <a:lstStyle/>
          <a:p>
            <a:pPr marL="0" indent="0">
              <a:buNone/>
            </a:pPr>
            <a:r>
              <a:rPr lang="en-US" sz="5400" b="1" dirty="0" smtClean="0"/>
              <a:t>Compliance</a:t>
            </a:r>
          </a:p>
          <a:p>
            <a:pPr lvl="1"/>
            <a:r>
              <a:rPr lang="en-US" dirty="0" smtClean="0"/>
              <a:t>Security</a:t>
            </a:r>
          </a:p>
          <a:p>
            <a:pPr lvl="1"/>
            <a:r>
              <a:rPr lang="en-US" dirty="0" smtClean="0"/>
              <a:t>Encryption</a:t>
            </a:r>
          </a:p>
          <a:p>
            <a:pPr lvl="1"/>
            <a:r>
              <a:rPr lang="en-US" dirty="0" err="1" smtClean="0"/>
              <a:t>Anonymization</a:t>
            </a:r>
            <a:endParaRPr lang="en-US" sz="5400" b="1" dirty="0"/>
          </a:p>
        </p:txBody>
      </p:sp>
      <p:sp>
        <p:nvSpPr>
          <p:cNvPr id="3" name="Titre 2"/>
          <p:cNvSpPr>
            <a:spLocks noGrp="1"/>
          </p:cNvSpPr>
          <p:nvPr>
            <p:ph type="title"/>
          </p:nvPr>
        </p:nvSpPr>
        <p:spPr/>
        <p:txBody>
          <a:bodyPr/>
          <a:lstStyle/>
          <a:p>
            <a:r>
              <a:rPr lang="fr-FR" dirty="0" smtClean="0"/>
              <a:t>Issue #3</a:t>
            </a:r>
            <a:endParaRPr lang="fr-FR" dirty="0"/>
          </a:p>
        </p:txBody>
      </p:sp>
      <p:sp>
        <p:nvSpPr>
          <p:cNvPr id="4" name="Ellipse 3"/>
          <p:cNvSpPr/>
          <p:nvPr/>
        </p:nvSpPr>
        <p:spPr>
          <a:xfrm>
            <a:off x="8850085" y="3984171"/>
            <a:ext cx="1393372" cy="1393372"/>
          </a:xfrm>
          <a:prstGeom prst="ellipse">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3">
            <a:extLst>
              <a:ext uri="{28A0092B-C50C-407E-A947-70E740481C1C}">
                <a14:useLocalDpi xmlns:a14="http://schemas.microsoft.com/office/drawing/2010/main" val="0"/>
              </a:ext>
            </a:extLst>
          </a:blip>
          <a:srcRect l="19530" r="6344"/>
          <a:stretch/>
        </p:blipFill>
        <p:spPr>
          <a:xfrm>
            <a:off x="6819254" y="0"/>
            <a:ext cx="5372746" cy="6402437"/>
          </a:xfrm>
          <a:prstGeom prst="rect">
            <a:avLst/>
          </a:prstGeom>
        </p:spPr>
      </p:pic>
    </p:spTree>
    <p:extLst>
      <p:ext uri="{BB962C8B-B14F-4D97-AF65-F5344CB8AC3E}">
        <p14:creationId xmlns:p14="http://schemas.microsoft.com/office/powerpoint/2010/main" val="3825748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3"/>
          </p:nvPr>
        </p:nvSpPr>
        <p:spPr>
          <a:xfrm>
            <a:off x="609600" y="2138766"/>
            <a:ext cx="9293817" cy="4190068"/>
          </a:xfrm>
        </p:spPr>
        <p:txBody>
          <a:bodyPr>
            <a:normAutofit/>
          </a:bodyPr>
          <a:lstStyle/>
          <a:p>
            <a:pPr marL="0" indent="0">
              <a:buNone/>
            </a:pPr>
            <a:r>
              <a:rPr lang="fr-FR" sz="5400" b="1" dirty="0"/>
              <a:t>How </a:t>
            </a:r>
            <a:r>
              <a:rPr lang="fr-FR" sz="5400" b="1" dirty="0" err="1" smtClean="0"/>
              <a:t>does</a:t>
            </a:r>
            <a:r>
              <a:rPr lang="fr-FR" sz="5400" b="1" dirty="0" smtClean="0"/>
              <a:t> </a:t>
            </a:r>
            <a:r>
              <a:rPr lang="fr-FR" sz="5400" b="1" dirty="0" err="1" smtClean="0"/>
              <a:t>it</a:t>
            </a:r>
            <a:r>
              <a:rPr lang="fr-FR" sz="5400" b="1" dirty="0" smtClean="0"/>
              <a:t> </a:t>
            </a:r>
            <a:r>
              <a:rPr lang="fr-FR" sz="5400" b="1" dirty="0" err="1"/>
              <a:t>scale</a:t>
            </a:r>
            <a:r>
              <a:rPr lang="fr-FR" sz="5400" b="1" dirty="0"/>
              <a:t> </a:t>
            </a:r>
            <a:r>
              <a:rPr lang="fr-FR" sz="5400" b="1" dirty="0" smtClean="0"/>
              <a:t>?</a:t>
            </a:r>
            <a:endParaRPr lang="fr-FR" sz="5400" b="1" dirty="0"/>
          </a:p>
        </p:txBody>
      </p:sp>
      <p:sp>
        <p:nvSpPr>
          <p:cNvPr id="3" name="Titre 2"/>
          <p:cNvSpPr>
            <a:spLocks noGrp="1"/>
          </p:cNvSpPr>
          <p:nvPr>
            <p:ph type="title"/>
          </p:nvPr>
        </p:nvSpPr>
        <p:spPr/>
        <p:txBody>
          <a:bodyPr/>
          <a:lstStyle/>
          <a:p>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114" y="2138766"/>
            <a:ext cx="4512590" cy="4512590"/>
          </a:xfrm>
          <a:prstGeom prst="rect">
            <a:avLst/>
          </a:prstGeom>
        </p:spPr>
      </p:pic>
    </p:spTree>
    <p:extLst>
      <p:ext uri="{BB962C8B-B14F-4D97-AF65-F5344CB8AC3E}">
        <p14:creationId xmlns:p14="http://schemas.microsoft.com/office/powerpoint/2010/main" val="303417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b"/>
          <a:lstStyle/>
          <a:p>
            <a:r>
              <a:rPr lang="fr-FR" dirty="0" smtClean="0"/>
              <a:t>Power BI</a:t>
            </a:r>
            <a:endParaRPr lang="fr-FR" dirty="0"/>
          </a:p>
        </p:txBody>
      </p:sp>
      <p:sp>
        <p:nvSpPr>
          <p:cNvPr id="3" name="Espace réservé du texte 2"/>
          <p:cNvSpPr>
            <a:spLocks noGrp="1"/>
          </p:cNvSpPr>
          <p:nvPr>
            <p:ph type="body" idx="1"/>
          </p:nvPr>
        </p:nvSpPr>
        <p:spPr/>
        <p:txBody>
          <a:bodyPr/>
          <a:lstStyle/>
          <a:p>
            <a:r>
              <a:rPr lang="fr-FR" dirty="0" smtClean="0"/>
              <a:t>The Microsoft </a:t>
            </a:r>
            <a:r>
              <a:rPr lang="fr-FR" dirty="0" err="1" smtClean="0"/>
              <a:t>Way</a:t>
            </a:r>
            <a:endParaRPr lang="fr-FR" dirty="0"/>
          </a:p>
        </p:txBody>
      </p:sp>
    </p:spTree>
    <p:extLst>
      <p:ext uri="{BB962C8B-B14F-4D97-AF65-F5344CB8AC3E}">
        <p14:creationId xmlns:p14="http://schemas.microsoft.com/office/powerpoint/2010/main" val="4252277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33325" indent="-131738" defTabSz="913924">
              <a:spcBef>
                <a:spcPts val="1200"/>
              </a:spcBef>
              <a:defRPr/>
            </a:pPr>
            <a:r>
              <a:rPr lang="en-US" dirty="0" smtClean="0"/>
              <a:t>Features and tools</a:t>
            </a:r>
            <a:endParaRPr lang="en-US" dirty="0"/>
          </a:p>
        </p:txBody>
      </p:sp>
      <p:sp>
        <p:nvSpPr>
          <p:cNvPr id="43" name="Rectangle 42"/>
          <p:cNvSpPr/>
          <p:nvPr/>
        </p:nvSpPr>
        <p:spPr bwMode="auto">
          <a:xfrm>
            <a:off x="7078641" y="1251493"/>
            <a:ext cx="4644779" cy="585147"/>
          </a:xfrm>
          <a:prstGeom prst="rect">
            <a:avLst/>
          </a:prstGeom>
          <a:solidFill>
            <a:srgbClr val="FF8C00"/>
          </a:solidFill>
          <a:ln w="38100" cap="flat" cmpd="sng" algn="ctr">
            <a:noFill/>
            <a:prstDash val="solid"/>
            <a:headEnd type="none" w="med" len="med"/>
            <a:tailEnd type="none" w="med" len="med"/>
          </a:ln>
          <a:effectLst/>
        </p:spPr>
        <p:txBody>
          <a:bodyPr vert="horz" wrap="square" lIns="89642" tIns="89642" rIns="89642" bIns="89642" numCol="1" rtlCol="0" anchor="t" anchorCtr="0" compatLnSpc="1">
            <a:prstTxWarp prst="textNoShape">
              <a:avLst/>
            </a:prstTxWarp>
          </a:bodyPr>
          <a:lstStyle/>
          <a:p>
            <a:pPr defTabSz="913924" fontAlgn="base">
              <a:lnSpc>
                <a:spcPct val="90000"/>
              </a:lnSpc>
              <a:spcBef>
                <a:spcPct val="0"/>
              </a:spcBef>
              <a:spcAft>
                <a:spcPct val="0"/>
              </a:spcAft>
              <a:defRPr/>
            </a:pPr>
            <a:r>
              <a:rPr lang="en-US" sz="3039" b="1" kern="0" spc="-40" dirty="0">
                <a:gradFill>
                  <a:gsLst>
                    <a:gs pos="0">
                      <a:srgbClr val="FFFFFF"/>
                    </a:gs>
                    <a:gs pos="100000">
                      <a:srgbClr val="FFFFFF"/>
                    </a:gs>
                  </a:gsLst>
                  <a:lin ang="5400000" scaled="0"/>
                </a:gradFill>
                <a:latin typeface="Segoe UI Light" pitchFamily="34" charset="0"/>
              </a:rPr>
              <a:t>Collaborate in Office 365</a:t>
            </a:r>
            <a:br>
              <a:rPr lang="en-US" sz="3039" b="1" kern="0" spc="-40" dirty="0">
                <a:gradFill>
                  <a:gsLst>
                    <a:gs pos="0">
                      <a:srgbClr val="FFFFFF"/>
                    </a:gs>
                    <a:gs pos="100000">
                      <a:srgbClr val="FFFFFF"/>
                    </a:gs>
                  </a:gsLst>
                  <a:lin ang="5400000" scaled="0"/>
                </a:gradFill>
                <a:latin typeface="Segoe UI Light" pitchFamily="34" charset="0"/>
              </a:rPr>
            </a:br>
            <a:endParaRPr lang="en-US" sz="1765" b="1" dirty="0">
              <a:solidFill>
                <a:srgbClr val="FFFFFF"/>
              </a:solidFill>
            </a:endParaRPr>
          </a:p>
          <a:p>
            <a:pPr defTabSz="913924" fontAlgn="base">
              <a:lnSpc>
                <a:spcPct val="90000"/>
              </a:lnSpc>
              <a:spcBef>
                <a:spcPct val="0"/>
              </a:spcBef>
              <a:spcAft>
                <a:spcPct val="0"/>
              </a:spcAft>
              <a:defRPr/>
            </a:pPr>
            <a:endParaRPr lang="en-US" sz="3039" b="1" kern="0" spc="-40" dirty="0">
              <a:gradFill>
                <a:gsLst>
                  <a:gs pos="0">
                    <a:srgbClr val="FFFFFF"/>
                  </a:gs>
                  <a:gs pos="100000">
                    <a:srgbClr val="FFFFFF"/>
                  </a:gs>
                </a:gsLst>
                <a:lin ang="5400000" scaled="0"/>
              </a:gradFill>
              <a:latin typeface="Segoe UI Light" pitchFamily="34" charset="0"/>
            </a:endParaRPr>
          </a:p>
        </p:txBody>
      </p:sp>
      <p:sp>
        <p:nvSpPr>
          <p:cNvPr id="45" name="Rectangle 44"/>
          <p:cNvSpPr/>
          <p:nvPr/>
        </p:nvSpPr>
        <p:spPr bwMode="auto">
          <a:xfrm>
            <a:off x="485172" y="1251493"/>
            <a:ext cx="4646861" cy="612769"/>
          </a:xfrm>
          <a:prstGeom prst="rect">
            <a:avLst/>
          </a:prstGeom>
          <a:solidFill>
            <a:srgbClr val="00B050"/>
          </a:solidFill>
          <a:ln w="38100" cap="flat" cmpd="sng" algn="ctr">
            <a:noFill/>
            <a:prstDash val="solid"/>
            <a:headEnd type="none" w="med" len="med"/>
            <a:tailEnd type="none" w="med" len="med"/>
          </a:ln>
          <a:effectLst/>
        </p:spPr>
        <p:txBody>
          <a:bodyPr vert="horz" wrap="square" lIns="89642" tIns="89642" rIns="89642" bIns="137141" numCol="1" rtlCol="0" anchor="t" anchorCtr="0" compatLnSpc="1">
            <a:prstTxWarp prst="textNoShape">
              <a:avLst/>
            </a:prstTxWarp>
          </a:bodyPr>
          <a:lstStyle/>
          <a:p>
            <a:pPr defTabSz="913924" fontAlgn="base">
              <a:lnSpc>
                <a:spcPct val="90000"/>
              </a:lnSpc>
              <a:spcBef>
                <a:spcPct val="0"/>
              </a:spcBef>
              <a:spcAft>
                <a:spcPct val="0"/>
              </a:spcAft>
              <a:defRPr/>
            </a:pPr>
            <a:r>
              <a:rPr lang="en-US" sz="3039" b="1" kern="0" spc="-40" dirty="0">
                <a:gradFill>
                  <a:gsLst>
                    <a:gs pos="0">
                      <a:srgbClr val="FFFFFF"/>
                    </a:gs>
                    <a:gs pos="100000">
                      <a:srgbClr val="FFFFFF"/>
                    </a:gs>
                  </a:gsLst>
                  <a:lin ang="5400000" scaled="0"/>
                </a:gradFill>
                <a:latin typeface="Segoe UI Light" pitchFamily="34" charset="0"/>
              </a:rPr>
              <a:t>Insights in Excel</a:t>
            </a:r>
            <a:br>
              <a:rPr lang="en-US" sz="3039" b="1" kern="0" spc="-40" dirty="0">
                <a:gradFill>
                  <a:gsLst>
                    <a:gs pos="0">
                      <a:srgbClr val="FFFFFF"/>
                    </a:gs>
                    <a:gs pos="100000">
                      <a:srgbClr val="FFFFFF"/>
                    </a:gs>
                  </a:gsLst>
                  <a:lin ang="5400000" scaled="0"/>
                </a:gradFill>
                <a:latin typeface="Segoe UI Light" pitchFamily="34" charset="0"/>
              </a:rPr>
            </a:br>
            <a:endParaRPr lang="en-US" sz="1765" b="1" dirty="0">
              <a:solidFill>
                <a:srgbClr val="FFFFFF"/>
              </a:solidFill>
            </a:endParaRPr>
          </a:p>
          <a:p>
            <a:pPr defTabSz="913924" fontAlgn="base">
              <a:lnSpc>
                <a:spcPct val="90000"/>
              </a:lnSpc>
              <a:spcBef>
                <a:spcPct val="0"/>
              </a:spcBef>
              <a:spcAft>
                <a:spcPct val="0"/>
              </a:spcAft>
              <a:defRPr/>
            </a:pPr>
            <a:endParaRPr lang="en-US" sz="3039" b="1" kern="0" spc="-40" dirty="0">
              <a:gradFill>
                <a:gsLst>
                  <a:gs pos="0">
                    <a:srgbClr val="FFFFFF"/>
                  </a:gs>
                  <a:gs pos="100000">
                    <a:srgbClr val="FFFFFF"/>
                  </a:gs>
                </a:gsLst>
                <a:lin ang="5400000" scaled="0"/>
              </a:gradFill>
              <a:latin typeface="Segoe UI Light" pitchFamily="34" charset="0"/>
            </a:endParaRPr>
          </a:p>
        </p:txBody>
      </p:sp>
      <p:sp>
        <p:nvSpPr>
          <p:cNvPr id="37" name="Rectangle 36"/>
          <p:cNvSpPr/>
          <p:nvPr/>
        </p:nvSpPr>
        <p:spPr bwMode="auto">
          <a:xfrm>
            <a:off x="485172" y="3247972"/>
            <a:ext cx="1165352" cy="1165352"/>
          </a:xfrm>
          <a:prstGeom prst="rect">
            <a:avLst/>
          </a:prstGeom>
          <a:solidFill>
            <a:srgbClr val="00B05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sz="1765" kern="0" dirty="0">
                <a:solidFill>
                  <a:srgbClr val="FFFFFF"/>
                </a:solidFill>
                <a:ea typeface="Segoe UI" pitchFamily="34" charset="0"/>
                <a:cs typeface="Segoe UI" pitchFamily="34" charset="0"/>
              </a:rPr>
              <a:t>Analyze</a:t>
            </a:r>
          </a:p>
        </p:txBody>
      </p:sp>
      <p:grpSp>
        <p:nvGrpSpPr>
          <p:cNvPr id="30" name="Group 29"/>
          <p:cNvGrpSpPr/>
          <p:nvPr/>
        </p:nvGrpSpPr>
        <p:grpSpPr>
          <a:xfrm flipH="1">
            <a:off x="856087" y="3682740"/>
            <a:ext cx="519363" cy="719313"/>
            <a:chOff x="1539997" y="3645051"/>
            <a:chExt cx="800271" cy="1108369"/>
          </a:xfrm>
          <a:solidFill>
            <a:schemeClr val="bg1"/>
          </a:solidFill>
        </p:grpSpPr>
        <p:sp>
          <p:nvSpPr>
            <p:cNvPr id="31" name="Rectangle 24"/>
            <p:cNvSpPr/>
            <p:nvPr/>
          </p:nvSpPr>
          <p:spPr>
            <a:xfrm>
              <a:off x="1539997"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765" dirty="0">
                <a:solidFill>
                  <a:srgbClr val="FFFFFF"/>
                </a:solidFill>
              </a:endParaRPr>
            </a:p>
          </p:txBody>
        </p:sp>
        <p:sp>
          <p:nvSpPr>
            <p:cNvPr id="33" name="Freeform 32"/>
            <p:cNvSpPr>
              <a:spLocks noEditPoints="1"/>
            </p:cNvSpPr>
            <p:nvPr/>
          </p:nvSpPr>
          <p:spPr bwMode="black">
            <a:xfrm rot="17995606">
              <a:off x="1607408" y="3764955"/>
              <a:ext cx="429800" cy="337492"/>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68" dirty="0">
                <a:ln>
                  <a:solidFill>
                    <a:srgbClr val="505050">
                      <a:alpha val="0"/>
                    </a:srgbClr>
                  </a:solidFill>
                </a:ln>
                <a:solidFill>
                  <a:srgbClr val="505050"/>
                </a:solidFill>
              </a:endParaRPr>
            </a:p>
          </p:txBody>
        </p:sp>
      </p:grpSp>
      <p:sp>
        <p:nvSpPr>
          <p:cNvPr id="44" name="Rectangle 43"/>
          <p:cNvSpPr/>
          <p:nvPr/>
        </p:nvSpPr>
        <p:spPr bwMode="auto">
          <a:xfrm>
            <a:off x="485172" y="4555444"/>
            <a:ext cx="1165352" cy="1165352"/>
          </a:xfrm>
          <a:prstGeom prst="rect">
            <a:avLst/>
          </a:prstGeom>
          <a:solidFill>
            <a:srgbClr val="00B05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sz="1765" kern="0" dirty="0">
                <a:solidFill>
                  <a:srgbClr val="FFFFFF"/>
                </a:solidFill>
                <a:ea typeface="Segoe UI" pitchFamily="34" charset="0"/>
                <a:cs typeface="Segoe UI" pitchFamily="34" charset="0"/>
              </a:rPr>
              <a:t>Visualize</a:t>
            </a:r>
          </a:p>
        </p:txBody>
      </p:sp>
      <p:sp>
        <p:nvSpPr>
          <p:cNvPr id="34" name="Freeform 33"/>
          <p:cNvSpPr/>
          <p:nvPr>
            <p:custDataLst>
              <p:tags r:id="rId1"/>
            </p:custDataLst>
          </p:nvPr>
        </p:nvSpPr>
        <p:spPr>
          <a:xfrm>
            <a:off x="812932" y="4981840"/>
            <a:ext cx="682741" cy="688138"/>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896386">
              <a:defRPr/>
            </a:pPr>
            <a:endParaRPr lang="en-US" sz="1765" kern="0">
              <a:solidFill>
                <a:sysClr val="window" lastClr="FFFFFF"/>
              </a:solidFill>
              <a:latin typeface="Arial"/>
            </a:endParaRPr>
          </a:p>
        </p:txBody>
      </p:sp>
      <p:sp>
        <p:nvSpPr>
          <p:cNvPr id="47" name="Rectangle 46"/>
          <p:cNvSpPr/>
          <p:nvPr/>
        </p:nvSpPr>
        <p:spPr bwMode="auto">
          <a:xfrm>
            <a:off x="7078641" y="1984252"/>
            <a:ext cx="1165352" cy="1165352"/>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sz="1765" kern="0" dirty="0">
                <a:solidFill>
                  <a:srgbClr val="FFFFFF"/>
                </a:solidFill>
                <a:ea typeface="Segoe UI" pitchFamily="34" charset="0"/>
                <a:cs typeface="Segoe UI" pitchFamily="34" charset="0"/>
              </a:rPr>
              <a:t>Share</a:t>
            </a:r>
          </a:p>
        </p:txBody>
      </p:sp>
      <p:sp>
        <p:nvSpPr>
          <p:cNvPr id="35" name="Freeform 34"/>
          <p:cNvSpPr>
            <a:spLocks/>
          </p:cNvSpPr>
          <p:nvPr/>
        </p:nvSpPr>
        <p:spPr bwMode="auto">
          <a:xfrm>
            <a:off x="7340351" y="2453016"/>
            <a:ext cx="830519" cy="579158"/>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chemeClr val="bg1"/>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65" dirty="0">
              <a:ln>
                <a:solidFill>
                  <a:srgbClr val="505050">
                    <a:alpha val="0"/>
                  </a:srgbClr>
                </a:solidFill>
              </a:ln>
              <a:solidFill>
                <a:srgbClr val="505050"/>
              </a:solidFill>
            </a:endParaRPr>
          </a:p>
        </p:txBody>
      </p:sp>
      <p:sp>
        <p:nvSpPr>
          <p:cNvPr id="48" name="Rectangle 47"/>
          <p:cNvSpPr/>
          <p:nvPr/>
        </p:nvSpPr>
        <p:spPr bwMode="auto">
          <a:xfrm>
            <a:off x="7072803" y="3255284"/>
            <a:ext cx="1165352" cy="1165352"/>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sz="1765" kern="0" dirty="0">
                <a:solidFill>
                  <a:srgbClr val="FFFFFF"/>
                </a:solidFill>
                <a:ea typeface="Segoe UI" pitchFamily="34" charset="0"/>
                <a:cs typeface="Segoe UI" pitchFamily="34" charset="0"/>
              </a:rPr>
              <a:t>Question</a:t>
            </a:r>
          </a:p>
        </p:txBody>
      </p:sp>
      <p:grpSp>
        <p:nvGrpSpPr>
          <p:cNvPr id="12" name="Group 11"/>
          <p:cNvGrpSpPr/>
          <p:nvPr/>
        </p:nvGrpSpPr>
        <p:grpSpPr>
          <a:xfrm>
            <a:off x="7341389" y="3716132"/>
            <a:ext cx="790578" cy="681278"/>
            <a:chOff x="8783963" y="4448677"/>
            <a:chExt cx="735026" cy="633406"/>
          </a:xfrm>
        </p:grpSpPr>
        <p:grpSp>
          <p:nvGrpSpPr>
            <p:cNvPr id="42" name="Group 41"/>
            <p:cNvGrpSpPr/>
            <p:nvPr/>
          </p:nvGrpSpPr>
          <p:grpSpPr bwMode="black">
            <a:xfrm>
              <a:off x="8783963" y="4448677"/>
              <a:ext cx="735022" cy="633406"/>
              <a:chOff x="5574622" y="922419"/>
              <a:chExt cx="576936" cy="497307"/>
            </a:xfrm>
          </p:grpSpPr>
          <p:sp>
            <p:nvSpPr>
              <p:cNvPr id="52" name="Rectangle 51"/>
              <p:cNvSpPr/>
              <p:nvPr/>
            </p:nvSpPr>
            <p:spPr bwMode="black">
              <a:xfrm>
                <a:off x="5574622" y="922419"/>
                <a:ext cx="576936" cy="360946"/>
              </a:xfrm>
              <a:prstGeom prst="rect">
                <a:avLst/>
              </a:pr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39" tIns="44819" rIns="89639" bIns="44819" numCol="1" rtlCol="0" anchor="ctr" anchorCtr="0" compatLnSpc="1">
                <a:prstTxWarp prst="textNoShape">
                  <a:avLst/>
                </a:prstTxWarp>
              </a:bodyPr>
              <a:lstStyle/>
              <a:p>
                <a:pPr defTabSz="726147"/>
                <a:endParaRPr lang="en-US" sz="1765" spc="-120" dirty="0">
                  <a:solidFill>
                    <a:srgbClr val="505050">
                      <a:lumMod val="50000"/>
                    </a:srgbClr>
                  </a:solidFill>
                  <a:latin typeface="Segoe Light" pitchFamily="34" charset="0"/>
                </a:endParaRPr>
              </a:p>
            </p:txBody>
          </p:sp>
          <p:sp>
            <p:nvSpPr>
              <p:cNvPr id="53" name="Isosceles Triangle 52"/>
              <p:cNvSpPr/>
              <p:nvPr/>
            </p:nvSpPr>
            <p:spPr bwMode="black">
              <a:xfrm flipV="1">
                <a:off x="5662862" y="1251284"/>
                <a:ext cx="202131" cy="168442"/>
              </a:xfrm>
              <a:prstGeom prst="triangle">
                <a:avLst>
                  <a:gd name="adj" fmla="val 20000"/>
                </a:avLst>
              </a:pr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39" tIns="44819" rIns="89639" bIns="44819" numCol="1" rtlCol="0" anchor="ctr" anchorCtr="0" compatLnSpc="1">
                <a:prstTxWarp prst="textNoShape">
                  <a:avLst/>
                </a:prstTxWarp>
              </a:bodyPr>
              <a:lstStyle/>
              <a:p>
                <a:pPr defTabSz="726147"/>
                <a:endParaRPr lang="en-US" sz="1765" spc="-120" dirty="0">
                  <a:solidFill>
                    <a:srgbClr val="505050">
                      <a:lumMod val="50000"/>
                    </a:srgbClr>
                  </a:solidFill>
                  <a:latin typeface="Segoe Light" pitchFamily="34" charset="0"/>
                </a:endParaRPr>
              </a:p>
            </p:txBody>
          </p:sp>
        </p:grpSp>
        <p:sp>
          <p:nvSpPr>
            <p:cNvPr id="46" name="TextBox 45"/>
            <p:cNvSpPr txBox="1"/>
            <p:nvPr/>
          </p:nvSpPr>
          <p:spPr bwMode="black">
            <a:xfrm>
              <a:off x="8897555" y="4538634"/>
              <a:ext cx="621434" cy="266499"/>
            </a:xfrm>
            <a:prstGeom prst="rect">
              <a:avLst/>
            </a:prstGeom>
            <a:noFill/>
          </p:spPr>
          <p:txBody>
            <a:bodyPr wrap="square" lIns="0" tIns="0" rIns="0" bIns="0" rtlCol="0">
              <a:spAutoFit/>
            </a:bodyPr>
            <a:lstStyle/>
            <a:p>
              <a:r>
                <a:rPr lang="en-US" sz="1863" b="1" dirty="0">
                  <a:solidFill>
                    <a:srgbClr val="FF8C00"/>
                  </a:solidFill>
                </a:rPr>
                <a:t>Q</a:t>
              </a:r>
              <a:r>
                <a:rPr lang="en-US" sz="1863" dirty="0">
                  <a:solidFill>
                    <a:srgbClr val="FF8C00"/>
                  </a:solidFill>
                </a:rPr>
                <a:t>&amp;</a:t>
              </a:r>
              <a:r>
                <a:rPr lang="en-US" sz="1863" b="1" dirty="0">
                  <a:solidFill>
                    <a:srgbClr val="FF8C00"/>
                  </a:solidFill>
                </a:rPr>
                <a:t>A</a:t>
              </a:r>
              <a:endParaRPr lang="en-US" sz="1863" spc="-132" dirty="0">
                <a:solidFill>
                  <a:srgbClr val="FF8C00"/>
                </a:solidFill>
                <a:latin typeface="Arial Black" pitchFamily="34" charset="0"/>
                <a:cs typeface="Arial" pitchFamily="34" charset="0"/>
              </a:endParaRPr>
            </a:p>
          </p:txBody>
        </p:sp>
      </p:grpSp>
      <p:sp>
        <p:nvSpPr>
          <p:cNvPr id="49" name="Rectangle 48"/>
          <p:cNvSpPr/>
          <p:nvPr/>
        </p:nvSpPr>
        <p:spPr bwMode="auto">
          <a:xfrm>
            <a:off x="7072803" y="4517114"/>
            <a:ext cx="1165352" cy="1165352"/>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sz="1765" kern="0" dirty="0">
                <a:solidFill>
                  <a:srgbClr val="FFFFFF"/>
                </a:solidFill>
                <a:ea typeface="Segoe UI" pitchFamily="34" charset="0"/>
                <a:cs typeface="Segoe UI" pitchFamily="34" charset="0"/>
              </a:rPr>
              <a:t>Mobility</a:t>
            </a:r>
          </a:p>
        </p:txBody>
      </p:sp>
      <p:grpSp>
        <p:nvGrpSpPr>
          <p:cNvPr id="14" name="Group 13"/>
          <p:cNvGrpSpPr/>
          <p:nvPr/>
        </p:nvGrpSpPr>
        <p:grpSpPr>
          <a:xfrm>
            <a:off x="7345251" y="4941315"/>
            <a:ext cx="714551" cy="704966"/>
            <a:chOff x="10280016" y="4544833"/>
            <a:chExt cx="728879" cy="719102"/>
          </a:xfrm>
        </p:grpSpPr>
        <p:grpSp>
          <p:nvGrpSpPr>
            <p:cNvPr id="58" name="Group 57"/>
            <p:cNvGrpSpPr/>
            <p:nvPr/>
          </p:nvGrpSpPr>
          <p:grpSpPr bwMode="black">
            <a:xfrm>
              <a:off x="10280016" y="4544833"/>
              <a:ext cx="728879" cy="719102"/>
              <a:chOff x="2916435" y="3914152"/>
              <a:chExt cx="930763" cy="918513"/>
            </a:xfrm>
          </p:grpSpPr>
          <p:pic>
            <p:nvPicPr>
              <p:cNvPr id="59" name="Picture 58"/>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60"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89642" tIns="44821" rIns="89642" bIns="44821" numCol="1" anchor="t" anchorCtr="0" compatLnSpc="1">
                <a:prstTxWarp prst="textNoShape">
                  <a:avLst/>
                </a:prstTxWarp>
              </a:bodyPr>
              <a:lstStyle/>
              <a:p>
                <a:endParaRPr lang="en-US" sz="882" dirty="0">
                  <a:solidFill>
                    <a:srgbClr val="FFFFFF"/>
                  </a:solidFill>
                </a:endParaRPr>
              </a:p>
            </p:txBody>
          </p:sp>
        </p:grpSp>
        <p:sp>
          <p:nvSpPr>
            <p:cNvPr id="61" name="Freeform 60"/>
            <p:cNvSpPr/>
            <p:nvPr>
              <p:custDataLst>
                <p:tags r:id="rId2"/>
              </p:custDataLst>
            </p:nvPr>
          </p:nvSpPr>
          <p:spPr>
            <a:xfrm>
              <a:off x="10639372" y="4697518"/>
              <a:ext cx="294872" cy="297203"/>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896386">
                <a:defRPr/>
              </a:pPr>
              <a:endParaRPr lang="en-US" sz="1765" kern="0">
                <a:solidFill>
                  <a:sysClr val="window" lastClr="FFFFFF"/>
                </a:solidFill>
                <a:latin typeface="Arial"/>
              </a:endParaRPr>
            </a:p>
          </p:txBody>
        </p:sp>
      </p:grpSp>
      <p:sp>
        <p:nvSpPr>
          <p:cNvPr id="71" name="Rectangle 70"/>
          <p:cNvSpPr/>
          <p:nvPr/>
        </p:nvSpPr>
        <p:spPr bwMode="auto">
          <a:xfrm>
            <a:off x="485172" y="1973441"/>
            <a:ext cx="1165352" cy="1165352"/>
          </a:xfrm>
          <a:prstGeom prst="rect">
            <a:avLst/>
          </a:prstGeom>
          <a:solidFill>
            <a:srgbClr val="00B05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defRPr/>
            </a:pPr>
            <a:r>
              <a:rPr lang="en-US" sz="1765" kern="0" dirty="0">
                <a:solidFill>
                  <a:srgbClr val="FFFFFF"/>
                </a:solidFill>
                <a:ea typeface="Segoe UI" pitchFamily="34" charset="0"/>
                <a:cs typeface="Segoe UI" pitchFamily="34" charset="0"/>
              </a:rPr>
              <a:t>Discover</a:t>
            </a:r>
          </a:p>
        </p:txBody>
      </p:sp>
      <p:sp>
        <p:nvSpPr>
          <p:cNvPr id="62" name="Freeform 8"/>
          <p:cNvSpPr>
            <a:spLocks noEditPoints="1"/>
          </p:cNvSpPr>
          <p:nvPr/>
        </p:nvSpPr>
        <p:spPr bwMode="black">
          <a:xfrm>
            <a:off x="770947" y="2375619"/>
            <a:ext cx="718120" cy="717933"/>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endParaRPr lang="en-US" sz="1568">
              <a:solidFill>
                <a:srgbClr val="505050"/>
              </a:solidFill>
            </a:endParaRPr>
          </a:p>
        </p:txBody>
      </p:sp>
      <p:sp>
        <p:nvSpPr>
          <p:cNvPr id="38" name="Rectangle 37"/>
          <p:cNvSpPr/>
          <p:nvPr/>
        </p:nvSpPr>
        <p:spPr bwMode="auto">
          <a:xfrm>
            <a:off x="1774841" y="1987566"/>
            <a:ext cx="3357191" cy="1151227"/>
          </a:xfrm>
          <a:prstGeom prst="rect">
            <a:avLst/>
          </a:prstGeom>
          <a:solidFill>
            <a:schemeClr val="bg1">
              <a:lumMod val="50000"/>
            </a:schemeClr>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spcBef>
                <a:spcPts val="2353"/>
              </a:spcBef>
              <a:spcAft>
                <a:spcPct val="0"/>
              </a:spcAft>
              <a:defRPr/>
            </a:pPr>
            <a:r>
              <a:rPr lang="en-US" sz="1765" dirty="0">
                <a:solidFill>
                  <a:srgbClr val="FFFFFF"/>
                </a:solidFill>
              </a:rPr>
              <a:t>Search, access, and transform public and internal data sources with </a:t>
            </a:r>
            <a:r>
              <a:rPr lang="en-US" sz="1765" b="1" dirty="0">
                <a:solidFill>
                  <a:srgbClr val="FFFFFF"/>
                </a:solidFill>
              </a:rPr>
              <a:t>Power Query</a:t>
            </a:r>
            <a:endParaRPr lang="en-US" sz="1765" kern="0" dirty="0">
              <a:solidFill>
                <a:srgbClr val="FFFFFF"/>
              </a:solidFill>
              <a:ea typeface="Segoe UI" pitchFamily="34" charset="0"/>
              <a:cs typeface="Segoe UI" pitchFamily="34" charset="0"/>
            </a:endParaRPr>
          </a:p>
        </p:txBody>
      </p:sp>
      <p:sp>
        <p:nvSpPr>
          <p:cNvPr id="39" name="Rectangle 38"/>
          <p:cNvSpPr/>
          <p:nvPr/>
        </p:nvSpPr>
        <p:spPr bwMode="auto">
          <a:xfrm>
            <a:off x="8366228" y="1987887"/>
            <a:ext cx="3357191" cy="1150906"/>
          </a:xfrm>
          <a:prstGeom prst="rect">
            <a:avLst/>
          </a:prstGeom>
          <a:solidFill>
            <a:schemeClr val="bg1">
              <a:lumMod val="50000"/>
            </a:schemeClr>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lnSpc>
                <a:spcPct val="90000"/>
              </a:lnSpc>
              <a:spcBef>
                <a:spcPct val="0"/>
              </a:spcBef>
              <a:spcAft>
                <a:spcPct val="0"/>
              </a:spcAft>
              <a:defRPr/>
            </a:pPr>
            <a:r>
              <a:rPr lang="en-US" sz="1765" dirty="0">
                <a:solidFill>
                  <a:srgbClr val="FFFFFF"/>
                </a:solidFill>
              </a:rPr>
              <a:t>Share </a:t>
            </a:r>
            <a:r>
              <a:rPr lang="en-US" sz="1765" dirty="0" smtClean="0">
                <a:solidFill>
                  <a:srgbClr val="FFFFFF"/>
                </a:solidFill>
              </a:rPr>
              <a:t>datasets </a:t>
            </a:r>
            <a:r>
              <a:rPr lang="en-US" sz="1765" dirty="0">
                <a:solidFill>
                  <a:srgbClr val="FFFFFF"/>
                </a:solidFill>
              </a:rPr>
              <a:t>and workbooks refreshable from on-premises and cloud based data sources, with </a:t>
            </a:r>
            <a:r>
              <a:rPr lang="en-US" sz="1765" b="1" dirty="0">
                <a:solidFill>
                  <a:srgbClr val="FFFFFF"/>
                </a:solidFill>
              </a:rPr>
              <a:t>Power BI Sites</a:t>
            </a:r>
            <a:endParaRPr lang="en-US" sz="1765" b="1" kern="0" dirty="0">
              <a:solidFill>
                <a:srgbClr val="FFFFFF"/>
              </a:solidFill>
              <a:ea typeface="Segoe UI" pitchFamily="34" charset="0"/>
              <a:cs typeface="Segoe UI" pitchFamily="34" charset="0"/>
            </a:endParaRPr>
          </a:p>
        </p:txBody>
      </p:sp>
      <p:sp>
        <p:nvSpPr>
          <p:cNvPr id="40" name="Rectangle 39"/>
          <p:cNvSpPr/>
          <p:nvPr/>
        </p:nvSpPr>
        <p:spPr bwMode="auto">
          <a:xfrm>
            <a:off x="1774841" y="3264302"/>
            <a:ext cx="3357191" cy="1151227"/>
          </a:xfrm>
          <a:prstGeom prst="rect">
            <a:avLst/>
          </a:prstGeom>
          <a:solidFill>
            <a:schemeClr val="bg1">
              <a:lumMod val="50000"/>
            </a:schemeClr>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lnSpc>
                <a:spcPct val="90000"/>
              </a:lnSpc>
              <a:spcBef>
                <a:spcPct val="0"/>
              </a:spcBef>
              <a:spcAft>
                <a:spcPct val="0"/>
              </a:spcAft>
              <a:defRPr/>
            </a:pPr>
            <a:r>
              <a:rPr lang="en-US" sz="1765" dirty="0">
                <a:solidFill>
                  <a:srgbClr val="FFFFFF"/>
                </a:solidFill>
              </a:rPr>
              <a:t>Easy data modeling and lightning fast in-memory analytics with </a:t>
            </a:r>
            <a:r>
              <a:rPr lang="en-US" sz="1765" b="1" dirty="0">
                <a:solidFill>
                  <a:srgbClr val="FFFFFF"/>
                </a:solidFill>
              </a:rPr>
              <a:t>Power Pivot</a:t>
            </a:r>
          </a:p>
        </p:txBody>
      </p:sp>
      <p:sp>
        <p:nvSpPr>
          <p:cNvPr id="41" name="Rectangle 40"/>
          <p:cNvSpPr/>
          <p:nvPr/>
        </p:nvSpPr>
        <p:spPr bwMode="auto">
          <a:xfrm>
            <a:off x="1774841" y="4550730"/>
            <a:ext cx="3357191" cy="1151227"/>
          </a:xfrm>
          <a:prstGeom prst="rect">
            <a:avLst/>
          </a:prstGeom>
          <a:solidFill>
            <a:schemeClr val="bg1">
              <a:lumMod val="50000"/>
            </a:schemeClr>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lnSpc>
                <a:spcPct val="90000"/>
              </a:lnSpc>
              <a:spcBef>
                <a:spcPct val="0"/>
              </a:spcBef>
              <a:spcAft>
                <a:spcPct val="0"/>
              </a:spcAft>
              <a:defRPr/>
            </a:pPr>
            <a:r>
              <a:rPr lang="en-US" sz="1765" dirty="0">
                <a:solidFill>
                  <a:srgbClr val="FFFFFF"/>
                </a:solidFill>
              </a:rPr>
              <a:t>Bold new interactive data visualizations with </a:t>
            </a:r>
            <a:r>
              <a:rPr lang="en-US" sz="1765" b="1" dirty="0">
                <a:solidFill>
                  <a:srgbClr val="FFFFFF"/>
                </a:solidFill>
              </a:rPr>
              <a:t>Power View </a:t>
            </a:r>
            <a:r>
              <a:rPr lang="en-US" sz="1765" dirty="0">
                <a:solidFill>
                  <a:srgbClr val="FFFFFF"/>
                </a:solidFill>
              </a:rPr>
              <a:t>and </a:t>
            </a:r>
            <a:r>
              <a:rPr lang="en-US" sz="1765" b="1" dirty="0">
                <a:solidFill>
                  <a:srgbClr val="FFFFFF"/>
                </a:solidFill>
              </a:rPr>
              <a:t>Power Map</a:t>
            </a:r>
          </a:p>
        </p:txBody>
      </p:sp>
      <p:sp>
        <p:nvSpPr>
          <p:cNvPr id="50" name="Rectangle 49"/>
          <p:cNvSpPr/>
          <p:nvPr/>
        </p:nvSpPr>
        <p:spPr bwMode="auto">
          <a:xfrm>
            <a:off x="8366228" y="3255195"/>
            <a:ext cx="3357191" cy="1150906"/>
          </a:xfrm>
          <a:prstGeom prst="rect">
            <a:avLst/>
          </a:prstGeom>
          <a:solidFill>
            <a:schemeClr val="bg1">
              <a:lumMod val="50000"/>
            </a:schemeClr>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lnSpc>
                <a:spcPct val="90000"/>
              </a:lnSpc>
              <a:spcBef>
                <a:spcPct val="0"/>
              </a:spcBef>
              <a:spcAft>
                <a:spcPct val="0"/>
              </a:spcAft>
              <a:defRPr/>
            </a:pPr>
            <a:r>
              <a:rPr lang="en-US" sz="1765" dirty="0">
                <a:solidFill>
                  <a:srgbClr val="FFFFFF"/>
                </a:solidFill>
              </a:rPr>
              <a:t>Ask questions and get immediate answers with natural language query</a:t>
            </a:r>
          </a:p>
        </p:txBody>
      </p:sp>
      <p:sp>
        <p:nvSpPr>
          <p:cNvPr id="51" name="Rectangle 50"/>
          <p:cNvSpPr/>
          <p:nvPr/>
        </p:nvSpPr>
        <p:spPr bwMode="auto">
          <a:xfrm>
            <a:off x="8361026" y="4522605"/>
            <a:ext cx="3357191" cy="1150906"/>
          </a:xfrm>
          <a:prstGeom prst="rect">
            <a:avLst/>
          </a:prstGeom>
          <a:solidFill>
            <a:schemeClr val="bg1">
              <a:lumMod val="50000"/>
            </a:schemeClr>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lnSpc>
                <a:spcPct val="90000"/>
              </a:lnSpc>
              <a:spcBef>
                <a:spcPct val="0"/>
              </a:spcBef>
              <a:spcAft>
                <a:spcPct val="0"/>
              </a:spcAft>
              <a:defRPr/>
            </a:pPr>
            <a:r>
              <a:rPr lang="en-US" sz="1765" dirty="0">
                <a:solidFill>
                  <a:srgbClr val="FFFFFF"/>
                </a:solidFill>
              </a:rPr>
              <a:t>Mobile access through HTML5 and touch optimized apps</a:t>
            </a:r>
            <a:endParaRPr lang="en-US" sz="1765" kern="0" dirty="0">
              <a:solidFill>
                <a:srgbClr val="FFFFFF"/>
              </a:solidFill>
              <a:ea typeface="Segoe UI" pitchFamily="34" charset="0"/>
              <a:cs typeface="Segoe UI" pitchFamily="34" charset="0"/>
            </a:endParaRPr>
          </a:p>
        </p:txBody>
      </p:sp>
      <p:sp>
        <p:nvSpPr>
          <p:cNvPr id="54" name="Rectangle 53"/>
          <p:cNvSpPr/>
          <p:nvPr/>
        </p:nvSpPr>
        <p:spPr bwMode="auto">
          <a:xfrm>
            <a:off x="485173" y="5834767"/>
            <a:ext cx="11233044" cy="434875"/>
          </a:xfrm>
          <a:prstGeom prst="rect">
            <a:avLst/>
          </a:prstGeom>
          <a:solidFill>
            <a:schemeClr val="bg1">
              <a:lumMod val="50000"/>
            </a:schemeClr>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algn="ctr" defTabSz="913924" fontAlgn="base">
              <a:lnSpc>
                <a:spcPct val="90000"/>
              </a:lnSpc>
              <a:spcBef>
                <a:spcPct val="0"/>
              </a:spcBef>
              <a:spcAft>
                <a:spcPct val="0"/>
              </a:spcAft>
              <a:defRPr/>
            </a:pPr>
            <a:r>
              <a:rPr lang="en-US" sz="2353" kern="0" dirty="0">
                <a:solidFill>
                  <a:srgbClr val="FFFFFF"/>
                </a:solidFill>
                <a:ea typeface="Segoe UI" pitchFamily="34" charset="0"/>
                <a:cs typeface="Segoe UI" pitchFamily="34" charset="0"/>
              </a:rPr>
              <a:t>Scalable  |  Manageable  |  Trusted  </a:t>
            </a:r>
          </a:p>
        </p:txBody>
      </p:sp>
      <p:sp>
        <p:nvSpPr>
          <p:cNvPr id="55" name="Cross 54"/>
          <p:cNvSpPr/>
          <p:nvPr/>
        </p:nvSpPr>
        <p:spPr bwMode="auto">
          <a:xfrm>
            <a:off x="5804466" y="3192634"/>
            <a:ext cx="692645" cy="692119"/>
          </a:xfrm>
          <a:prstGeom prst="plus">
            <a:avLst>
              <a:gd name="adj" fmla="val 40783"/>
            </a:avLst>
          </a:prstGeom>
          <a:solidFill>
            <a:srgbClr val="D2D2D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9547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47"/>
          <p:cNvCxnSpPr/>
          <p:nvPr/>
        </p:nvCxnSpPr>
        <p:spPr>
          <a:xfrm>
            <a:off x="6108101" y="1498294"/>
            <a:ext cx="0" cy="4500657"/>
          </a:xfrm>
          <a:prstGeom prst="line">
            <a:avLst/>
          </a:prstGeom>
          <a:ln w="571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Titre 3"/>
          <p:cNvSpPr>
            <a:spLocks noGrp="1"/>
          </p:cNvSpPr>
          <p:nvPr>
            <p:ph type="title"/>
          </p:nvPr>
        </p:nvSpPr>
        <p:spPr/>
        <p:txBody>
          <a:bodyPr/>
          <a:lstStyle/>
          <a:p>
            <a:r>
              <a:rPr lang="fr-FR" dirty="0" smtClean="0"/>
              <a:t>Power BI - </a:t>
            </a:r>
            <a:r>
              <a:rPr lang="fr-FR" dirty="0" err="1" smtClean="0"/>
              <a:t>Big</a:t>
            </a:r>
            <a:r>
              <a:rPr lang="fr-FR" dirty="0" smtClean="0"/>
              <a:t> Picture</a:t>
            </a:r>
            <a:endParaRPr lang="fr-FR" dirty="0"/>
          </a:p>
        </p:txBody>
      </p:sp>
      <p:sp>
        <p:nvSpPr>
          <p:cNvPr id="32" name="Rectangle 31"/>
          <p:cNvSpPr/>
          <p:nvPr/>
        </p:nvSpPr>
        <p:spPr>
          <a:xfrm>
            <a:off x="683045" y="2123237"/>
            <a:ext cx="4166347" cy="3175876"/>
          </a:xfrm>
          <a:prstGeom prst="rect">
            <a:avLst/>
          </a:prstGeom>
          <a:noFill/>
          <a:ln>
            <a:solidFill>
              <a:srgbClr val="00B050"/>
            </a:solidFill>
            <a:prstDash val="dash"/>
          </a:ln>
        </p:spPr>
        <p:style>
          <a:lnRef idx="2">
            <a:schemeClr val="accent1"/>
          </a:lnRef>
          <a:fillRef idx="1">
            <a:schemeClr val="lt1"/>
          </a:fillRef>
          <a:effectRef idx="0">
            <a:schemeClr val="accent1"/>
          </a:effectRef>
          <a:fontRef idx="minor">
            <a:schemeClr val="dk1"/>
          </a:fontRef>
        </p:style>
        <p:txBody>
          <a:bodyPr rtlCol="0" anchor="t"/>
          <a:lstStyle/>
          <a:p>
            <a:r>
              <a:rPr lang="fr-FR" sz="3200" dirty="0"/>
              <a:t>Power BI O365 Tenant</a:t>
            </a:r>
          </a:p>
        </p:txBody>
      </p:sp>
      <p:sp>
        <p:nvSpPr>
          <p:cNvPr id="33" name="Rectangle 32"/>
          <p:cNvSpPr/>
          <p:nvPr/>
        </p:nvSpPr>
        <p:spPr>
          <a:xfrm>
            <a:off x="2163789" y="2945243"/>
            <a:ext cx="1183950" cy="1061912"/>
          </a:xfrm>
          <a:prstGeom prst="rect">
            <a:avLst/>
          </a:prstGeom>
          <a:solidFill>
            <a:srgbClr val="217346"/>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FR" sz="1600" dirty="0"/>
              <a:t>Power BI Admin Center</a:t>
            </a:r>
          </a:p>
        </p:txBody>
      </p:sp>
      <p:sp>
        <p:nvSpPr>
          <p:cNvPr id="35" name="Can 6"/>
          <p:cNvSpPr/>
          <p:nvPr/>
        </p:nvSpPr>
        <p:spPr>
          <a:xfrm>
            <a:off x="8663621" y="2123236"/>
            <a:ext cx="858914" cy="972505"/>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fr-FR" sz="2000" dirty="0" smtClean="0"/>
              <a:t>SQL</a:t>
            </a:r>
            <a:endParaRPr lang="fr-FR" sz="2000" dirty="0"/>
          </a:p>
        </p:txBody>
      </p:sp>
      <p:sp>
        <p:nvSpPr>
          <p:cNvPr id="36" name="Rectangle 35"/>
          <p:cNvSpPr/>
          <p:nvPr/>
        </p:nvSpPr>
        <p:spPr>
          <a:xfrm>
            <a:off x="3460747" y="2950262"/>
            <a:ext cx="1183950" cy="1056894"/>
          </a:xfrm>
          <a:prstGeom prst="rect">
            <a:avLst/>
          </a:prstGeom>
          <a:solidFill>
            <a:srgbClr val="217346"/>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FR" sz="2000" dirty="0"/>
              <a:t>Data </a:t>
            </a:r>
            <a:r>
              <a:rPr lang="fr-FR" sz="2000" dirty="0" err="1"/>
              <a:t>Catalog</a:t>
            </a:r>
            <a:endParaRPr lang="fr-FR" sz="2000" dirty="0"/>
          </a:p>
        </p:txBody>
      </p:sp>
      <p:sp>
        <p:nvSpPr>
          <p:cNvPr id="38" name="Cloud 13"/>
          <p:cNvSpPr/>
          <p:nvPr/>
        </p:nvSpPr>
        <p:spPr>
          <a:xfrm>
            <a:off x="5294010" y="1141771"/>
            <a:ext cx="1585102" cy="981465"/>
          </a:xfrm>
          <a:prstGeom prst="cloud">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algn="ctr"/>
            <a:r>
              <a:rPr lang="fr-FR" sz="2000" dirty="0" err="1"/>
              <a:t>External</a:t>
            </a:r>
            <a:r>
              <a:rPr lang="fr-FR" sz="2000" dirty="0"/>
              <a:t> Data</a:t>
            </a:r>
          </a:p>
        </p:txBody>
      </p:sp>
      <p:sp>
        <p:nvSpPr>
          <p:cNvPr id="40" name="Rectangle 39"/>
          <p:cNvSpPr/>
          <p:nvPr/>
        </p:nvSpPr>
        <p:spPr>
          <a:xfrm>
            <a:off x="925416" y="2936748"/>
            <a:ext cx="1145944" cy="1070407"/>
          </a:xfrm>
          <a:prstGeom prst="rect">
            <a:avLst/>
          </a:prstGeom>
          <a:solidFill>
            <a:srgbClr val="217346"/>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FR" sz="2000" dirty="0"/>
              <a:t>Q&amp;A</a:t>
            </a:r>
          </a:p>
        </p:txBody>
      </p:sp>
      <p:sp>
        <p:nvSpPr>
          <p:cNvPr id="49" name="ZoneTexte 48"/>
          <p:cNvSpPr txBox="1"/>
          <p:nvPr/>
        </p:nvSpPr>
        <p:spPr>
          <a:xfrm>
            <a:off x="5314499" y="5635394"/>
            <a:ext cx="784189" cy="369332"/>
          </a:xfrm>
          <a:prstGeom prst="rect">
            <a:avLst/>
          </a:prstGeom>
          <a:noFill/>
        </p:spPr>
        <p:txBody>
          <a:bodyPr wrap="none" rtlCol="0">
            <a:spAutoFit/>
          </a:bodyPr>
          <a:lstStyle/>
          <a:p>
            <a:r>
              <a:rPr lang="fr-FR" i="1" dirty="0" smtClean="0"/>
              <a:t>Cloud</a:t>
            </a:r>
            <a:endParaRPr lang="fr-FR" i="1" dirty="0"/>
          </a:p>
        </p:txBody>
      </p:sp>
      <p:sp>
        <p:nvSpPr>
          <p:cNvPr id="50" name="ZoneTexte 49"/>
          <p:cNvSpPr txBox="1"/>
          <p:nvPr/>
        </p:nvSpPr>
        <p:spPr>
          <a:xfrm>
            <a:off x="6155452" y="5635394"/>
            <a:ext cx="1108188" cy="369332"/>
          </a:xfrm>
          <a:prstGeom prst="rect">
            <a:avLst/>
          </a:prstGeom>
          <a:noFill/>
        </p:spPr>
        <p:txBody>
          <a:bodyPr wrap="none" rtlCol="0">
            <a:spAutoFit/>
          </a:bodyPr>
          <a:lstStyle/>
          <a:p>
            <a:r>
              <a:rPr lang="fr-FR" i="1" dirty="0" smtClean="0"/>
              <a:t>On-Prem</a:t>
            </a:r>
            <a:endParaRPr lang="fr-FR" i="1" dirty="0"/>
          </a:p>
        </p:txBody>
      </p:sp>
      <p:sp>
        <p:nvSpPr>
          <p:cNvPr id="53" name="Can 6"/>
          <p:cNvSpPr/>
          <p:nvPr/>
        </p:nvSpPr>
        <p:spPr>
          <a:xfrm>
            <a:off x="9752454" y="2123235"/>
            <a:ext cx="858914" cy="972505"/>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fr-FR" sz="2000" dirty="0" smtClean="0"/>
              <a:t>Oracle</a:t>
            </a:r>
            <a:endParaRPr lang="fr-FR" sz="2000" dirty="0"/>
          </a:p>
        </p:txBody>
      </p:sp>
      <p:sp>
        <p:nvSpPr>
          <p:cNvPr id="54" name="ZoneTexte 53"/>
          <p:cNvSpPr txBox="1"/>
          <p:nvPr/>
        </p:nvSpPr>
        <p:spPr>
          <a:xfrm>
            <a:off x="10731117" y="2347877"/>
            <a:ext cx="447558" cy="523220"/>
          </a:xfrm>
          <a:prstGeom prst="rect">
            <a:avLst/>
          </a:prstGeom>
          <a:noFill/>
        </p:spPr>
        <p:txBody>
          <a:bodyPr wrap="none" rtlCol="0">
            <a:spAutoFit/>
          </a:bodyPr>
          <a:lstStyle/>
          <a:p>
            <a:r>
              <a:rPr lang="fr-FR" sz="2800" dirty="0" smtClean="0">
                <a:solidFill>
                  <a:schemeClr val="accent6"/>
                </a:solidFill>
              </a:rPr>
              <a:t>…</a:t>
            </a:r>
            <a:endParaRPr lang="fr-FR" sz="2800" dirty="0">
              <a:solidFill>
                <a:schemeClr val="accent6"/>
              </a:solidFill>
            </a:endParaRPr>
          </a:p>
        </p:txBody>
      </p:sp>
      <p:sp>
        <p:nvSpPr>
          <p:cNvPr id="55" name="Rectangle 10"/>
          <p:cNvSpPr/>
          <p:nvPr/>
        </p:nvSpPr>
        <p:spPr>
          <a:xfrm>
            <a:off x="7238504" y="3666526"/>
            <a:ext cx="3716392" cy="1842175"/>
          </a:xfrm>
          <a:custGeom>
            <a:avLst/>
            <a:gdLst>
              <a:gd name="connsiteX0" fmla="*/ 0 w 2953459"/>
              <a:gd name="connsiteY0" fmla="*/ 0 h 658415"/>
              <a:gd name="connsiteX1" fmla="*/ 2953459 w 2953459"/>
              <a:gd name="connsiteY1" fmla="*/ 0 h 658415"/>
              <a:gd name="connsiteX2" fmla="*/ 2953459 w 2953459"/>
              <a:gd name="connsiteY2" fmla="*/ 658415 h 658415"/>
              <a:gd name="connsiteX3" fmla="*/ 0 w 2953459"/>
              <a:gd name="connsiteY3" fmla="*/ 658415 h 658415"/>
              <a:gd name="connsiteX4" fmla="*/ 0 w 2953459"/>
              <a:gd name="connsiteY4" fmla="*/ 0 h 658415"/>
              <a:gd name="connsiteX0" fmla="*/ 0 w 2953459"/>
              <a:gd name="connsiteY0" fmla="*/ 2193 h 660608"/>
              <a:gd name="connsiteX1" fmla="*/ 2692543 w 2953459"/>
              <a:gd name="connsiteY1" fmla="*/ 0 h 660608"/>
              <a:gd name="connsiteX2" fmla="*/ 2953459 w 2953459"/>
              <a:gd name="connsiteY2" fmla="*/ 2193 h 660608"/>
              <a:gd name="connsiteX3" fmla="*/ 2953459 w 2953459"/>
              <a:gd name="connsiteY3" fmla="*/ 660608 h 660608"/>
              <a:gd name="connsiteX4" fmla="*/ 0 w 2953459"/>
              <a:gd name="connsiteY4" fmla="*/ 660608 h 660608"/>
              <a:gd name="connsiteX5" fmla="*/ 0 w 2953459"/>
              <a:gd name="connsiteY5" fmla="*/ 2193 h 66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3459" h="660608">
                <a:moveTo>
                  <a:pt x="0" y="2193"/>
                </a:moveTo>
                <a:lnTo>
                  <a:pt x="2692543" y="0"/>
                </a:lnTo>
                <a:lnTo>
                  <a:pt x="2953459" y="2193"/>
                </a:lnTo>
                <a:lnTo>
                  <a:pt x="2953459" y="660608"/>
                </a:lnTo>
                <a:lnTo>
                  <a:pt x="0" y="660608"/>
                </a:lnTo>
                <a:lnTo>
                  <a:pt x="0" y="2193"/>
                </a:lnTo>
                <a:close/>
              </a:path>
            </a:pathLst>
          </a:custGeom>
          <a:solidFill>
            <a:srgbClr val="217346"/>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lIns="0" tIns="72000" rIns="0" bIns="36000" rtlCol="0" anchor="t"/>
          <a:lstStyle/>
          <a:p>
            <a:pPr algn="ctr"/>
            <a:r>
              <a:rPr lang="fr-FR" sz="2400" dirty="0" smtClean="0"/>
              <a:t>Excel</a:t>
            </a:r>
            <a:endParaRPr lang="fr-FR" sz="2400" dirty="0"/>
          </a:p>
        </p:txBody>
      </p:sp>
      <p:grpSp>
        <p:nvGrpSpPr>
          <p:cNvPr id="57" name="Groupe 56"/>
          <p:cNvGrpSpPr/>
          <p:nvPr/>
        </p:nvGrpSpPr>
        <p:grpSpPr>
          <a:xfrm>
            <a:off x="925416" y="4114013"/>
            <a:ext cx="3716392" cy="972468"/>
            <a:chOff x="925416" y="4114013"/>
            <a:chExt cx="3716392" cy="972468"/>
          </a:xfrm>
        </p:grpSpPr>
        <p:sp>
          <p:nvSpPr>
            <p:cNvPr id="37" name="Rectangle 10"/>
            <p:cNvSpPr/>
            <p:nvPr/>
          </p:nvSpPr>
          <p:spPr>
            <a:xfrm>
              <a:off x="925416" y="4114013"/>
              <a:ext cx="3716392" cy="972468"/>
            </a:xfrm>
            <a:custGeom>
              <a:avLst/>
              <a:gdLst>
                <a:gd name="connsiteX0" fmla="*/ 0 w 2953459"/>
                <a:gd name="connsiteY0" fmla="*/ 0 h 658415"/>
                <a:gd name="connsiteX1" fmla="*/ 2953459 w 2953459"/>
                <a:gd name="connsiteY1" fmla="*/ 0 h 658415"/>
                <a:gd name="connsiteX2" fmla="*/ 2953459 w 2953459"/>
                <a:gd name="connsiteY2" fmla="*/ 658415 h 658415"/>
                <a:gd name="connsiteX3" fmla="*/ 0 w 2953459"/>
                <a:gd name="connsiteY3" fmla="*/ 658415 h 658415"/>
                <a:gd name="connsiteX4" fmla="*/ 0 w 2953459"/>
                <a:gd name="connsiteY4" fmla="*/ 0 h 658415"/>
                <a:gd name="connsiteX0" fmla="*/ 0 w 2953459"/>
                <a:gd name="connsiteY0" fmla="*/ 2193 h 660608"/>
                <a:gd name="connsiteX1" fmla="*/ 2692543 w 2953459"/>
                <a:gd name="connsiteY1" fmla="*/ 0 h 660608"/>
                <a:gd name="connsiteX2" fmla="*/ 2953459 w 2953459"/>
                <a:gd name="connsiteY2" fmla="*/ 2193 h 660608"/>
                <a:gd name="connsiteX3" fmla="*/ 2953459 w 2953459"/>
                <a:gd name="connsiteY3" fmla="*/ 660608 h 660608"/>
                <a:gd name="connsiteX4" fmla="*/ 0 w 2953459"/>
                <a:gd name="connsiteY4" fmla="*/ 660608 h 660608"/>
                <a:gd name="connsiteX5" fmla="*/ 0 w 2953459"/>
                <a:gd name="connsiteY5" fmla="*/ 2193 h 66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3459" h="660608">
                  <a:moveTo>
                    <a:pt x="0" y="2193"/>
                  </a:moveTo>
                  <a:lnTo>
                    <a:pt x="2692543" y="0"/>
                  </a:lnTo>
                  <a:lnTo>
                    <a:pt x="2953459" y="2193"/>
                  </a:lnTo>
                  <a:lnTo>
                    <a:pt x="2953459" y="660608"/>
                  </a:lnTo>
                  <a:lnTo>
                    <a:pt x="0" y="660608"/>
                  </a:lnTo>
                  <a:lnTo>
                    <a:pt x="0" y="2193"/>
                  </a:lnTo>
                  <a:close/>
                </a:path>
              </a:pathLst>
            </a:custGeom>
            <a:solidFill>
              <a:srgbClr val="217346"/>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FR" sz="2400" dirty="0" smtClean="0"/>
                <a:t>   Power </a:t>
              </a:r>
              <a:r>
                <a:rPr lang="fr-FR" sz="2400" dirty="0"/>
                <a:t>BI </a:t>
              </a:r>
              <a:r>
                <a:rPr lang="fr-FR" sz="2400" dirty="0" smtClean="0"/>
                <a:t>Sites</a:t>
              </a:r>
              <a:endParaRPr lang="fr-FR" sz="2400" dirty="0"/>
            </a:p>
          </p:txBody>
        </p:sp>
        <p:pic>
          <p:nvPicPr>
            <p:cNvPr id="56" name="Image 55"/>
            <p:cNvPicPr>
              <a:picLocks noChangeAspect="1"/>
            </p:cNvPicPr>
            <p:nvPr/>
          </p:nvPicPr>
          <p:blipFill>
            <a:blip r:embed="rId2"/>
            <a:stretch>
              <a:fillRect/>
            </a:stretch>
          </p:blipFill>
          <p:spPr>
            <a:xfrm>
              <a:off x="975086" y="4150047"/>
              <a:ext cx="914400" cy="914400"/>
            </a:xfrm>
            <a:prstGeom prst="rect">
              <a:avLst/>
            </a:prstGeom>
          </p:spPr>
        </p:pic>
      </p:grpSp>
      <p:sp>
        <p:nvSpPr>
          <p:cNvPr id="58" name="Rectangle 57"/>
          <p:cNvSpPr/>
          <p:nvPr/>
        </p:nvSpPr>
        <p:spPr>
          <a:xfrm>
            <a:off x="7505787" y="4279884"/>
            <a:ext cx="1564395" cy="46201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smtClean="0"/>
              <a:t>Power Query</a:t>
            </a:r>
            <a:endParaRPr lang="fr-FR" dirty="0"/>
          </a:p>
        </p:txBody>
      </p:sp>
      <p:sp>
        <p:nvSpPr>
          <p:cNvPr id="59" name="Rectangle 58"/>
          <p:cNvSpPr/>
          <p:nvPr/>
        </p:nvSpPr>
        <p:spPr>
          <a:xfrm>
            <a:off x="9166722" y="4279883"/>
            <a:ext cx="1564395" cy="46201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smtClean="0"/>
              <a:t>Power Pivot</a:t>
            </a:r>
            <a:endParaRPr lang="fr-FR" dirty="0"/>
          </a:p>
        </p:txBody>
      </p:sp>
      <p:sp>
        <p:nvSpPr>
          <p:cNvPr id="21" name="Rectangle 20"/>
          <p:cNvSpPr/>
          <p:nvPr/>
        </p:nvSpPr>
        <p:spPr>
          <a:xfrm>
            <a:off x="7505787" y="4855471"/>
            <a:ext cx="1564395" cy="46201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smtClean="0"/>
              <a:t>Power View</a:t>
            </a:r>
            <a:endParaRPr lang="fr-FR" dirty="0"/>
          </a:p>
        </p:txBody>
      </p:sp>
      <p:sp>
        <p:nvSpPr>
          <p:cNvPr id="22" name="Rectangle 21"/>
          <p:cNvSpPr/>
          <p:nvPr/>
        </p:nvSpPr>
        <p:spPr>
          <a:xfrm>
            <a:off x="9166722" y="4855470"/>
            <a:ext cx="1564395" cy="46201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smtClean="0"/>
              <a:t>Power </a:t>
            </a:r>
            <a:r>
              <a:rPr lang="fr-FR" dirty="0" err="1" smtClean="0"/>
              <a:t>Map</a:t>
            </a:r>
            <a:endParaRPr lang="fr-FR" dirty="0"/>
          </a:p>
        </p:txBody>
      </p:sp>
      <p:sp>
        <p:nvSpPr>
          <p:cNvPr id="24" name="ZoneTexte 23"/>
          <p:cNvSpPr txBox="1"/>
          <p:nvPr/>
        </p:nvSpPr>
        <p:spPr>
          <a:xfrm>
            <a:off x="5314499" y="5635394"/>
            <a:ext cx="784189" cy="369332"/>
          </a:xfrm>
          <a:prstGeom prst="rect">
            <a:avLst/>
          </a:prstGeom>
          <a:noFill/>
        </p:spPr>
        <p:txBody>
          <a:bodyPr wrap="none" rtlCol="0">
            <a:spAutoFit/>
          </a:bodyPr>
          <a:lstStyle/>
          <a:p>
            <a:r>
              <a:rPr lang="fr-FR" i="1" dirty="0" smtClean="0"/>
              <a:t>Cloud</a:t>
            </a:r>
            <a:endParaRPr lang="fr-FR" i="1" dirty="0"/>
          </a:p>
        </p:txBody>
      </p:sp>
      <p:sp>
        <p:nvSpPr>
          <p:cNvPr id="25" name="Rectangle 24"/>
          <p:cNvSpPr/>
          <p:nvPr/>
        </p:nvSpPr>
        <p:spPr>
          <a:xfrm>
            <a:off x="7505787" y="4279884"/>
            <a:ext cx="1564395" cy="46201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smtClean="0"/>
              <a:t>Power Query</a:t>
            </a:r>
            <a:endParaRPr lang="fr-FR" dirty="0"/>
          </a:p>
        </p:txBody>
      </p:sp>
      <p:sp>
        <p:nvSpPr>
          <p:cNvPr id="26" name="Left-Right Arrow 14"/>
          <p:cNvSpPr/>
          <p:nvPr/>
        </p:nvSpPr>
        <p:spPr>
          <a:xfrm>
            <a:off x="5484296" y="2184776"/>
            <a:ext cx="1633327" cy="81308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7" name="Left-Right Arrow 14"/>
          <p:cNvSpPr/>
          <p:nvPr/>
        </p:nvSpPr>
        <p:spPr>
          <a:xfrm>
            <a:off x="5084488" y="4150047"/>
            <a:ext cx="1627697" cy="80969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8" name="Line Callout 2 17"/>
          <p:cNvSpPr/>
          <p:nvPr/>
        </p:nvSpPr>
        <p:spPr>
          <a:xfrm>
            <a:off x="6993692" y="932724"/>
            <a:ext cx="1606844" cy="795430"/>
          </a:xfrm>
          <a:prstGeom prst="borderCallout2">
            <a:avLst>
              <a:gd name="adj1" fmla="val 18750"/>
              <a:gd name="adj2" fmla="val -8333"/>
              <a:gd name="adj3" fmla="val 18750"/>
              <a:gd name="adj4" fmla="val -16667"/>
              <a:gd name="adj5" fmla="val 184317"/>
              <a:gd name="adj6" fmla="val -55504"/>
            </a:avLst>
          </a:prstGeom>
          <a:solidFill>
            <a:schemeClr val="bg1"/>
          </a:solidFill>
          <a:ln w="38100">
            <a:solidFill>
              <a:srgbClr val="8FB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8EAF3C"/>
                </a:solidFill>
              </a:rPr>
              <a:t>Data </a:t>
            </a:r>
            <a:r>
              <a:rPr lang="fr-FR" sz="2400" b="1" dirty="0" err="1" smtClean="0">
                <a:solidFill>
                  <a:srgbClr val="8EAF3C"/>
                </a:solidFill>
              </a:rPr>
              <a:t>Refresh</a:t>
            </a:r>
            <a:endParaRPr lang="fr-FR" sz="2400" b="1" dirty="0">
              <a:solidFill>
                <a:srgbClr val="8EAF3C"/>
              </a:solidFill>
            </a:endParaRPr>
          </a:p>
        </p:txBody>
      </p:sp>
      <p:sp>
        <p:nvSpPr>
          <p:cNvPr id="29" name="Line Callout 2 17"/>
          <p:cNvSpPr/>
          <p:nvPr/>
        </p:nvSpPr>
        <p:spPr>
          <a:xfrm flipH="1">
            <a:off x="3254592" y="5193338"/>
            <a:ext cx="1829896" cy="1019840"/>
          </a:xfrm>
          <a:prstGeom prst="borderCallout2">
            <a:avLst>
              <a:gd name="adj1" fmla="val 18750"/>
              <a:gd name="adj2" fmla="val -8333"/>
              <a:gd name="adj3" fmla="val 18750"/>
              <a:gd name="adj4" fmla="val -16667"/>
              <a:gd name="adj5" fmla="val -42263"/>
              <a:gd name="adj6" fmla="val -55817"/>
            </a:avLst>
          </a:prstGeom>
          <a:solidFill>
            <a:schemeClr val="bg1"/>
          </a:solidFill>
          <a:ln w="38100">
            <a:solidFill>
              <a:srgbClr val="8FB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8EAF3C"/>
                </a:solidFill>
              </a:rPr>
              <a:t>I</a:t>
            </a:r>
            <a:r>
              <a:rPr lang="fr-FR" sz="2400" b="1" dirty="0" smtClean="0">
                <a:solidFill>
                  <a:srgbClr val="8EAF3C"/>
                </a:solidFill>
              </a:rPr>
              <a:t>ndex</a:t>
            </a:r>
            <a:endParaRPr lang="fr-FR" sz="2400" b="1" dirty="0">
              <a:solidFill>
                <a:srgbClr val="8EAF3C"/>
              </a:solidFill>
            </a:endParaRPr>
          </a:p>
          <a:p>
            <a:pPr algn="ctr"/>
            <a:r>
              <a:rPr lang="fr-FR" sz="2400" b="1" dirty="0" err="1" smtClean="0">
                <a:solidFill>
                  <a:srgbClr val="8EAF3C"/>
                </a:solidFill>
              </a:rPr>
              <a:t>Search</a:t>
            </a:r>
            <a:endParaRPr lang="fr-FR" sz="2400" b="1" dirty="0">
              <a:solidFill>
                <a:srgbClr val="8EAF3C"/>
              </a:solidFill>
            </a:endParaRPr>
          </a:p>
        </p:txBody>
      </p:sp>
      <p:sp>
        <p:nvSpPr>
          <p:cNvPr id="30" name="Line Callout 2 17"/>
          <p:cNvSpPr/>
          <p:nvPr/>
        </p:nvSpPr>
        <p:spPr>
          <a:xfrm>
            <a:off x="7797114" y="5664749"/>
            <a:ext cx="2069421" cy="1020647"/>
          </a:xfrm>
          <a:prstGeom prst="borderCallout2">
            <a:avLst>
              <a:gd name="adj1" fmla="val 18750"/>
              <a:gd name="adj2" fmla="val -8333"/>
              <a:gd name="adj3" fmla="val 18750"/>
              <a:gd name="adj4" fmla="val -16667"/>
              <a:gd name="adj5" fmla="val -60432"/>
              <a:gd name="adj6" fmla="val -45153"/>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lumMod val="65000"/>
                    <a:lumOff val="35000"/>
                  </a:schemeClr>
                </a:solidFill>
              </a:rPr>
              <a:t>Data Management Gateway</a:t>
            </a:r>
            <a:endParaRPr lang="fr-FR" sz="2000" b="1" dirty="0">
              <a:solidFill>
                <a:schemeClr val="tx1">
                  <a:lumMod val="65000"/>
                  <a:lumOff val="35000"/>
                </a:schemeClr>
              </a:solidFill>
            </a:endParaRPr>
          </a:p>
        </p:txBody>
      </p:sp>
      <p:grpSp>
        <p:nvGrpSpPr>
          <p:cNvPr id="34" name="Groupe 33"/>
          <p:cNvGrpSpPr/>
          <p:nvPr/>
        </p:nvGrpSpPr>
        <p:grpSpPr>
          <a:xfrm>
            <a:off x="6622181" y="2123235"/>
            <a:ext cx="1267622" cy="2941212"/>
            <a:chOff x="6468177" y="2123235"/>
            <a:chExt cx="1267622" cy="2941212"/>
          </a:xfrm>
        </p:grpSpPr>
        <p:sp>
          <p:nvSpPr>
            <p:cNvPr id="39" name="Rectangle 38"/>
            <p:cNvSpPr/>
            <p:nvPr/>
          </p:nvSpPr>
          <p:spPr>
            <a:xfrm>
              <a:off x="6468177" y="2123235"/>
              <a:ext cx="1267622" cy="2941212"/>
            </a:xfrm>
            <a:prstGeom prst="rect">
              <a:avLst/>
            </a:prstGeom>
            <a:solidFill>
              <a:schemeClr val="bg1">
                <a:lumMod val="85000"/>
                <a:alpha val="76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sz="2800" dirty="0">
                <a:solidFill>
                  <a:schemeClr val="bg1"/>
                </a:solidFill>
              </a:endParaRPr>
            </a:p>
          </p:txBody>
        </p:sp>
        <p:grpSp>
          <p:nvGrpSpPr>
            <p:cNvPr id="41" name="Groupe 40"/>
            <p:cNvGrpSpPr/>
            <p:nvPr/>
          </p:nvGrpSpPr>
          <p:grpSpPr>
            <a:xfrm>
              <a:off x="6731907" y="2997863"/>
              <a:ext cx="788559" cy="884394"/>
              <a:chOff x="6665450" y="2968227"/>
              <a:chExt cx="915719" cy="1027008"/>
            </a:xfrm>
          </p:grpSpPr>
          <p:sp>
            <p:nvSpPr>
              <p:cNvPr id="42" name="Freeform 5"/>
              <p:cNvSpPr>
                <a:spLocks/>
              </p:cNvSpPr>
              <p:nvPr/>
            </p:nvSpPr>
            <p:spPr bwMode="auto">
              <a:xfrm>
                <a:off x="7103821" y="2968227"/>
                <a:ext cx="477348" cy="476022"/>
              </a:xfrm>
              <a:custGeom>
                <a:avLst/>
                <a:gdLst>
                  <a:gd name="T0" fmla="*/ 720 w 720"/>
                  <a:gd name="T1" fmla="*/ 355 h 719"/>
                  <a:gd name="T2" fmla="*/ 533 w 720"/>
                  <a:gd name="T3" fmla="*/ 356 h 719"/>
                  <a:gd name="T4" fmla="*/ 533 w 720"/>
                  <a:gd name="T5" fmla="*/ 358 h 719"/>
                  <a:gd name="T6" fmla="*/ 529 w 720"/>
                  <a:gd name="T7" fmla="*/ 393 h 719"/>
                  <a:gd name="T8" fmla="*/ 503 w 720"/>
                  <a:gd name="T9" fmla="*/ 455 h 719"/>
                  <a:gd name="T10" fmla="*/ 457 w 720"/>
                  <a:gd name="T11" fmla="*/ 502 h 719"/>
                  <a:gd name="T12" fmla="*/ 395 w 720"/>
                  <a:gd name="T13" fmla="*/ 529 h 719"/>
                  <a:gd name="T14" fmla="*/ 325 w 720"/>
                  <a:gd name="T15" fmla="*/ 529 h 719"/>
                  <a:gd name="T16" fmla="*/ 262 w 720"/>
                  <a:gd name="T17" fmla="*/ 502 h 719"/>
                  <a:gd name="T18" fmla="*/ 216 w 720"/>
                  <a:gd name="T19" fmla="*/ 455 h 719"/>
                  <a:gd name="T20" fmla="*/ 190 w 720"/>
                  <a:gd name="T21" fmla="*/ 393 h 719"/>
                  <a:gd name="T22" fmla="*/ 190 w 720"/>
                  <a:gd name="T23" fmla="*/ 324 h 719"/>
                  <a:gd name="T24" fmla="*/ 216 w 720"/>
                  <a:gd name="T25" fmla="*/ 262 h 719"/>
                  <a:gd name="T26" fmla="*/ 262 w 720"/>
                  <a:gd name="T27" fmla="*/ 216 h 719"/>
                  <a:gd name="T28" fmla="*/ 325 w 720"/>
                  <a:gd name="T29" fmla="*/ 190 h 719"/>
                  <a:gd name="T30" fmla="*/ 394 w 720"/>
                  <a:gd name="T31" fmla="*/ 190 h 719"/>
                  <a:gd name="T32" fmla="*/ 453 w 720"/>
                  <a:gd name="T33" fmla="*/ 214 h 719"/>
                  <a:gd name="T34" fmla="*/ 499 w 720"/>
                  <a:gd name="T35" fmla="*/ 259 h 719"/>
                  <a:gd name="T36" fmla="*/ 527 w 720"/>
                  <a:gd name="T37" fmla="*/ 320 h 719"/>
                  <a:gd name="T38" fmla="*/ 720 w 720"/>
                  <a:gd name="T39" fmla="*/ 355 h 719"/>
                  <a:gd name="T40" fmla="*/ 641 w 720"/>
                  <a:gd name="T41" fmla="*/ 289 h 719"/>
                  <a:gd name="T42" fmla="*/ 627 w 720"/>
                  <a:gd name="T43" fmla="*/ 247 h 719"/>
                  <a:gd name="T44" fmla="*/ 609 w 720"/>
                  <a:gd name="T45" fmla="*/ 210 h 719"/>
                  <a:gd name="T46" fmla="*/ 563 w 720"/>
                  <a:gd name="T47" fmla="*/ 57 h 719"/>
                  <a:gd name="T48" fmla="*/ 499 w 720"/>
                  <a:gd name="T49" fmla="*/ 106 h 719"/>
                  <a:gd name="T50" fmla="*/ 481 w 720"/>
                  <a:gd name="T51" fmla="*/ 97 h 719"/>
                  <a:gd name="T52" fmla="*/ 461 w 720"/>
                  <a:gd name="T53" fmla="*/ 89 h 719"/>
                  <a:gd name="T54" fmla="*/ 441 w 720"/>
                  <a:gd name="T55" fmla="*/ 82 h 719"/>
                  <a:gd name="T56" fmla="*/ 430 w 720"/>
                  <a:gd name="T57" fmla="*/ 0 h 719"/>
                  <a:gd name="T58" fmla="*/ 289 w 720"/>
                  <a:gd name="T59" fmla="*/ 78 h 719"/>
                  <a:gd name="T60" fmla="*/ 268 w 720"/>
                  <a:gd name="T61" fmla="*/ 85 h 719"/>
                  <a:gd name="T62" fmla="*/ 249 w 720"/>
                  <a:gd name="T63" fmla="*/ 92 h 719"/>
                  <a:gd name="T64" fmla="*/ 229 w 720"/>
                  <a:gd name="T65" fmla="*/ 101 h 719"/>
                  <a:gd name="T66" fmla="*/ 211 w 720"/>
                  <a:gd name="T67" fmla="*/ 112 h 719"/>
                  <a:gd name="T68" fmla="*/ 61 w 720"/>
                  <a:gd name="T69" fmla="*/ 160 h 719"/>
                  <a:gd name="T70" fmla="*/ 101 w 720"/>
                  <a:gd name="T71" fmla="*/ 229 h 719"/>
                  <a:gd name="T72" fmla="*/ 85 w 720"/>
                  <a:gd name="T73" fmla="*/ 268 h 719"/>
                  <a:gd name="T74" fmla="*/ 0 w 720"/>
                  <a:gd name="T75" fmla="*/ 289 h 719"/>
                  <a:gd name="T76" fmla="*/ 79 w 720"/>
                  <a:gd name="T77" fmla="*/ 429 h 719"/>
                  <a:gd name="T78" fmla="*/ 93 w 720"/>
                  <a:gd name="T79" fmla="*/ 469 h 719"/>
                  <a:gd name="T80" fmla="*/ 112 w 720"/>
                  <a:gd name="T81" fmla="*/ 507 h 719"/>
                  <a:gd name="T82" fmla="*/ 158 w 720"/>
                  <a:gd name="T83" fmla="*/ 661 h 719"/>
                  <a:gd name="T84" fmla="*/ 220 w 720"/>
                  <a:gd name="T85" fmla="*/ 613 h 719"/>
                  <a:gd name="T86" fmla="*/ 238 w 720"/>
                  <a:gd name="T87" fmla="*/ 622 h 719"/>
                  <a:gd name="T88" fmla="*/ 258 w 720"/>
                  <a:gd name="T89" fmla="*/ 630 h 719"/>
                  <a:gd name="T90" fmla="*/ 278 w 720"/>
                  <a:gd name="T91" fmla="*/ 637 h 719"/>
                  <a:gd name="T92" fmla="*/ 289 w 720"/>
                  <a:gd name="T93" fmla="*/ 719 h 719"/>
                  <a:gd name="T94" fmla="*/ 430 w 720"/>
                  <a:gd name="T95" fmla="*/ 639 h 719"/>
                  <a:gd name="T96" fmla="*/ 451 w 720"/>
                  <a:gd name="T97" fmla="*/ 634 h 719"/>
                  <a:gd name="T98" fmla="*/ 471 w 720"/>
                  <a:gd name="T99" fmla="*/ 627 h 719"/>
                  <a:gd name="T100" fmla="*/ 490 w 720"/>
                  <a:gd name="T101" fmla="*/ 617 h 719"/>
                  <a:gd name="T102" fmla="*/ 509 w 720"/>
                  <a:gd name="T103" fmla="*/ 607 h 719"/>
                  <a:gd name="T104" fmla="*/ 664 w 720"/>
                  <a:gd name="T105" fmla="*/ 563 h 719"/>
                  <a:gd name="T106" fmla="*/ 619 w 720"/>
                  <a:gd name="T107" fmla="*/ 489 h 719"/>
                  <a:gd name="T108" fmla="*/ 635 w 720"/>
                  <a:gd name="T109" fmla="*/ 450 h 719"/>
                  <a:gd name="T110" fmla="*/ 720 w 720"/>
                  <a:gd name="T111" fmla="*/ 42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0" h="719">
                    <a:moveTo>
                      <a:pt x="720" y="429"/>
                    </a:moveTo>
                    <a:lnTo>
                      <a:pt x="720" y="355"/>
                    </a:lnTo>
                    <a:lnTo>
                      <a:pt x="533" y="355"/>
                    </a:lnTo>
                    <a:lnTo>
                      <a:pt x="533" y="356"/>
                    </a:lnTo>
                    <a:lnTo>
                      <a:pt x="533" y="356"/>
                    </a:lnTo>
                    <a:lnTo>
                      <a:pt x="533" y="358"/>
                    </a:lnTo>
                    <a:lnTo>
                      <a:pt x="533" y="359"/>
                    </a:lnTo>
                    <a:lnTo>
                      <a:pt x="529" y="393"/>
                    </a:lnTo>
                    <a:lnTo>
                      <a:pt x="519" y="427"/>
                    </a:lnTo>
                    <a:lnTo>
                      <a:pt x="503" y="455"/>
                    </a:lnTo>
                    <a:lnTo>
                      <a:pt x="482" y="482"/>
                    </a:lnTo>
                    <a:lnTo>
                      <a:pt x="457" y="502"/>
                    </a:lnTo>
                    <a:lnTo>
                      <a:pt x="427" y="519"/>
                    </a:lnTo>
                    <a:lnTo>
                      <a:pt x="395" y="529"/>
                    </a:lnTo>
                    <a:lnTo>
                      <a:pt x="360" y="532"/>
                    </a:lnTo>
                    <a:lnTo>
                      <a:pt x="325" y="529"/>
                    </a:lnTo>
                    <a:lnTo>
                      <a:pt x="292" y="519"/>
                    </a:lnTo>
                    <a:lnTo>
                      <a:pt x="262" y="502"/>
                    </a:lnTo>
                    <a:lnTo>
                      <a:pt x="237" y="482"/>
                    </a:lnTo>
                    <a:lnTo>
                      <a:pt x="216" y="455"/>
                    </a:lnTo>
                    <a:lnTo>
                      <a:pt x="200" y="427"/>
                    </a:lnTo>
                    <a:lnTo>
                      <a:pt x="190" y="393"/>
                    </a:lnTo>
                    <a:lnTo>
                      <a:pt x="186" y="359"/>
                    </a:lnTo>
                    <a:lnTo>
                      <a:pt x="190" y="324"/>
                    </a:lnTo>
                    <a:lnTo>
                      <a:pt x="200" y="292"/>
                    </a:lnTo>
                    <a:lnTo>
                      <a:pt x="216" y="262"/>
                    </a:lnTo>
                    <a:lnTo>
                      <a:pt x="237" y="237"/>
                    </a:lnTo>
                    <a:lnTo>
                      <a:pt x="262" y="216"/>
                    </a:lnTo>
                    <a:lnTo>
                      <a:pt x="292" y="200"/>
                    </a:lnTo>
                    <a:lnTo>
                      <a:pt x="325" y="190"/>
                    </a:lnTo>
                    <a:lnTo>
                      <a:pt x="360" y="186"/>
                    </a:lnTo>
                    <a:lnTo>
                      <a:pt x="394" y="190"/>
                    </a:lnTo>
                    <a:lnTo>
                      <a:pt x="425" y="199"/>
                    </a:lnTo>
                    <a:lnTo>
                      <a:pt x="453" y="214"/>
                    </a:lnTo>
                    <a:lnTo>
                      <a:pt x="479" y="235"/>
                    </a:lnTo>
                    <a:lnTo>
                      <a:pt x="499" y="259"/>
                    </a:lnTo>
                    <a:lnTo>
                      <a:pt x="517" y="287"/>
                    </a:lnTo>
                    <a:lnTo>
                      <a:pt x="527" y="320"/>
                    </a:lnTo>
                    <a:lnTo>
                      <a:pt x="533" y="355"/>
                    </a:lnTo>
                    <a:lnTo>
                      <a:pt x="720" y="355"/>
                    </a:lnTo>
                    <a:lnTo>
                      <a:pt x="720" y="289"/>
                    </a:lnTo>
                    <a:lnTo>
                      <a:pt x="641" y="289"/>
                    </a:lnTo>
                    <a:lnTo>
                      <a:pt x="635" y="268"/>
                    </a:lnTo>
                    <a:lnTo>
                      <a:pt x="627" y="247"/>
                    </a:lnTo>
                    <a:lnTo>
                      <a:pt x="619" y="229"/>
                    </a:lnTo>
                    <a:lnTo>
                      <a:pt x="609" y="210"/>
                    </a:lnTo>
                    <a:lnTo>
                      <a:pt x="662" y="158"/>
                    </a:lnTo>
                    <a:lnTo>
                      <a:pt x="563" y="57"/>
                    </a:lnTo>
                    <a:lnTo>
                      <a:pt x="509" y="112"/>
                    </a:lnTo>
                    <a:lnTo>
                      <a:pt x="499" y="106"/>
                    </a:lnTo>
                    <a:lnTo>
                      <a:pt x="490" y="101"/>
                    </a:lnTo>
                    <a:lnTo>
                      <a:pt x="481" y="97"/>
                    </a:lnTo>
                    <a:lnTo>
                      <a:pt x="471" y="92"/>
                    </a:lnTo>
                    <a:lnTo>
                      <a:pt x="461" y="89"/>
                    </a:lnTo>
                    <a:lnTo>
                      <a:pt x="451" y="85"/>
                    </a:lnTo>
                    <a:lnTo>
                      <a:pt x="441" y="82"/>
                    </a:lnTo>
                    <a:lnTo>
                      <a:pt x="430" y="78"/>
                    </a:lnTo>
                    <a:lnTo>
                      <a:pt x="430" y="0"/>
                    </a:lnTo>
                    <a:lnTo>
                      <a:pt x="289" y="0"/>
                    </a:lnTo>
                    <a:lnTo>
                      <a:pt x="289" y="78"/>
                    </a:lnTo>
                    <a:lnTo>
                      <a:pt x="278" y="82"/>
                    </a:lnTo>
                    <a:lnTo>
                      <a:pt x="268" y="85"/>
                    </a:lnTo>
                    <a:lnTo>
                      <a:pt x="258" y="89"/>
                    </a:lnTo>
                    <a:lnTo>
                      <a:pt x="249" y="92"/>
                    </a:lnTo>
                    <a:lnTo>
                      <a:pt x="238" y="97"/>
                    </a:lnTo>
                    <a:lnTo>
                      <a:pt x="229" y="101"/>
                    </a:lnTo>
                    <a:lnTo>
                      <a:pt x="220" y="106"/>
                    </a:lnTo>
                    <a:lnTo>
                      <a:pt x="211" y="112"/>
                    </a:lnTo>
                    <a:lnTo>
                      <a:pt x="161" y="60"/>
                    </a:lnTo>
                    <a:lnTo>
                      <a:pt x="61" y="160"/>
                    </a:lnTo>
                    <a:lnTo>
                      <a:pt x="112" y="210"/>
                    </a:lnTo>
                    <a:lnTo>
                      <a:pt x="101" y="229"/>
                    </a:lnTo>
                    <a:lnTo>
                      <a:pt x="93" y="247"/>
                    </a:lnTo>
                    <a:lnTo>
                      <a:pt x="85" y="268"/>
                    </a:lnTo>
                    <a:lnTo>
                      <a:pt x="79" y="289"/>
                    </a:lnTo>
                    <a:lnTo>
                      <a:pt x="0" y="289"/>
                    </a:lnTo>
                    <a:lnTo>
                      <a:pt x="0" y="429"/>
                    </a:lnTo>
                    <a:lnTo>
                      <a:pt x="79" y="429"/>
                    </a:lnTo>
                    <a:lnTo>
                      <a:pt x="85" y="450"/>
                    </a:lnTo>
                    <a:lnTo>
                      <a:pt x="93" y="469"/>
                    </a:lnTo>
                    <a:lnTo>
                      <a:pt x="101" y="489"/>
                    </a:lnTo>
                    <a:lnTo>
                      <a:pt x="112" y="507"/>
                    </a:lnTo>
                    <a:lnTo>
                      <a:pt x="59" y="561"/>
                    </a:lnTo>
                    <a:lnTo>
                      <a:pt x="158" y="661"/>
                    </a:lnTo>
                    <a:lnTo>
                      <a:pt x="211" y="607"/>
                    </a:lnTo>
                    <a:lnTo>
                      <a:pt x="220" y="613"/>
                    </a:lnTo>
                    <a:lnTo>
                      <a:pt x="229" y="617"/>
                    </a:lnTo>
                    <a:lnTo>
                      <a:pt x="238" y="622"/>
                    </a:lnTo>
                    <a:lnTo>
                      <a:pt x="249" y="627"/>
                    </a:lnTo>
                    <a:lnTo>
                      <a:pt x="258" y="630"/>
                    </a:lnTo>
                    <a:lnTo>
                      <a:pt x="268" y="634"/>
                    </a:lnTo>
                    <a:lnTo>
                      <a:pt x="278" y="637"/>
                    </a:lnTo>
                    <a:lnTo>
                      <a:pt x="289" y="639"/>
                    </a:lnTo>
                    <a:lnTo>
                      <a:pt x="289" y="719"/>
                    </a:lnTo>
                    <a:lnTo>
                      <a:pt x="430" y="719"/>
                    </a:lnTo>
                    <a:lnTo>
                      <a:pt x="430" y="639"/>
                    </a:lnTo>
                    <a:lnTo>
                      <a:pt x="441" y="637"/>
                    </a:lnTo>
                    <a:lnTo>
                      <a:pt x="451" y="634"/>
                    </a:lnTo>
                    <a:lnTo>
                      <a:pt x="461" y="630"/>
                    </a:lnTo>
                    <a:lnTo>
                      <a:pt x="471" y="627"/>
                    </a:lnTo>
                    <a:lnTo>
                      <a:pt x="481" y="622"/>
                    </a:lnTo>
                    <a:lnTo>
                      <a:pt x="490" y="617"/>
                    </a:lnTo>
                    <a:lnTo>
                      <a:pt x="499" y="613"/>
                    </a:lnTo>
                    <a:lnTo>
                      <a:pt x="509" y="607"/>
                    </a:lnTo>
                    <a:lnTo>
                      <a:pt x="565" y="663"/>
                    </a:lnTo>
                    <a:lnTo>
                      <a:pt x="664" y="563"/>
                    </a:lnTo>
                    <a:lnTo>
                      <a:pt x="609" y="507"/>
                    </a:lnTo>
                    <a:lnTo>
                      <a:pt x="619" y="489"/>
                    </a:lnTo>
                    <a:lnTo>
                      <a:pt x="627" y="469"/>
                    </a:lnTo>
                    <a:lnTo>
                      <a:pt x="635" y="450"/>
                    </a:lnTo>
                    <a:lnTo>
                      <a:pt x="641" y="429"/>
                    </a:lnTo>
                    <a:lnTo>
                      <a:pt x="720" y="429"/>
                    </a:lnTo>
                    <a:close/>
                  </a:path>
                </a:pathLst>
              </a:custGeom>
              <a:solidFill>
                <a:schemeClr val="bg1">
                  <a:lumMod val="50000"/>
                  <a:alpha val="74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fr-FR">
                  <a:solidFill>
                    <a:schemeClr val="tx1">
                      <a:lumMod val="65000"/>
                      <a:lumOff val="35000"/>
                    </a:schemeClr>
                  </a:solidFill>
                </a:endParaRPr>
              </a:p>
            </p:txBody>
          </p:sp>
          <p:grpSp>
            <p:nvGrpSpPr>
              <p:cNvPr id="43" name="Groupe 42"/>
              <p:cNvGrpSpPr/>
              <p:nvPr/>
            </p:nvGrpSpPr>
            <p:grpSpPr>
              <a:xfrm>
                <a:off x="6665450" y="3229300"/>
                <a:ext cx="631372" cy="765935"/>
                <a:chOff x="7913914" y="1498294"/>
                <a:chExt cx="631372" cy="765935"/>
              </a:xfrm>
              <a:solidFill>
                <a:schemeClr val="bg1"/>
              </a:solidFill>
            </p:grpSpPr>
            <p:sp>
              <p:nvSpPr>
                <p:cNvPr id="44" name="Rectangle 43"/>
                <p:cNvSpPr/>
                <p:nvPr/>
              </p:nvSpPr>
              <p:spPr>
                <a:xfrm>
                  <a:off x="7913914" y="1498294"/>
                  <a:ext cx="631372" cy="765935"/>
                </a:xfrm>
                <a:prstGeom prst="rect">
                  <a:avLst/>
                </a:prstGeom>
                <a:grp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 name="Connecteur droit 44"/>
                <p:cNvCxnSpPr/>
                <p:nvPr/>
              </p:nvCxnSpPr>
              <p:spPr>
                <a:xfrm>
                  <a:off x="8022248" y="1680098"/>
                  <a:ext cx="331051" cy="0"/>
                </a:xfrm>
                <a:prstGeom prst="line">
                  <a:avLst/>
                </a:prstGeom>
                <a:grp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Connecteur droit 45"/>
                <p:cNvCxnSpPr/>
                <p:nvPr/>
              </p:nvCxnSpPr>
              <p:spPr>
                <a:xfrm>
                  <a:off x="8022248" y="1832498"/>
                  <a:ext cx="331051" cy="0"/>
                </a:xfrm>
                <a:prstGeom prst="line">
                  <a:avLst/>
                </a:prstGeom>
                <a:grp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Connecteur droit 46"/>
                <p:cNvCxnSpPr/>
                <p:nvPr/>
              </p:nvCxnSpPr>
              <p:spPr>
                <a:xfrm>
                  <a:off x="8331004" y="2123235"/>
                  <a:ext cx="113336" cy="0"/>
                </a:xfrm>
                <a:prstGeom prst="line">
                  <a:avLst/>
                </a:prstGeom>
                <a:grp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spTree>
    <p:extLst>
      <p:ext uri="{BB962C8B-B14F-4D97-AF65-F5344CB8AC3E}">
        <p14:creationId xmlns:p14="http://schemas.microsoft.com/office/powerpoint/2010/main" val="124257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righ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par>
                          <p:cTn id="29" fill="hold">
                            <p:stCondLst>
                              <p:cond delay="500"/>
                            </p:stCondLst>
                            <p:childTnLst>
                              <p:par>
                                <p:cTn id="30" presetID="4" presetClass="entr" presetSubtype="32"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ox(out)">
                                      <p:cBhvr>
                                        <p:cTn id="32" dur="500"/>
                                        <p:tgtEl>
                                          <p:spTgt spid="3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8" grpId="1" animBg="1"/>
      <p:bldP spid="29" grpId="0" animBg="1"/>
      <p:bldP spid="29" grpId="1" animBg="1"/>
      <p:bldP spid="30" grpId="0" animBg="1"/>
      <p:bldP spid="3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p:cNvSpPr>
            <a:spLocks noGrp="1"/>
          </p:cNvSpPr>
          <p:nvPr>
            <p:ph type="title"/>
          </p:nvPr>
        </p:nvSpPr>
        <p:spPr>
          <a:xfrm>
            <a:off x="268080" y="-3519"/>
            <a:ext cx="11655840" cy="899665"/>
          </a:xfrm>
        </p:spPr>
        <p:txBody>
          <a:bodyPr/>
          <a:lstStyle/>
          <a:p>
            <a:r>
              <a:rPr lang="fr-FR" sz="4800" dirty="0" err="1" smtClean="0"/>
              <a:t>Ideas</a:t>
            </a:r>
            <a:r>
              <a:rPr lang="fr-FR" sz="4800" dirty="0" smtClean="0"/>
              <a:t> of </a:t>
            </a:r>
            <a:r>
              <a:rPr lang="fr-FR" sz="4800" dirty="0" err="1" smtClean="0"/>
              <a:t>costs</a:t>
            </a:r>
            <a:endParaRPr lang="fr-FR" sz="4800" dirty="0"/>
          </a:p>
        </p:txBody>
      </p:sp>
      <p:grpSp>
        <p:nvGrpSpPr>
          <p:cNvPr id="27" name="Groupe 26"/>
          <p:cNvGrpSpPr/>
          <p:nvPr/>
        </p:nvGrpSpPr>
        <p:grpSpPr>
          <a:xfrm>
            <a:off x="0" y="1054856"/>
            <a:ext cx="12192000" cy="1636461"/>
            <a:chOff x="0" y="1054856"/>
            <a:chExt cx="12192000" cy="1636461"/>
          </a:xfrm>
        </p:grpSpPr>
        <p:sp>
          <p:nvSpPr>
            <p:cNvPr id="13" name="Rectangle 12"/>
            <p:cNvSpPr/>
            <p:nvPr/>
          </p:nvSpPr>
          <p:spPr bwMode="auto">
            <a:xfrm>
              <a:off x="0" y="1054856"/>
              <a:ext cx="12192000" cy="1636461"/>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fr-FR" sz="2000" dirty="0">
                <a:gradFill>
                  <a:gsLst>
                    <a:gs pos="0">
                      <a:srgbClr val="FFFFFF"/>
                    </a:gs>
                    <a:gs pos="100000">
                      <a:srgbClr val="FFFFFF"/>
                    </a:gs>
                  </a:gsLst>
                  <a:lin ang="5400000" scaled="0"/>
                </a:gradFill>
              </a:endParaRPr>
            </a:p>
          </p:txBody>
        </p:sp>
        <p:grpSp>
          <p:nvGrpSpPr>
            <p:cNvPr id="2" name="Groupe 1"/>
            <p:cNvGrpSpPr/>
            <p:nvPr/>
          </p:nvGrpSpPr>
          <p:grpSpPr>
            <a:xfrm>
              <a:off x="2140461" y="1108860"/>
              <a:ext cx="2293636" cy="740469"/>
              <a:chOff x="701293" y="1370706"/>
              <a:chExt cx="2293636" cy="740469"/>
            </a:xfrm>
          </p:grpSpPr>
          <p:sp>
            <p:nvSpPr>
              <p:cNvPr id="3" name="Rectangle 2"/>
              <p:cNvSpPr/>
              <p:nvPr/>
            </p:nvSpPr>
            <p:spPr bwMode="auto">
              <a:xfrm>
                <a:off x="701293" y="1370706"/>
                <a:ext cx="740469" cy="740469"/>
              </a:xfrm>
              <a:prstGeom prst="rect">
                <a:avLst/>
              </a:prstGeom>
              <a:solidFill>
                <a:srgbClr val="00B05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defRPr/>
                </a:pPr>
                <a:endParaRPr lang="en-US" sz="1765" kern="0" dirty="0">
                  <a:solidFill>
                    <a:srgbClr val="FFFFFF"/>
                  </a:solidFill>
                  <a:ea typeface="Segoe UI" pitchFamily="34" charset="0"/>
                  <a:cs typeface="Segoe UI" pitchFamily="34" charset="0"/>
                </a:endParaRPr>
              </a:p>
            </p:txBody>
          </p:sp>
          <p:sp>
            <p:nvSpPr>
              <p:cNvPr id="4" name="Rectangle 3"/>
              <p:cNvSpPr/>
              <p:nvPr/>
            </p:nvSpPr>
            <p:spPr bwMode="auto">
              <a:xfrm>
                <a:off x="1447243" y="1370706"/>
                <a:ext cx="1547686" cy="740469"/>
              </a:xfrm>
              <a:prstGeom prst="rect">
                <a:avLst/>
              </a:prstGeom>
              <a:solidFill>
                <a:srgbClr val="00B0F0"/>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pPr>
                <a:r>
                  <a:rPr lang="en-US" b="1" kern="0" dirty="0" smtClean="0">
                    <a:gradFill>
                      <a:gsLst>
                        <a:gs pos="0">
                          <a:srgbClr val="FFFFFF"/>
                        </a:gs>
                        <a:gs pos="100000">
                          <a:srgbClr val="FFFFFF"/>
                        </a:gs>
                      </a:gsLst>
                      <a:lin ang="5400000" scaled="0"/>
                    </a:gradFill>
                    <a:ea typeface="Segoe UI" pitchFamily="34" charset="0"/>
                    <a:cs typeface="Segoe UI" pitchFamily="34" charset="0"/>
                  </a:rPr>
                  <a:t>Acquire Data</a:t>
                </a:r>
                <a:endParaRPr lang="en-US" b="1" kern="0" dirty="0">
                  <a:gradFill>
                    <a:gsLst>
                      <a:gs pos="0">
                        <a:srgbClr val="FFFFFF"/>
                      </a:gs>
                      <a:gs pos="100000">
                        <a:srgbClr val="FFFFFF"/>
                      </a:gs>
                    </a:gsLst>
                    <a:lin ang="5400000" scaled="0"/>
                  </a:gradFill>
                  <a:ea typeface="Segoe UI" pitchFamily="34" charset="0"/>
                  <a:cs typeface="Segoe UI" pitchFamily="34" charset="0"/>
                </a:endParaRPr>
              </a:p>
            </p:txBody>
          </p:sp>
          <p:sp>
            <p:nvSpPr>
              <p:cNvPr id="5" name="Freeform 8"/>
              <p:cNvSpPr>
                <a:spLocks noEditPoints="1"/>
              </p:cNvSpPr>
              <p:nvPr/>
            </p:nvSpPr>
            <p:spPr bwMode="black">
              <a:xfrm>
                <a:off x="859087" y="1563422"/>
                <a:ext cx="470930" cy="470807"/>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036"/>
                <a:endParaRPr lang="en-US" sz="1568">
                  <a:solidFill>
                    <a:srgbClr val="505050"/>
                  </a:solidFill>
                </a:endParaRPr>
              </a:p>
            </p:txBody>
          </p:sp>
        </p:grpSp>
        <p:grpSp>
          <p:nvGrpSpPr>
            <p:cNvPr id="6" name="Groupe 5"/>
            <p:cNvGrpSpPr/>
            <p:nvPr/>
          </p:nvGrpSpPr>
          <p:grpSpPr>
            <a:xfrm>
              <a:off x="2140461" y="1888897"/>
              <a:ext cx="2292688" cy="740470"/>
              <a:chOff x="3630840" y="1850011"/>
              <a:chExt cx="2292688" cy="740470"/>
            </a:xfrm>
          </p:grpSpPr>
          <p:sp>
            <p:nvSpPr>
              <p:cNvPr id="7" name="Rectangle 6"/>
              <p:cNvSpPr/>
              <p:nvPr/>
            </p:nvSpPr>
            <p:spPr bwMode="auto">
              <a:xfrm>
                <a:off x="4375842" y="1850011"/>
                <a:ext cx="1547686" cy="740469"/>
              </a:xfrm>
              <a:prstGeom prst="rect">
                <a:avLst/>
              </a:prstGeom>
              <a:solidFill>
                <a:srgbClr val="00B0F0"/>
              </a:solidFill>
              <a:ln w="38100" cap="flat" cmpd="sng" algn="ctr">
                <a:noFill/>
                <a:prstDash val="solid"/>
                <a:headEnd type="none" w="med" len="med"/>
                <a:tailEnd type="none" w="med" len="med"/>
              </a:ln>
              <a:effectLst/>
            </p:spPr>
            <p:txBody>
              <a:bodyPr vert="horz" wrap="square" lIns="72000" tIns="91440" rIns="36000" bIns="91440" numCol="1" rtlCol="0" anchor="ctr" anchorCtr="0" compatLnSpc="1">
                <a:prstTxWarp prst="textNoShape">
                  <a:avLst/>
                </a:prstTxWarp>
              </a:bodyPr>
              <a:lstStyle/>
              <a:p>
                <a:pPr defTabSz="932290" fontAlgn="base">
                  <a:lnSpc>
                    <a:spcPct val="90000"/>
                  </a:lnSpc>
                  <a:spcBef>
                    <a:spcPct val="0"/>
                  </a:spcBef>
                  <a:spcAft>
                    <a:spcPct val="0"/>
                  </a:spcAft>
                </a:pPr>
                <a:r>
                  <a:rPr lang="en-US" b="1" kern="0" dirty="0" err="1" smtClean="0">
                    <a:gradFill>
                      <a:gsLst>
                        <a:gs pos="0">
                          <a:srgbClr val="FFFFFF"/>
                        </a:gs>
                        <a:gs pos="100000">
                          <a:srgbClr val="FFFFFF"/>
                        </a:gs>
                      </a:gsLst>
                      <a:lin ang="5400000" scaled="0"/>
                    </a:gradFill>
                    <a:ea typeface="Segoe UI" pitchFamily="34" charset="0"/>
                    <a:cs typeface="Segoe UI" pitchFamily="34" charset="0"/>
                  </a:rPr>
                  <a:t>Modelize</a:t>
                </a:r>
                <a:endParaRPr lang="en-US" b="1" kern="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3630840" y="1850012"/>
                <a:ext cx="740469" cy="740469"/>
              </a:xfrm>
              <a:prstGeom prst="rect">
                <a:avLst/>
              </a:prstGeom>
              <a:solidFill>
                <a:srgbClr val="00B05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defRPr/>
                </a:pPr>
                <a:endParaRPr lang="en-US" sz="1765" kern="0" dirty="0">
                  <a:solidFill>
                    <a:srgbClr val="FFFFFF"/>
                  </a:solidFill>
                  <a:ea typeface="Segoe UI" pitchFamily="34" charset="0"/>
                  <a:cs typeface="Segoe UI" pitchFamily="34" charset="0"/>
                </a:endParaRPr>
              </a:p>
            </p:txBody>
          </p:sp>
          <p:grpSp>
            <p:nvGrpSpPr>
              <p:cNvPr id="9" name="Group 29"/>
              <p:cNvGrpSpPr/>
              <p:nvPr/>
            </p:nvGrpSpPr>
            <p:grpSpPr>
              <a:xfrm flipH="1">
                <a:off x="3908133" y="2016087"/>
                <a:ext cx="384403" cy="532394"/>
                <a:chOff x="1539997" y="3645051"/>
                <a:chExt cx="800271" cy="1108369"/>
              </a:xfrm>
              <a:solidFill>
                <a:schemeClr val="bg1"/>
              </a:solidFill>
            </p:grpSpPr>
            <p:sp>
              <p:nvSpPr>
                <p:cNvPr id="10" name="Rectangle 24"/>
                <p:cNvSpPr/>
                <p:nvPr/>
              </p:nvSpPr>
              <p:spPr>
                <a:xfrm>
                  <a:off x="1539997"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765" dirty="0">
                    <a:solidFill>
                      <a:srgbClr val="FFFFFF"/>
                    </a:solidFill>
                  </a:endParaRPr>
                </a:p>
              </p:txBody>
            </p:sp>
            <p:sp>
              <p:nvSpPr>
                <p:cNvPr id="11" name="Freeform 32"/>
                <p:cNvSpPr>
                  <a:spLocks noEditPoints="1"/>
                </p:cNvSpPr>
                <p:nvPr/>
              </p:nvSpPr>
              <p:spPr bwMode="black">
                <a:xfrm rot="17995606">
                  <a:off x="1607408" y="3764955"/>
                  <a:ext cx="429800" cy="337492"/>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68" dirty="0">
                    <a:ln>
                      <a:solidFill>
                        <a:srgbClr val="505050">
                          <a:alpha val="0"/>
                        </a:srgbClr>
                      </a:solidFill>
                    </a:ln>
                    <a:solidFill>
                      <a:srgbClr val="505050"/>
                    </a:solidFill>
                  </a:endParaRPr>
                </a:p>
              </p:txBody>
            </p:sp>
          </p:grpSp>
        </p:grpSp>
        <p:sp>
          <p:nvSpPr>
            <p:cNvPr id="18" name="ZoneTexte 17"/>
            <p:cNvSpPr txBox="1"/>
            <p:nvPr/>
          </p:nvSpPr>
          <p:spPr>
            <a:xfrm>
              <a:off x="111774" y="1422125"/>
              <a:ext cx="1218204" cy="904863"/>
            </a:xfrm>
            <a:prstGeom prst="rect">
              <a:avLst/>
            </a:prstGeom>
            <a:noFill/>
          </p:spPr>
          <p:txBody>
            <a:bodyPr wrap="square" lIns="182880" tIns="146304" rIns="182880" bIns="146304" rtlCol="0">
              <a:spAutoFit/>
            </a:bodyPr>
            <a:lstStyle/>
            <a:p>
              <a:pPr>
                <a:lnSpc>
                  <a:spcPct val="90000"/>
                </a:lnSpc>
              </a:pPr>
              <a:r>
                <a:rPr lang="fr-FR" sz="4400" b="1" dirty="0" smtClean="0">
                  <a:gradFill>
                    <a:gsLst>
                      <a:gs pos="2917">
                        <a:schemeClr val="tx1"/>
                      </a:gs>
                      <a:gs pos="30000">
                        <a:schemeClr val="tx1"/>
                      </a:gs>
                    </a:gsLst>
                    <a:lin ang="5400000" scaled="0"/>
                  </a:gradFill>
                </a:rPr>
                <a:t>0€</a:t>
              </a:r>
            </a:p>
          </p:txBody>
        </p:sp>
        <p:grpSp>
          <p:nvGrpSpPr>
            <p:cNvPr id="21" name="Groupe 20"/>
            <p:cNvGrpSpPr/>
            <p:nvPr/>
          </p:nvGrpSpPr>
          <p:grpSpPr>
            <a:xfrm>
              <a:off x="4506507" y="1897274"/>
              <a:ext cx="2283003" cy="740469"/>
              <a:chOff x="2150146" y="4895168"/>
              <a:chExt cx="2283003" cy="740469"/>
            </a:xfrm>
          </p:grpSpPr>
          <p:sp>
            <p:nvSpPr>
              <p:cNvPr id="24" name="Rectangle 23"/>
              <p:cNvSpPr/>
              <p:nvPr/>
            </p:nvSpPr>
            <p:spPr bwMode="auto">
              <a:xfrm>
                <a:off x="2885463" y="4895168"/>
                <a:ext cx="1547686" cy="740469"/>
              </a:xfrm>
              <a:prstGeom prst="rect">
                <a:avLst/>
              </a:prstGeom>
              <a:solidFill>
                <a:srgbClr val="00B0F0"/>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pPr>
                <a:r>
                  <a:rPr lang="en-US" b="1" kern="0" dirty="0" smtClean="0">
                    <a:gradFill>
                      <a:gsLst>
                        <a:gs pos="0">
                          <a:srgbClr val="FFFFFF"/>
                        </a:gs>
                        <a:gs pos="100000">
                          <a:srgbClr val="FFFFFF"/>
                        </a:gs>
                      </a:gsLst>
                      <a:lin ang="5400000" scaled="0"/>
                    </a:gradFill>
                    <a:ea typeface="Segoe UI" pitchFamily="34" charset="0"/>
                    <a:cs typeface="Segoe UI" pitchFamily="34" charset="0"/>
                  </a:rPr>
                  <a:t>Geo-Reporting</a:t>
                </a:r>
                <a:endParaRPr lang="en-US" b="1"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e 14"/>
              <p:cNvGrpSpPr/>
              <p:nvPr/>
            </p:nvGrpSpPr>
            <p:grpSpPr>
              <a:xfrm>
                <a:off x="2150146" y="4895168"/>
                <a:ext cx="740469" cy="740469"/>
                <a:chOff x="2150146" y="4895168"/>
                <a:chExt cx="740469" cy="740469"/>
              </a:xfrm>
            </p:grpSpPr>
            <p:sp>
              <p:nvSpPr>
                <p:cNvPr id="23" name="Rectangle 22"/>
                <p:cNvSpPr/>
                <p:nvPr/>
              </p:nvSpPr>
              <p:spPr bwMode="auto">
                <a:xfrm>
                  <a:off x="2150146" y="4895168"/>
                  <a:ext cx="740469" cy="740469"/>
                </a:xfrm>
                <a:prstGeom prst="rect">
                  <a:avLst/>
                </a:prstGeom>
                <a:solidFill>
                  <a:srgbClr val="00B05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defRPr/>
                  </a:pPr>
                  <a:endParaRPr lang="en-US" sz="1765" kern="0" dirty="0">
                    <a:solidFill>
                      <a:srgbClr val="FFFFFF"/>
                    </a:solidFill>
                    <a:ea typeface="Segoe UI" pitchFamily="34" charset="0"/>
                    <a:cs typeface="Segoe UI" pitchFamily="34" charset="0"/>
                  </a:endParaRPr>
                </a:p>
              </p:txBody>
            </p:sp>
            <p:sp>
              <p:nvSpPr>
                <p:cNvPr id="26" name="Forme libre 25"/>
                <p:cNvSpPr/>
                <p:nvPr/>
              </p:nvSpPr>
              <p:spPr bwMode="auto">
                <a:xfrm>
                  <a:off x="2352024" y="5072743"/>
                  <a:ext cx="450133" cy="411660"/>
                </a:xfrm>
                <a:custGeom>
                  <a:avLst/>
                  <a:gdLst>
                    <a:gd name="connsiteX0" fmla="*/ 0 w 1273629"/>
                    <a:gd name="connsiteY0" fmla="*/ 359229 h 1219200"/>
                    <a:gd name="connsiteX1" fmla="*/ 707572 w 1273629"/>
                    <a:gd name="connsiteY1" fmla="*/ 0 h 1219200"/>
                    <a:gd name="connsiteX2" fmla="*/ 1273629 w 1273629"/>
                    <a:gd name="connsiteY2" fmla="*/ 315686 h 1219200"/>
                    <a:gd name="connsiteX3" fmla="*/ 1099458 w 1273629"/>
                    <a:gd name="connsiteY3" fmla="*/ 631372 h 1219200"/>
                    <a:gd name="connsiteX4" fmla="*/ 1175658 w 1273629"/>
                    <a:gd name="connsiteY4" fmla="*/ 1132115 h 1219200"/>
                    <a:gd name="connsiteX5" fmla="*/ 729343 w 1273629"/>
                    <a:gd name="connsiteY5" fmla="*/ 1023258 h 1219200"/>
                    <a:gd name="connsiteX6" fmla="*/ 544286 w 1273629"/>
                    <a:gd name="connsiteY6" fmla="*/ 1219200 h 1219200"/>
                    <a:gd name="connsiteX7" fmla="*/ 152400 w 1273629"/>
                    <a:gd name="connsiteY7" fmla="*/ 1099458 h 1219200"/>
                    <a:gd name="connsiteX8" fmla="*/ 391886 w 1273629"/>
                    <a:gd name="connsiteY8" fmla="*/ 522515 h 1219200"/>
                    <a:gd name="connsiteX9" fmla="*/ 0 w 1273629"/>
                    <a:gd name="connsiteY9" fmla="*/ 359229 h 1219200"/>
                    <a:gd name="connsiteX0" fmla="*/ 0 w 1273629"/>
                    <a:gd name="connsiteY0" fmla="*/ 359229 h 1219200"/>
                    <a:gd name="connsiteX1" fmla="*/ 707572 w 1273629"/>
                    <a:gd name="connsiteY1" fmla="*/ 0 h 1219200"/>
                    <a:gd name="connsiteX2" fmla="*/ 1273629 w 1273629"/>
                    <a:gd name="connsiteY2" fmla="*/ 315686 h 1219200"/>
                    <a:gd name="connsiteX3" fmla="*/ 1099458 w 1273629"/>
                    <a:gd name="connsiteY3" fmla="*/ 631372 h 1219200"/>
                    <a:gd name="connsiteX4" fmla="*/ 1175658 w 1273629"/>
                    <a:gd name="connsiteY4" fmla="*/ 1132115 h 1219200"/>
                    <a:gd name="connsiteX5" fmla="*/ 729343 w 1273629"/>
                    <a:gd name="connsiteY5" fmla="*/ 1023258 h 1219200"/>
                    <a:gd name="connsiteX6" fmla="*/ 544286 w 1273629"/>
                    <a:gd name="connsiteY6" fmla="*/ 1219200 h 1219200"/>
                    <a:gd name="connsiteX7" fmla="*/ 152400 w 1273629"/>
                    <a:gd name="connsiteY7" fmla="*/ 1099458 h 1219200"/>
                    <a:gd name="connsiteX8" fmla="*/ 348343 w 1273629"/>
                    <a:gd name="connsiteY8" fmla="*/ 587829 h 1219200"/>
                    <a:gd name="connsiteX9" fmla="*/ 0 w 1273629"/>
                    <a:gd name="connsiteY9" fmla="*/ 359229 h 1219200"/>
                    <a:gd name="connsiteX0" fmla="*/ 0 w 1273629"/>
                    <a:gd name="connsiteY0" fmla="*/ 359229 h 1219200"/>
                    <a:gd name="connsiteX1" fmla="*/ 707572 w 1273629"/>
                    <a:gd name="connsiteY1" fmla="*/ 0 h 1219200"/>
                    <a:gd name="connsiteX2" fmla="*/ 1273629 w 1273629"/>
                    <a:gd name="connsiteY2" fmla="*/ 315686 h 1219200"/>
                    <a:gd name="connsiteX3" fmla="*/ 1121230 w 1273629"/>
                    <a:gd name="connsiteY3" fmla="*/ 664029 h 1219200"/>
                    <a:gd name="connsiteX4" fmla="*/ 1175658 w 1273629"/>
                    <a:gd name="connsiteY4" fmla="*/ 1132115 h 1219200"/>
                    <a:gd name="connsiteX5" fmla="*/ 729343 w 1273629"/>
                    <a:gd name="connsiteY5" fmla="*/ 1023258 h 1219200"/>
                    <a:gd name="connsiteX6" fmla="*/ 544286 w 1273629"/>
                    <a:gd name="connsiteY6" fmla="*/ 1219200 h 1219200"/>
                    <a:gd name="connsiteX7" fmla="*/ 152400 w 1273629"/>
                    <a:gd name="connsiteY7" fmla="*/ 1099458 h 1219200"/>
                    <a:gd name="connsiteX8" fmla="*/ 348343 w 1273629"/>
                    <a:gd name="connsiteY8" fmla="*/ 587829 h 1219200"/>
                    <a:gd name="connsiteX9" fmla="*/ 0 w 1273629"/>
                    <a:gd name="connsiteY9" fmla="*/ 359229 h 1219200"/>
                    <a:gd name="connsiteX0" fmla="*/ 0 w 1273629"/>
                    <a:gd name="connsiteY0" fmla="*/ 359229 h 1164771"/>
                    <a:gd name="connsiteX1" fmla="*/ 707572 w 1273629"/>
                    <a:gd name="connsiteY1" fmla="*/ 0 h 1164771"/>
                    <a:gd name="connsiteX2" fmla="*/ 1273629 w 1273629"/>
                    <a:gd name="connsiteY2" fmla="*/ 315686 h 1164771"/>
                    <a:gd name="connsiteX3" fmla="*/ 1121230 w 1273629"/>
                    <a:gd name="connsiteY3" fmla="*/ 664029 h 1164771"/>
                    <a:gd name="connsiteX4" fmla="*/ 1175658 w 1273629"/>
                    <a:gd name="connsiteY4" fmla="*/ 1132115 h 1164771"/>
                    <a:gd name="connsiteX5" fmla="*/ 729343 w 1273629"/>
                    <a:gd name="connsiteY5" fmla="*/ 1023258 h 1164771"/>
                    <a:gd name="connsiteX6" fmla="*/ 653143 w 1273629"/>
                    <a:gd name="connsiteY6" fmla="*/ 1164771 h 1164771"/>
                    <a:gd name="connsiteX7" fmla="*/ 152400 w 1273629"/>
                    <a:gd name="connsiteY7" fmla="*/ 1099458 h 1164771"/>
                    <a:gd name="connsiteX8" fmla="*/ 348343 w 1273629"/>
                    <a:gd name="connsiteY8" fmla="*/ 587829 h 1164771"/>
                    <a:gd name="connsiteX9" fmla="*/ 0 w 1273629"/>
                    <a:gd name="connsiteY9" fmla="*/ 359229 h 1164771"/>
                    <a:gd name="connsiteX0" fmla="*/ 0 w 1273629"/>
                    <a:gd name="connsiteY0" fmla="*/ 359229 h 1164771"/>
                    <a:gd name="connsiteX1" fmla="*/ 707572 w 1273629"/>
                    <a:gd name="connsiteY1" fmla="*/ 0 h 1164771"/>
                    <a:gd name="connsiteX2" fmla="*/ 1273629 w 1273629"/>
                    <a:gd name="connsiteY2" fmla="*/ 315686 h 1164771"/>
                    <a:gd name="connsiteX3" fmla="*/ 1121230 w 1273629"/>
                    <a:gd name="connsiteY3" fmla="*/ 664029 h 1164771"/>
                    <a:gd name="connsiteX4" fmla="*/ 1132115 w 1273629"/>
                    <a:gd name="connsiteY4" fmla="*/ 1088572 h 1164771"/>
                    <a:gd name="connsiteX5" fmla="*/ 729343 w 1273629"/>
                    <a:gd name="connsiteY5" fmla="*/ 1023258 h 1164771"/>
                    <a:gd name="connsiteX6" fmla="*/ 653143 w 1273629"/>
                    <a:gd name="connsiteY6" fmla="*/ 1164771 h 1164771"/>
                    <a:gd name="connsiteX7" fmla="*/ 152400 w 1273629"/>
                    <a:gd name="connsiteY7" fmla="*/ 1099458 h 1164771"/>
                    <a:gd name="connsiteX8" fmla="*/ 348343 w 1273629"/>
                    <a:gd name="connsiteY8" fmla="*/ 587829 h 1164771"/>
                    <a:gd name="connsiteX9" fmla="*/ 0 w 1273629"/>
                    <a:gd name="connsiteY9" fmla="*/ 359229 h 1164771"/>
                    <a:gd name="connsiteX0" fmla="*/ 0 w 1273629"/>
                    <a:gd name="connsiteY0" fmla="*/ 359229 h 1164771"/>
                    <a:gd name="connsiteX1" fmla="*/ 707572 w 1273629"/>
                    <a:gd name="connsiteY1" fmla="*/ 0 h 1164771"/>
                    <a:gd name="connsiteX2" fmla="*/ 999780 w 1273629"/>
                    <a:gd name="connsiteY2" fmla="*/ 178424 h 1164771"/>
                    <a:gd name="connsiteX3" fmla="*/ 1273629 w 1273629"/>
                    <a:gd name="connsiteY3" fmla="*/ 315686 h 1164771"/>
                    <a:gd name="connsiteX4" fmla="*/ 1121230 w 1273629"/>
                    <a:gd name="connsiteY4" fmla="*/ 664029 h 1164771"/>
                    <a:gd name="connsiteX5" fmla="*/ 1132115 w 1273629"/>
                    <a:gd name="connsiteY5" fmla="*/ 1088572 h 1164771"/>
                    <a:gd name="connsiteX6" fmla="*/ 729343 w 1273629"/>
                    <a:gd name="connsiteY6" fmla="*/ 1023258 h 1164771"/>
                    <a:gd name="connsiteX7" fmla="*/ 653143 w 1273629"/>
                    <a:gd name="connsiteY7" fmla="*/ 1164771 h 1164771"/>
                    <a:gd name="connsiteX8" fmla="*/ 152400 w 1273629"/>
                    <a:gd name="connsiteY8" fmla="*/ 1099458 h 1164771"/>
                    <a:gd name="connsiteX9" fmla="*/ 348343 w 1273629"/>
                    <a:gd name="connsiteY9" fmla="*/ 587829 h 1164771"/>
                    <a:gd name="connsiteX10" fmla="*/ 0 w 1273629"/>
                    <a:gd name="connsiteY10" fmla="*/ 359229 h 1164771"/>
                    <a:gd name="connsiteX0" fmla="*/ 0 w 1273629"/>
                    <a:gd name="connsiteY0" fmla="*/ 359229 h 1164771"/>
                    <a:gd name="connsiteX1" fmla="*/ 707572 w 1273629"/>
                    <a:gd name="connsiteY1" fmla="*/ 0 h 1164771"/>
                    <a:gd name="connsiteX2" fmla="*/ 956237 w 1273629"/>
                    <a:gd name="connsiteY2" fmla="*/ 243738 h 1164771"/>
                    <a:gd name="connsiteX3" fmla="*/ 1273629 w 1273629"/>
                    <a:gd name="connsiteY3" fmla="*/ 315686 h 1164771"/>
                    <a:gd name="connsiteX4" fmla="*/ 1121230 w 1273629"/>
                    <a:gd name="connsiteY4" fmla="*/ 664029 h 1164771"/>
                    <a:gd name="connsiteX5" fmla="*/ 1132115 w 1273629"/>
                    <a:gd name="connsiteY5" fmla="*/ 1088572 h 1164771"/>
                    <a:gd name="connsiteX6" fmla="*/ 729343 w 1273629"/>
                    <a:gd name="connsiteY6" fmla="*/ 1023258 h 1164771"/>
                    <a:gd name="connsiteX7" fmla="*/ 653143 w 1273629"/>
                    <a:gd name="connsiteY7" fmla="*/ 1164771 h 1164771"/>
                    <a:gd name="connsiteX8" fmla="*/ 152400 w 1273629"/>
                    <a:gd name="connsiteY8" fmla="*/ 1099458 h 1164771"/>
                    <a:gd name="connsiteX9" fmla="*/ 348343 w 1273629"/>
                    <a:gd name="connsiteY9" fmla="*/ 587829 h 1164771"/>
                    <a:gd name="connsiteX10" fmla="*/ 0 w 1273629"/>
                    <a:gd name="connsiteY10" fmla="*/ 359229 h 1164771"/>
                    <a:gd name="connsiteX0" fmla="*/ 0 w 1273629"/>
                    <a:gd name="connsiteY0" fmla="*/ 359229 h 1164771"/>
                    <a:gd name="connsiteX1" fmla="*/ 422837 w 1273629"/>
                    <a:gd name="connsiteY1" fmla="*/ 156652 h 1164771"/>
                    <a:gd name="connsiteX2" fmla="*/ 707572 w 1273629"/>
                    <a:gd name="connsiteY2" fmla="*/ 0 h 1164771"/>
                    <a:gd name="connsiteX3" fmla="*/ 956237 w 1273629"/>
                    <a:gd name="connsiteY3" fmla="*/ 243738 h 1164771"/>
                    <a:gd name="connsiteX4" fmla="*/ 1273629 w 1273629"/>
                    <a:gd name="connsiteY4" fmla="*/ 315686 h 1164771"/>
                    <a:gd name="connsiteX5" fmla="*/ 1121230 w 1273629"/>
                    <a:gd name="connsiteY5" fmla="*/ 664029 h 1164771"/>
                    <a:gd name="connsiteX6" fmla="*/ 1132115 w 1273629"/>
                    <a:gd name="connsiteY6" fmla="*/ 1088572 h 1164771"/>
                    <a:gd name="connsiteX7" fmla="*/ 729343 w 1273629"/>
                    <a:gd name="connsiteY7" fmla="*/ 1023258 h 1164771"/>
                    <a:gd name="connsiteX8" fmla="*/ 653143 w 1273629"/>
                    <a:gd name="connsiteY8" fmla="*/ 1164771 h 1164771"/>
                    <a:gd name="connsiteX9" fmla="*/ 152400 w 1273629"/>
                    <a:gd name="connsiteY9" fmla="*/ 1099458 h 1164771"/>
                    <a:gd name="connsiteX10" fmla="*/ 348343 w 1273629"/>
                    <a:gd name="connsiteY10" fmla="*/ 587829 h 1164771"/>
                    <a:gd name="connsiteX11" fmla="*/ 0 w 1273629"/>
                    <a:gd name="connsiteY11" fmla="*/ 359229 h 1164771"/>
                    <a:gd name="connsiteX0" fmla="*/ 0 w 1273629"/>
                    <a:gd name="connsiteY0" fmla="*/ 359229 h 1164771"/>
                    <a:gd name="connsiteX1" fmla="*/ 499037 w 1273629"/>
                    <a:gd name="connsiteY1" fmla="*/ 221966 h 1164771"/>
                    <a:gd name="connsiteX2" fmla="*/ 707572 w 1273629"/>
                    <a:gd name="connsiteY2" fmla="*/ 0 h 1164771"/>
                    <a:gd name="connsiteX3" fmla="*/ 956237 w 1273629"/>
                    <a:gd name="connsiteY3" fmla="*/ 243738 h 1164771"/>
                    <a:gd name="connsiteX4" fmla="*/ 1273629 w 1273629"/>
                    <a:gd name="connsiteY4" fmla="*/ 315686 h 1164771"/>
                    <a:gd name="connsiteX5" fmla="*/ 1121230 w 1273629"/>
                    <a:gd name="connsiteY5" fmla="*/ 664029 h 1164771"/>
                    <a:gd name="connsiteX6" fmla="*/ 1132115 w 1273629"/>
                    <a:gd name="connsiteY6" fmla="*/ 1088572 h 1164771"/>
                    <a:gd name="connsiteX7" fmla="*/ 729343 w 1273629"/>
                    <a:gd name="connsiteY7" fmla="*/ 1023258 h 1164771"/>
                    <a:gd name="connsiteX8" fmla="*/ 653143 w 1273629"/>
                    <a:gd name="connsiteY8" fmla="*/ 1164771 h 1164771"/>
                    <a:gd name="connsiteX9" fmla="*/ 152400 w 1273629"/>
                    <a:gd name="connsiteY9" fmla="*/ 1099458 h 1164771"/>
                    <a:gd name="connsiteX10" fmla="*/ 348343 w 1273629"/>
                    <a:gd name="connsiteY10" fmla="*/ 587829 h 1164771"/>
                    <a:gd name="connsiteX11" fmla="*/ 0 w 1273629"/>
                    <a:gd name="connsiteY11" fmla="*/ 359229 h 1164771"/>
                    <a:gd name="connsiteX0" fmla="*/ 0 w 1273629"/>
                    <a:gd name="connsiteY0" fmla="*/ 359229 h 1164771"/>
                    <a:gd name="connsiteX1" fmla="*/ 499037 w 1273629"/>
                    <a:gd name="connsiteY1" fmla="*/ 221966 h 1164771"/>
                    <a:gd name="connsiteX2" fmla="*/ 707572 w 1273629"/>
                    <a:gd name="connsiteY2" fmla="*/ 0 h 1164771"/>
                    <a:gd name="connsiteX3" fmla="*/ 956237 w 1273629"/>
                    <a:gd name="connsiteY3" fmla="*/ 243738 h 1164771"/>
                    <a:gd name="connsiteX4" fmla="*/ 1273629 w 1273629"/>
                    <a:gd name="connsiteY4" fmla="*/ 315686 h 1164771"/>
                    <a:gd name="connsiteX5" fmla="*/ 1121230 w 1273629"/>
                    <a:gd name="connsiteY5" fmla="*/ 664029 h 1164771"/>
                    <a:gd name="connsiteX6" fmla="*/ 1132115 w 1273629"/>
                    <a:gd name="connsiteY6" fmla="*/ 1088572 h 1164771"/>
                    <a:gd name="connsiteX7" fmla="*/ 729343 w 1273629"/>
                    <a:gd name="connsiteY7" fmla="*/ 1023258 h 1164771"/>
                    <a:gd name="connsiteX8" fmla="*/ 653143 w 1273629"/>
                    <a:gd name="connsiteY8" fmla="*/ 1164771 h 1164771"/>
                    <a:gd name="connsiteX9" fmla="*/ 152400 w 1273629"/>
                    <a:gd name="connsiteY9" fmla="*/ 1099458 h 1164771"/>
                    <a:gd name="connsiteX10" fmla="*/ 259551 w 1273629"/>
                    <a:gd name="connsiteY10" fmla="*/ 809795 h 1164771"/>
                    <a:gd name="connsiteX11" fmla="*/ 348343 w 1273629"/>
                    <a:gd name="connsiteY11" fmla="*/ 587829 h 1164771"/>
                    <a:gd name="connsiteX12" fmla="*/ 0 w 1273629"/>
                    <a:gd name="connsiteY12" fmla="*/ 359229 h 1164771"/>
                    <a:gd name="connsiteX0" fmla="*/ 0 w 1273629"/>
                    <a:gd name="connsiteY0" fmla="*/ 359229 h 1164771"/>
                    <a:gd name="connsiteX1" fmla="*/ 499037 w 1273629"/>
                    <a:gd name="connsiteY1" fmla="*/ 221966 h 1164771"/>
                    <a:gd name="connsiteX2" fmla="*/ 707572 w 1273629"/>
                    <a:gd name="connsiteY2" fmla="*/ 0 h 1164771"/>
                    <a:gd name="connsiteX3" fmla="*/ 956237 w 1273629"/>
                    <a:gd name="connsiteY3" fmla="*/ 243738 h 1164771"/>
                    <a:gd name="connsiteX4" fmla="*/ 1273629 w 1273629"/>
                    <a:gd name="connsiteY4" fmla="*/ 315686 h 1164771"/>
                    <a:gd name="connsiteX5" fmla="*/ 1121230 w 1273629"/>
                    <a:gd name="connsiteY5" fmla="*/ 664029 h 1164771"/>
                    <a:gd name="connsiteX6" fmla="*/ 1132115 w 1273629"/>
                    <a:gd name="connsiteY6" fmla="*/ 1088572 h 1164771"/>
                    <a:gd name="connsiteX7" fmla="*/ 729343 w 1273629"/>
                    <a:gd name="connsiteY7" fmla="*/ 1023258 h 1164771"/>
                    <a:gd name="connsiteX8" fmla="*/ 653143 w 1273629"/>
                    <a:gd name="connsiteY8" fmla="*/ 1164771 h 1164771"/>
                    <a:gd name="connsiteX9" fmla="*/ 152400 w 1273629"/>
                    <a:gd name="connsiteY9" fmla="*/ 1099458 h 1164771"/>
                    <a:gd name="connsiteX10" fmla="*/ 281322 w 1273629"/>
                    <a:gd name="connsiteY10" fmla="*/ 842452 h 1164771"/>
                    <a:gd name="connsiteX11" fmla="*/ 348343 w 1273629"/>
                    <a:gd name="connsiteY11" fmla="*/ 587829 h 1164771"/>
                    <a:gd name="connsiteX12" fmla="*/ 0 w 1273629"/>
                    <a:gd name="connsiteY12" fmla="*/ 359229 h 1164771"/>
                    <a:gd name="connsiteX0" fmla="*/ 0 w 1273629"/>
                    <a:gd name="connsiteY0" fmla="*/ 359229 h 1164771"/>
                    <a:gd name="connsiteX1" fmla="*/ 499037 w 1273629"/>
                    <a:gd name="connsiteY1" fmla="*/ 221966 h 1164771"/>
                    <a:gd name="connsiteX2" fmla="*/ 707572 w 1273629"/>
                    <a:gd name="connsiteY2" fmla="*/ 0 h 1164771"/>
                    <a:gd name="connsiteX3" fmla="*/ 956237 w 1273629"/>
                    <a:gd name="connsiteY3" fmla="*/ 243738 h 1164771"/>
                    <a:gd name="connsiteX4" fmla="*/ 1273629 w 1273629"/>
                    <a:gd name="connsiteY4" fmla="*/ 315686 h 1164771"/>
                    <a:gd name="connsiteX5" fmla="*/ 1121230 w 1273629"/>
                    <a:gd name="connsiteY5" fmla="*/ 664029 h 1164771"/>
                    <a:gd name="connsiteX6" fmla="*/ 1132115 w 1273629"/>
                    <a:gd name="connsiteY6" fmla="*/ 1088572 h 1164771"/>
                    <a:gd name="connsiteX7" fmla="*/ 729343 w 1273629"/>
                    <a:gd name="connsiteY7" fmla="*/ 1023258 h 1164771"/>
                    <a:gd name="connsiteX8" fmla="*/ 653143 w 1273629"/>
                    <a:gd name="connsiteY8" fmla="*/ 1164771 h 1164771"/>
                    <a:gd name="connsiteX9" fmla="*/ 239486 w 1273629"/>
                    <a:gd name="connsiteY9" fmla="*/ 1055915 h 1164771"/>
                    <a:gd name="connsiteX10" fmla="*/ 281322 w 1273629"/>
                    <a:gd name="connsiteY10" fmla="*/ 842452 h 1164771"/>
                    <a:gd name="connsiteX11" fmla="*/ 348343 w 1273629"/>
                    <a:gd name="connsiteY11" fmla="*/ 587829 h 1164771"/>
                    <a:gd name="connsiteX12" fmla="*/ 0 w 1273629"/>
                    <a:gd name="connsiteY12" fmla="*/ 359229 h 1164771"/>
                    <a:gd name="connsiteX0" fmla="*/ 0 w 1273629"/>
                    <a:gd name="connsiteY0" fmla="*/ 359229 h 1164771"/>
                    <a:gd name="connsiteX1" fmla="*/ 499037 w 1273629"/>
                    <a:gd name="connsiteY1" fmla="*/ 221966 h 1164771"/>
                    <a:gd name="connsiteX2" fmla="*/ 707572 w 1273629"/>
                    <a:gd name="connsiteY2" fmla="*/ 0 h 1164771"/>
                    <a:gd name="connsiteX3" fmla="*/ 956237 w 1273629"/>
                    <a:gd name="connsiteY3" fmla="*/ 243738 h 1164771"/>
                    <a:gd name="connsiteX4" fmla="*/ 1273629 w 1273629"/>
                    <a:gd name="connsiteY4" fmla="*/ 315686 h 1164771"/>
                    <a:gd name="connsiteX5" fmla="*/ 1110345 w 1273629"/>
                    <a:gd name="connsiteY5" fmla="*/ 544286 h 1164771"/>
                    <a:gd name="connsiteX6" fmla="*/ 1132115 w 1273629"/>
                    <a:gd name="connsiteY6" fmla="*/ 1088572 h 1164771"/>
                    <a:gd name="connsiteX7" fmla="*/ 729343 w 1273629"/>
                    <a:gd name="connsiteY7" fmla="*/ 1023258 h 1164771"/>
                    <a:gd name="connsiteX8" fmla="*/ 653143 w 1273629"/>
                    <a:gd name="connsiteY8" fmla="*/ 1164771 h 1164771"/>
                    <a:gd name="connsiteX9" fmla="*/ 239486 w 1273629"/>
                    <a:gd name="connsiteY9" fmla="*/ 1055915 h 1164771"/>
                    <a:gd name="connsiteX10" fmla="*/ 281322 w 1273629"/>
                    <a:gd name="connsiteY10" fmla="*/ 842452 h 1164771"/>
                    <a:gd name="connsiteX11" fmla="*/ 348343 w 1273629"/>
                    <a:gd name="connsiteY11" fmla="*/ 587829 h 1164771"/>
                    <a:gd name="connsiteX12" fmla="*/ 0 w 1273629"/>
                    <a:gd name="connsiteY12" fmla="*/ 359229 h 1164771"/>
                    <a:gd name="connsiteX0" fmla="*/ 0 w 1273629"/>
                    <a:gd name="connsiteY0" fmla="*/ 359229 h 1164771"/>
                    <a:gd name="connsiteX1" fmla="*/ 499037 w 1273629"/>
                    <a:gd name="connsiteY1" fmla="*/ 221966 h 1164771"/>
                    <a:gd name="connsiteX2" fmla="*/ 707572 w 1273629"/>
                    <a:gd name="connsiteY2" fmla="*/ 0 h 1164771"/>
                    <a:gd name="connsiteX3" fmla="*/ 956237 w 1273629"/>
                    <a:gd name="connsiteY3" fmla="*/ 243738 h 1164771"/>
                    <a:gd name="connsiteX4" fmla="*/ 1273629 w 1273629"/>
                    <a:gd name="connsiteY4" fmla="*/ 315686 h 1164771"/>
                    <a:gd name="connsiteX5" fmla="*/ 1055917 w 1273629"/>
                    <a:gd name="connsiteY5" fmla="*/ 576944 h 1164771"/>
                    <a:gd name="connsiteX6" fmla="*/ 1132115 w 1273629"/>
                    <a:gd name="connsiteY6" fmla="*/ 1088572 h 1164771"/>
                    <a:gd name="connsiteX7" fmla="*/ 729343 w 1273629"/>
                    <a:gd name="connsiteY7" fmla="*/ 1023258 h 1164771"/>
                    <a:gd name="connsiteX8" fmla="*/ 653143 w 1273629"/>
                    <a:gd name="connsiteY8" fmla="*/ 1164771 h 1164771"/>
                    <a:gd name="connsiteX9" fmla="*/ 239486 w 1273629"/>
                    <a:gd name="connsiteY9" fmla="*/ 1055915 h 1164771"/>
                    <a:gd name="connsiteX10" fmla="*/ 281322 w 1273629"/>
                    <a:gd name="connsiteY10" fmla="*/ 842452 h 1164771"/>
                    <a:gd name="connsiteX11" fmla="*/ 348343 w 1273629"/>
                    <a:gd name="connsiteY11" fmla="*/ 587829 h 1164771"/>
                    <a:gd name="connsiteX12" fmla="*/ 0 w 1273629"/>
                    <a:gd name="connsiteY12" fmla="*/ 359229 h 1164771"/>
                    <a:gd name="connsiteX0" fmla="*/ 0 w 1273629"/>
                    <a:gd name="connsiteY0" fmla="*/ 359229 h 1164771"/>
                    <a:gd name="connsiteX1" fmla="*/ 499037 w 1273629"/>
                    <a:gd name="connsiteY1" fmla="*/ 221966 h 1164771"/>
                    <a:gd name="connsiteX2" fmla="*/ 707572 w 1273629"/>
                    <a:gd name="connsiteY2" fmla="*/ 0 h 1164771"/>
                    <a:gd name="connsiteX3" fmla="*/ 956237 w 1273629"/>
                    <a:gd name="connsiteY3" fmla="*/ 243738 h 1164771"/>
                    <a:gd name="connsiteX4" fmla="*/ 1273629 w 1273629"/>
                    <a:gd name="connsiteY4" fmla="*/ 315686 h 1164771"/>
                    <a:gd name="connsiteX5" fmla="*/ 1055917 w 1273629"/>
                    <a:gd name="connsiteY5" fmla="*/ 576944 h 1164771"/>
                    <a:gd name="connsiteX6" fmla="*/ 1099458 w 1273629"/>
                    <a:gd name="connsiteY6" fmla="*/ 1066800 h 1164771"/>
                    <a:gd name="connsiteX7" fmla="*/ 729343 w 1273629"/>
                    <a:gd name="connsiteY7" fmla="*/ 1023258 h 1164771"/>
                    <a:gd name="connsiteX8" fmla="*/ 653143 w 1273629"/>
                    <a:gd name="connsiteY8" fmla="*/ 1164771 h 1164771"/>
                    <a:gd name="connsiteX9" fmla="*/ 239486 w 1273629"/>
                    <a:gd name="connsiteY9" fmla="*/ 1055915 h 1164771"/>
                    <a:gd name="connsiteX10" fmla="*/ 281322 w 1273629"/>
                    <a:gd name="connsiteY10" fmla="*/ 842452 h 1164771"/>
                    <a:gd name="connsiteX11" fmla="*/ 348343 w 1273629"/>
                    <a:gd name="connsiteY11" fmla="*/ 587829 h 1164771"/>
                    <a:gd name="connsiteX12" fmla="*/ 0 w 1273629"/>
                    <a:gd name="connsiteY12" fmla="*/ 359229 h 11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3629" h="1164771">
                      <a:moveTo>
                        <a:pt x="0" y="359229"/>
                      </a:moveTo>
                      <a:lnTo>
                        <a:pt x="499037" y="221966"/>
                      </a:lnTo>
                      <a:lnTo>
                        <a:pt x="707572" y="0"/>
                      </a:lnTo>
                      <a:lnTo>
                        <a:pt x="956237" y="243738"/>
                      </a:lnTo>
                      <a:lnTo>
                        <a:pt x="1273629" y="315686"/>
                      </a:lnTo>
                      <a:lnTo>
                        <a:pt x="1055917" y="576944"/>
                      </a:lnTo>
                      <a:lnTo>
                        <a:pt x="1099458" y="1066800"/>
                      </a:lnTo>
                      <a:lnTo>
                        <a:pt x="729343" y="1023258"/>
                      </a:lnTo>
                      <a:lnTo>
                        <a:pt x="653143" y="1164771"/>
                      </a:lnTo>
                      <a:lnTo>
                        <a:pt x="239486" y="1055915"/>
                      </a:lnTo>
                      <a:lnTo>
                        <a:pt x="281322" y="842452"/>
                      </a:lnTo>
                      <a:lnTo>
                        <a:pt x="348343" y="587829"/>
                      </a:lnTo>
                      <a:lnTo>
                        <a:pt x="0" y="359229"/>
                      </a:lnTo>
                      <a:close/>
                    </a:path>
                  </a:pathLst>
                </a:cu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fr-FR" sz="2000" dirty="0">
                    <a:gradFill>
                      <a:gsLst>
                        <a:gs pos="0">
                          <a:srgbClr val="FFFFFF"/>
                        </a:gs>
                        <a:gs pos="100000">
                          <a:srgbClr val="FFFFFF"/>
                        </a:gs>
                      </a:gsLst>
                      <a:lin ang="5400000" scaled="0"/>
                    </a:gradFill>
                  </a:endParaRPr>
                </a:p>
              </p:txBody>
            </p:sp>
          </p:grpSp>
        </p:grpSp>
        <p:sp>
          <p:nvSpPr>
            <p:cNvPr id="60" name="ZoneTexte 59"/>
            <p:cNvSpPr txBox="1"/>
            <p:nvPr/>
          </p:nvSpPr>
          <p:spPr>
            <a:xfrm>
              <a:off x="6794662" y="1201466"/>
              <a:ext cx="4596195" cy="1292662"/>
            </a:xfrm>
            <a:prstGeom prst="rect">
              <a:avLst/>
            </a:prstGeom>
            <a:noFill/>
          </p:spPr>
          <p:txBody>
            <a:bodyPr wrap="none" lIns="182880" tIns="146304" rIns="182880" bIns="146304" rtlCol="0">
              <a:spAutoFit/>
            </a:bodyPr>
            <a:lstStyle/>
            <a:p>
              <a:pPr>
                <a:lnSpc>
                  <a:spcPct val="90000"/>
                </a:lnSpc>
              </a:pPr>
              <a:r>
                <a:rPr lang="en-US" sz="2400" dirty="0" smtClean="0">
                  <a:gradFill>
                    <a:gsLst>
                      <a:gs pos="2917">
                        <a:schemeClr val="tx1"/>
                      </a:gs>
                      <a:gs pos="30000">
                        <a:schemeClr val="tx1"/>
                      </a:gs>
                    </a:gsLst>
                    <a:lin ang="5400000" scaled="0"/>
                  </a:gradFill>
                </a:rPr>
                <a:t>Excel </a:t>
              </a:r>
              <a:r>
                <a:rPr lang="fr-FR" sz="2400" dirty="0" smtClean="0">
                  <a:gradFill>
                    <a:gsLst>
                      <a:gs pos="2917">
                        <a:schemeClr val="tx1"/>
                      </a:gs>
                      <a:gs pos="30000">
                        <a:schemeClr val="tx1"/>
                      </a:gs>
                    </a:gsLst>
                    <a:lin ang="5400000" scaled="0"/>
                  </a:gradFill>
                </a:rPr>
                <a:t>2010</a:t>
              </a:r>
              <a:r>
                <a:rPr lang="fr-FR" sz="2400" baseline="30000" dirty="0" smtClean="0">
                  <a:gradFill>
                    <a:gsLst>
                      <a:gs pos="2917">
                        <a:schemeClr val="tx1"/>
                      </a:gs>
                      <a:gs pos="30000">
                        <a:schemeClr val="tx1"/>
                      </a:gs>
                    </a:gsLst>
                    <a:lin ang="5400000" scaled="0"/>
                  </a:gradFill>
                </a:rPr>
                <a:t>*</a:t>
              </a:r>
              <a:r>
                <a:rPr lang="fr-FR" sz="2400" dirty="0" smtClean="0">
                  <a:gradFill>
                    <a:gsLst>
                      <a:gs pos="2917">
                        <a:schemeClr val="tx1"/>
                      </a:gs>
                      <a:gs pos="30000">
                        <a:schemeClr val="tx1"/>
                      </a:gs>
                    </a:gsLst>
                    <a:lin ang="5400000" scaled="0"/>
                  </a:gradFill>
                </a:rPr>
                <a:t> </a:t>
              </a:r>
              <a:r>
                <a:rPr lang="fr-FR" sz="2000" i="1" dirty="0" smtClean="0">
                  <a:gradFill>
                    <a:gsLst>
                      <a:gs pos="2917">
                        <a:schemeClr val="tx1"/>
                      </a:gs>
                      <a:gs pos="30000">
                        <a:schemeClr val="tx1"/>
                      </a:gs>
                    </a:gsLst>
                    <a:lin ang="5400000" scaled="0"/>
                  </a:gradFill>
                </a:rPr>
                <a:t>(</a:t>
              </a:r>
              <a:r>
                <a:rPr lang="fr-FR" sz="2000" i="1" dirty="0" err="1" smtClean="0">
                  <a:gradFill>
                    <a:gsLst>
                      <a:gs pos="2917">
                        <a:schemeClr val="tx1"/>
                      </a:gs>
                      <a:gs pos="30000">
                        <a:schemeClr val="tx1"/>
                      </a:gs>
                    </a:gsLst>
                    <a:lin ang="5400000" scaled="0"/>
                  </a:gradFill>
                </a:rPr>
                <a:t>with</a:t>
              </a:r>
              <a:r>
                <a:rPr lang="fr-FR" sz="2000" i="1" dirty="0" smtClean="0">
                  <a:gradFill>
                    <a:gsLst>
                      <a:gs pos="2917">
                        <a:schemeClr val="tx1"/>
                      </a:gs>
                      <a:gs pos="30000">
                        <a:schemeClr val="tx1"/>
                      </a:gs>
                    </a:gsLst>
                    <a:lin ang="5400000" scaled="0"/>
                  </a:gradFill>
                </a:rPr>
                <a:t> limitations)</a:t>
              </a:r>
              <a:endParaRPr lang="fr-FR" sz="2400" i="1" dirty="0" smtClean="0">
                <a:gradFill>
                  <a:gsLst>
                    <a:gs pos="2917">
                      <a:schemeClr val="tx1"/>
                    </a:gs>
                    <a:gs pos="30000">
                      <a:schemeClr val="tx1"/>
                    </a:gs>
                  </a:gsLst>
                  <a:lin ang="5400000" scaled="0"/>
                </a:gradFill>
              </a:endParaRPr>
            </a:p>
            <a:p>
              <a:pPr>
                <a:lnSpc>
                  <a:spcPct val="90000"/>
                </a:lnSpc>
              </a:pPr>
              <a:r>
                <a:rPr lang="fr-FR" sz="2400" dirty="0" smtClean="0">
                  <a:gradFill>
                    <a:gsLst>
                      <a:gs pos="2917">
                        <a:schemeClr val="tx1"/>
                      </a:gs>
                      <a:gs pos="30000">
                        <a:schemeClr val="tx1"/>
                      </a:gs>
                    </a:gsLst>
                    <a:lin ang="5400000" scaled="0"/>
                  </a:gradFill>
                </a:rPr>
                <a:t>Excel 2013</a:t>
              </a:r>
            </a:p>
            <a:p>
              <a:pPr>
                <a:lnSpc>
                  <a:spcPct val="90000"/>
                </a:lnSpc>
              </a:pPr>
              <a:r>
                <a:rPr lang="fr-FR" sz="2400" dirty="0" smtClean="0">
                  <a:gradFill>
                    <a:gsLst>
                      <a:gs pos="2917">
                        <a:schemeClr val="tx1"/>
                      </a:gs>
                      <a:gs pos="30000">
                        <a:schemeClr val="tx1"/>
                      </a:gs>
                    </a:gsLst>
                    <a:lin ang="5400000" scaled="0"/>
                  </a:gradFill>
                </a:rPr>
                <a:t>Sharing in SharePoint On-Prem</a:t>
              </a:r>
            </a:p>
          </p:txBody>
        </p:sp>
        <p:grpSp>
          <p:nvGrpSpPr>
            <p:cNvPr id="62" name="Groupe 61"/>
            <p:cNvGrpSpPr/>
            <p:nvPr/>
          </p:nvGrpSpPr>
          <p:grpSpPr>
            <a:xfrm>
              <a:off x="4506507" y="1096275"/>
              <a:ext cx="2288155" cy="740470"/>
              <a:chOff x="7025367" y="1850010"/>
              <a:chExt cx="2288155" cy="740470"/>
            </a:xfrm>
          </p:grpSpPr>
          <p:sp>
            <p:nvSpPr>
              <p:cNvPr id="63" name="Rectangle 62"/>
              <p:cNvSpPr/>
              <p:nvPr/>
            </p:nvSpPr>
            <p:spPr bwMode="auto">
              <a:xfrm>
                <a:off x="7765836" y="1850010"/>
                <a:ext cx="1547686" cy="740469"/>
              </a:xfrm>
              <a:prstGeom prst="rect">
                <a:avLst/>
              </a:prstGeom>
              <a:solidFill>
                <a:srgbClr val="00B0F0"/>
              </a:solidFill>
              <a:ln w="38100" cap="flat" cmpd="sng" algn="ctr">
                <a:noFill/>
                <a:prstDash val="solid"/>
                <a:headEnd type="none" w="med" len="med"/>
                <a:tailEnd type="none" w="med" len="med"/>
              </a:ln>
              <a:effectLst/>
            </p:spPr>
            <p:txBody>
              <a:bodyPr vert="horz" wrap="square" lIns="93256" tIns="91440" rIns="72000" bIns="91440" numCol="1" rtlCol="0" anchor="ctr" anchorCtr="0" compatLnSpc="1">
                <a:prstTxWarp prst="textNoShape">
                  <a:avLst/>
                </a:prstTxWarp>
              </a:bodyPr>
              <a:lstStyle/>
              <a:p>
                <a:pPr defTabSz="932290" fontAlgn="base">
                  <a:lnSpc>
                    <a:spcPct val="90000"/>
                  </a:lnSpc>
                  <a:spcBef>
                    <a:spcPct val="0"/>
                  </a:spcBef>
                  <a:spcAft>
                    <a:spcPct val="0"/>
                  </a:spcAft>
                </a:pPr>
                <a:r>
                  <a:rPr lang="en-US" b="1" kern="0" dirty="0" smtClean="0">
                    <a:gradFill>
                      <a:gsLst>
                        <a:gs pos="0">
                          <a:srgbClr val="FFFFFF"/>
                        </a:gs>
                        <a:gs pos="100000">
                          <a:srgbClr val="FFFFFF"/>
                        </a:gs>
                      </a:gsLst>
                      <a:lin ang="5400000" scaled="0"/>
                    </a:gradFill>
                    <a:ea typeface="Segoe UI" pitchFamily="34" charset="0"/>
                    <a:cs typeface="Segoe UI" pitchFamily="34" charset="0"/>
                  </a:rPr>
                  <a:t>Visualize</a:t>
                </a:r>
                <a:endParaRPr lang="en-US" b="1" kern="0" dirty="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7025367" y="1850011"/>
                <a:ext cx="740469" cy="740469"/>
              </a:xfrm>
              <a:prstGeom prst="rect">
                <a:avLst/>
              </a:prstGeom>
              <a:solidFill>
                <a:srgbClr val="00B05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defRPr/>
                </a:pPr>
                <a:endParaRPr lang="en-US" sz="1765" kern="0" dirty="0">
                  <a:solidFill>
                    <a:srgbClr val="FFFFFF"/>
                  </a:solidFill>
                  <a:ea typeface="Segoe UI" pitchFamily="34" charset="0"/>
                  <a:cs typeface="Segoe UI" pitchFamily="34" charset="0"/>
                </a:endParaRPr>
              </a:p>
            </p:txBody>
          </p:sp>
          <p:sp>
            <p:nvSpPr>
              <p:cNvPr id="65" name="Freeform 33"/>
              <p:cNvSpPr/>
              <p:nvPr>
                <p:custDataLst>
                  <p:tags r:id="rId2"/>
                </p:custDataLst>
              </p:nvPr>
            </p:nvSpPr>
            <p:spPr>
              <a:xfrm>
                <a:off x="7278004" y="2100040"/>
                <a:ext cx="444924" cy="448441"/>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a:defRPr/>
                </a:pPr>
                <a:endParaRPr lang="en-US" sz="1765" kern="0">
                  <a:solidFill>
                    <a:sysClr val="window" lastClr="FFFFFF"/>
                  </a:solidFill>
                  <a:latin typeface="Arial"/>
                </a:endParaRPr>
              </a:p>
            </p:txBody>
          </p:sp>
        </p:grpSp>
      </p:grpSp>
      <p:grpSp>
        <p:nvGrpSpPr>
          <p:cNvPr id="28" name="Groupe 27"/>
          <p:cNvGrpSpPr/>
          <p:nvPr/>
        </p:nvGrpSpPr>
        <p:grpSpPr>
          <a:xfrm>
            <a:off x="0" y="2694257"/>
            <a:ext cx="12192000" cy="1833642"/>
            <a:chOff x="0" y="2694257"/>
            <a:chExt cx="12192000" cy="1833642"/>
          </a:xfrm>
        </p:grpSpPr>
        <p:sp>
          <p:nvSpPr>
            <p:cNvPr id="17" name="Rectangle 16"/>
            <p:cNvSpPr/>
            <p:nvPr/>
          </p:nvSpPr>
          <p:spPr bwMode="auto">
            <a:xfrm>
              <a:off x="0" y="2694257"/>
              <a:ext cx="12192000" cy="1833642"/>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fr-FR" sz="2000" dirty="0">
                <a:gradFill>
                  <a:gsLst>
                    <a:gs pos="0">
                      <a:srgbClr val="FFFFFF"/>
                    </a:gs>
                    <a:gs pos="100000">
                      <a:srgbClr val="FFFFFF"/>
                    </a:gs>
                  </a:gsLst>
                  <a:lin ang="5400000" scaled="0"/>
                </a:gradFill>
              </a:endParaRPr>
            </a:p>
          </p:txBody>
        </p:sp>
        <p:sp>
          <p:nvSpPr>
            <p:cNvPr id="19" name="ZoneTexte 18"/>
            <p:cNvSpPr txBox="1"/>
            <p:nvPr/>
          </p:nvSpPr>
          <p:spPr>
            <a:xfrm>
              <a:off x="111775" y="3047208"/>
              <a:ext cx="1902084" cy="1181862"/>
            </a:xfrm>
            <a:prstGeom prst="rect">
              <a:avLst/>
            </a:prstGeom>
            <a:noFill/>
          </p:spPr>
          <p:txBody>
            <a:bodyPr wrap="square" lIns="182880" tIns="146304" rIns="182880" bIns="146304" rtlCol="0">
              <a:spAutoFit/>
            </a:bodyPr>
            <a:lstStyle/>
            <a:p>
              <a:pPr>
                <a:lnSpc>
                  <a:spcPct val="90000"/>
                </a:lnSpc>
              </a:pPr>
              <a:r>
                <a:rPr lang="fr-FR" sz="4400" b="1" dirty="0" smtClean="0">
                  <a:gradFill>
                    <a:gsLst>
                      <a:gs pos="2917">
                        <a:schemeClr val="tx1"/>
                      </a:gs>
                      <a:gs pos="30000">
                        <a:schemeClr val="tx1"/>
                      </a:gs>
                    </a:gsLst>
                    <a:lin ang="5400000" scaled="0"/>
                  </a:gradFill>
                </a:rPr>
                <a:t>360€</a:t>
              </a:r>
            </a:p>
            <a:p>
              <a:pPr>
                <a:lnSpc>
                  <a:spcPct val="90000"/>
                </a:lnSpc>
              </a:pPr>
              <a:r>
                <a:rPr lang="fr-FR" sz="2000" i="1" dirty="0">
                  <a:gradFill>
                    <a:gsLst>
                      <a:gs pos="2917">
                        <a:schemeClr val="tx1"/>
                      </a:gs>
                      <a:gs pos="30000">
                        <a:schemeClr val="tx1"/>
                      </a:gs>
                    </a:gsLst>
                    <a:lin ang="5400000" scaled="0"/>
                  </a:gradFill>
                </a:rPr>
                <a:t>b</a:t>
              </a:r>
              <a:r>
                <a:rPr lang="fr-FR" sz="2000" i="1" dirty="0" smtClean="0">
                  <a:gradFill>
                    <a:gsLst>
                      <a:gs pos="2917">
                        <a:schemeClr val="tx1"/>
                      </a:gs>
                      <a:gs pos="30000">
                        <a:schemeClr val="tx1"/>
                      </a:gs>
                    </a:gsLst>
                    <a:lin ang="5400000" scaled="0"/>
                  </a:gradFill>
                </a:rPr>
                <a:t>y user / </a:t>
              </a:r>
              <a:r>
                <a:rPr lang="fr-FR" sz="2000" i="1" dirty="0" err="1" smtClean="0">
                  <a:gradFill>
                    <a:gsLst>
                      <a:gs pos="2917">
                        <a:schemeClr val="tx1"/>
                      </a:gs>
                      <a:gs pos="30000">
                        <a:schemeClr val="tx1"/>
                      </a:gs>
                    </a:gsLst>
                    <a:lin ang="5400000" scaled="0"/>
                  </a:gradFill>
                </a:rPr>
                <a:t>year</a:t>
              </a:r>
              <a:endParaRPr lang="fr-FR" sz="2000" i="1" dirty="0" smtClean="0">
                <a:gradFill>
                  <a:gsLst>
                    <a:gs pos="2917">
                      <a:schemeClr val="tx1"/>
                    </a:gs>
                    <a:gs pos="30000">
                      <a:schemeClr val="tx1"/>
                    </a:gs>
                  </a:gsLst>
                  <a:lin ang="5400000" scaled="0"/>
                </a:gradFill>
              </a:endParaRPr>
            </a:p>
          </p:txBody>
        </p:sp>
        <p:grpSp>
          <p:nvGrpSpPr>
            <p:cNvPr id="31" name="Groupe 30"/>
            <p:cNvGrpSpPr/>
            <p:nvPr/>
          </p:nvGrpSpPr>
          <p:grpSpPr>
            <a:xfrm>
              <a:off x="4506507" y="3648456"/>
              <a:ext cx="2288155" cy="740469"/>
              <a:chOff x="822766" y="5133157"/>
              <a:chExt cx="2288155" cy="740469"/>
            </a:xfrm>
          </p:grpSpPr>
          <p:sp>
            <p:nvSpPr>
              <p:cNvPr id="32" name="Rectangle 31"/>
              <p:cNvSpPr/>
              <p:nvPr/>
            </p:nvSpPr>
            <p:spPr bwMode="auto">
              <a:xfrm>
                <a:off x="1563235" y="5133934"/>
                <a:ext cx="1547686" cy="739691"/>
              </a:xfrm>
              <a:prstGeom prst="rect">
                <a:avLst/>
              </a:prstGeom>
              <a:solidFill>
                <a:srgbClr val="00B0F0"/>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pPr>
                <a:r>
                  <a:rPr lang="en-US" b="1" kern="0" dirty="0" smtClean="0">
                    <a:gradFill>
                      <a:gsLst>
                        <a:gs pos="0">
                          <a:srgbClr val="FFFFFF"/>
                        </a:gs>
                        <a:gs pos="100000">
                          <a:srgbClr val="FFFFFF"/>
                        </a:gs>
                      </a:gsLst>
                      <a:lin ang="5400000" scaled="0"/>
                    </a:gradFill>
                    <a:ea typeface="Segoe UI" pitchFamily="34" charset="0"/>
                    <a:cs typeface="Segoe UI" pitchFamily="34" charset="0"/>
                  </a:rPr>
                  <a:t>Mobility</a:t>
                </a:r>
                <a:endParaRPr lang="en-US" b="1" kern="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822766" y="5133157"/>
                <a:ext cx="740469" cy="740469"/>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defRPr/>
                </a:pPr>
                <a:endParaRPr lang="en-US" sz="1765" kern="0" dirty="0">
                  <a:solidFill>
                    <a:srgbClr val="FFFFFF"/>
                  </a:solidFill>
                  <a:ea typeface="Segoe UI" pitchFamily="34" charset="0"/>
                  <a:cs typeface="Segoe UI" pitchFamily="34" charset="0"/>
                </a:endParaRPr>
              </a:p>
            </p:txBody>
          </p:sp>
          <p:grpSp>
            <p:nvGrpSpPr>
              <p:cNvPr id="34" name="Group 13"/>
              <p:cNvGrpSpPr/>
              <p:nvPr/>
            </p:nvGrpSpPr>
            <p:grpSpPr>
              <a:xfrm>
                <a:off x="923219" y="5237229"/>
                <a:ext cx="539562" cy="532324"/>
                <a:chOff x="10280016" y="4544833"/>
                <a:chExt cx="728879" cy="719102"/>
              </a:xfrm>
            </p:grpSpPr>
            <p:grpSp>
              <p:nvGrpSpPr>
                <p:cNvPr id="35" name="Group 57"/>
                <p:cNvGrpSpPr/>
                <p:nvPr/>
              </p:nvGrpSpPr>
              <p:grpSpPr bwMode="black">
                <a:xfrm>
                  <a:off x="10280016" y="4544833"/>
                  <a:ext cx="728879" cy="719102"/>
                  <a:chOff x="2916435" y="3914152"/>
                  <a:chExt cx="930763" cy="918513"/>
                </a:xfrm>
              </p:grpSpPr>
              <p:pic>
                <p:nvPicPr>
                  <p:cNvPr id="37" name="Picture 58"/>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38"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89642" tIns="44821" rIns="89642" bIns="44821" numCol="1" anchor="t" anchorCtr="0" compatLnSpc="1">
                    <a:prstTxWarp prst="textNoShape">
                      <a:avLst/>
                    </a:prstTxWarp>
                  </a:bodyPr>
                  <a:lstStyle/>
                  <a:p>
                    <a:pPr defTabSz="914036"/>
                    <a:endParaRPr lang="en-US" sz="882" dirty="0">
                      <a:solidFill>
                        <a:srgbClr val="FFFFFF"/>
                      </a:solidFill>
                    </a:endParaRPr>
                  </a:p>
                </p:txBody>
              </p:sp>
            </p:grpSp>
            <p:sp>
              <p:nvSpPr>
                <p:cNvPr id="36" name="Freeform 60"/>
                <p:cNvSpPr/>
                <p:nvPr>
                  <p:custDataLst>
                    <p:tags r:id="rId1"/>
                  </p:custDataLst>
                </p:nvPr>
              </p:nvSpPr>
              <p:spPr>
                <a:xfrm>
                  <a:off x="10639372" y="4697518"/>
                  <a:ext cx="294872" cy="297203"/>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a:defRPr/>
                  </a:pPr>
                  <a:endParaRPr lang="en-US" sz="1765" kern="0">
                    <a:solidFill>
                      <a:sysClr val="window" lastClr="FFFFFF"/>
                    </a:solidFill>
                    <a:latin typeface="Arial"/>
                  </a:endParaRPr>
                </a:p>
              </p:txBody>
            </p:sp>
          </p:grpSp>
        </p:grpSp>
        <p:grpSp>
          <p:nvGrpSpPr>
            <p:cNvPr id="39" name="Groupe 38"/>
            <p:cNvGrpSpPr/>
            <p:nvPr/>
          </p:nvGrpSpPr>
          <p:grpSpPr>
            <a:xfrm>
              <a:off x="4506507" y="2851401"/>
              <a:ext cx="2288155" cy="740542"/>
              <a:chOff x="6208616" y="4168301"/>
              <a:chExt cx="2288155" cy="740542"/>
            </a:xfrm>
          </p:grpSpPr>
          <p:sp>
            <p:nvSpPr>
              <p:cNvPr id="40" name="Rectangle 39"/>
              <p:cNvSpPr/>
              <p:nvPr/>
            </p:nvSpPr>
            <p:spPr bwMode="auto">
              <a:xfrm>
                <a:off x="6949085" y="4168301"/>
                <a:ext cx="1547686" cy="740541"/>
              </a:xfrm>
              <a:prstGeom prst="rect">
                <a:avLst/>
              </a:prstGeom>
              <a:solidFill>
                <a:srgbClr val="00B0F0"/>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pPr>
                <a:r>
                  <a:rPr lang="fr-FR" b="1" kern="0" dirty="0" smtClean="0">
                    <a:gradFill>
                      <a:gsLst>
                        <a:gs pos="0">
                          <a:srgbClr val="FFFFFF"/>
                        </a:gs>
                        <a:gs pos="100000">
                          <a:srgbClr val="FFFFFF"/>
                        </a:gs>
                      </a:gsLst>
                      <a:lin ang="5400000" scaled="0"/>
                    </a:gradFill>
                    <a:ea typeface="Segoe UI" pitchFamily="34" charset="0"/>
                    <a:cs typeface="Segoe UI" pitchFamily="34" charset="0"/>
                  </a:rPr>
                  <a:t>Natural</a:t>
                </a:r>
              </a:p>
              <a:p>
                <a:pPr defTabSz="932290" fontAlgn="base">
                  <a:lnSpc>
                    <a:spcPct val="90000"/>
                  </a:lnSpc>
                  <a:spcBef>
                    <a:spcPct val="0"/>
                  </a:spcBef>
                  <a:spcAft>
                    <a:spcPct val="0"/>
                  </a:spcAft>
                </a:pPr>
                <a:r>
                  <a:rPr lang="fr-FR" b="1" kern="0" dirty="0" smtClean="0">
                    <a:gradFill>
                      <a:gsLst>
                        <a:gs pos="0">
                          <a:srgbClr val="FFFFFF"/>
                        </a:gs>
                        <a:gs pos="100000">
                          <a:srgbClr val="FFFFFF"/>
                        </a:gs>
                      </a:gsLst>
                      <a:lin ang="5400000" scaled="0"/>
                    </a:gradFill>
                    <a:ea typeface="Segoe UI" pitchFamily="34" charset="0"/>
                    <a:cs typeface="Segoe UI" pitchFamily="34" charset="0"/>
                  </a:rPr>
                  <a:t>Langage</a:t>
                </a:r>
                <a:endParaRPr lang="en-US" b="1" kern="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6208616" y="4168374"/>
                <a:ext cx="740469" cy="740469"/>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defRPr/>
                </a:pPr>
                <a:endParaRPr lang="en-US" sz="1765" kern="0" dirty="0">
                  <a:solidFill>
                    <a:srgbClr val="FFFFFF"/>
                  </a:solidFill>
                  <a:ea typeface="Segoe UI" pitchFamily="34" charset="0"/>
                  <a:cs typeface="Segoe UI" pitchFamily="34" charset="0"/>
                </a:endParaRPr>
              </a:p>
            </p:txBody>
          </p:sp>
          <p:grpSp>
            <p:nvGrpSpPr>
              <p:cNvPr id="42" name="Group 11"/>
              <p:cNvGrpSpPr/>
              <p:nvPr/>
            </p:nvGrpSpPr>
            <p:grpSpPr>
              <a:xfrm>
                <a:off x="6309879" y="4323848"/>
                <a:ext cx="537941" cy="463569"/>
                <a:chOff x="8783963" y="4448677"/>
                <a:chExt cx="735026" cy="633406"/>
              </a:xfrm>
            </p:grpSpPr>
            <p:grpSp>
              <p:nvGrpSpPr>
                <p:cNvPr id="43" name="Group 41"/>
                <p:cNvGrpSpPr/>
                <p:nvPr/>
              </p:nvGrpSpPr>
              <p:grpSpPr bwMode="black">
                <a:xfrm>
                  <a:off x="8783963" y="4448677"/>
                  <a:ext cx="735022" cy="633406"/>
                  <a:chOff x="5574622" y="922419"/>
                  <a:chExt cx="576936" cy="497307"/>
                </a:xfrm>
              </p:grpSpPr>
              <p:sp>
                <p:nvSpPr>
                  <p:cNvPr id="45" name="Rectangle 44"/>
                  <p:cNvSpPr/>
                  <p:nvPr/>
                </p:nvSpPr>
                <p:spPr bwMode="black">
                  <a:xfrm>
                    <a:off x="5574622" y="922419"/>
                    <a:ext cx="576936" cy="360946"/>
                  </a:xfrm>
                  <a:prstGeom prst="rect">
                    <a:avLst/>
                  </a:pr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39" tIns="44819" rIns="89639" bIns="44819" numCol="1" rtlCol="0" anchor="ctr" anchorCtr="0" compatLnSpc="1">
                    <a:prstTxWarp prst="textNoShape">
                      <a:avLst/>
                    </a:prstTxWarp>
                  </a:bodyPr>
                  <a:lstStyle/>
                  <a:p>
                    <a:pPr defTabSz="726147"/>
                    <a:endParaRPr lang="en-US" sz="1200" spc="-120" dirty="0">
                      <a:solidFill>
                        <a:srgbClr val="505050">
                          <a:lumMod val="50000"/>
                        </a:srgbClr>
                      </a:solidFill>
                      <a:latin typeface="Segoe Light" pitchFamily="34" charset="0"/>
                    </a:endParaRPr>
                  </a:p>
                </p:txBody>
              </p:sp>
              <p:sp>
                <p:nvSpPr>
                  <p:cNvPr id="46" name="Isosceles Triangle 52"/>
                  <p:cNvSpPr/>
                  <p:nvPr/>
                </p:nvSpPr>
                <p:spPr bwMode="black">
                  <a:xfrm flipV="1">
                    <a:off x="5662862" y="1251284"/>
                    <a:ext cx="202131" cy="168442"/>
                  </a:xfrm>
                  <a:prstGeom prst="triangle">
                    <a:avLst>
                      <a:gd name="adj" fmla="val 20000"/>
                    </a:avLst>
                  </a:pr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39" tIns="44819" rIns="89639" bIns="44819" numCol="1" rtlCol="0" anchor="ctr" anchorCtr="0" compatLnSpc="1">
                    <a:prstTxWarp prst="textNoShape">
                      <a:avLst/>
                    </a:prstTxWarp>
                  </a:bodyPr>
                  <a:lstStyle/>
                  <a:p>
                    <a:pPr defTabSz="726147"/>
                    <a:endParaRPr lang="en-US" sz="1200" spc="-120" dirty="0">
                      <a:solidFill>
                        <a:srgbClr val="505050">
                          <a:lumMod val="50000"/>
                        </a:srgbClr>
                      </a:solidFill>
                      <a:latin typeface="Segoe Light" pitchFamily="34" charset="0"/>
                    </a:endParaRPr>
                  </a:p>
                </p:txBody>
              </p:sp>
            </p:grpSp>
            <p:sp>
              <p:nvSpPr>
                <p:cNvPr id="44" name="TextBox 45"/>
                <p:cNvSpPr txBox="1"/>
                <p:nvPr/>
              </p:nvSpPr>
              <p:spPr bwMode="black">
                <a:xfrm>
                  <a:off x="8897555" y="4538635"/>
                  <a:ext cx="621434" cy="294376"/>
                </a:xfrm>
                <a:prstGeom prst="rect">
                  <a:avLst/>
                </a:prstGeom>
                <a:noFill/>
              </p:spPr>
              <p:txBody>
                <a:bodyPr wrap="square" lIns="0" tIns="0" rIns="0" bIns="0" rtlCol="0">
                  <a:spAutoFit/>
                </a:bodyPr>
                <a:lstStyle/>
                <a:p>
                  <a:pPr defTabSz="914036"/>
                  <a:r>
                    <a:rPr lang="en-US" sz="1400" b="1" dirty="0">
                      <a:solidFill>
                        <a:srgbClr val="FF8C00"/>
                      </a:solidFill>
                    </a:rPr>
                    <a:t>Q</a:t>
                  </a:r>
                  <a:r>
                    <a:rPr lang="en-US" sz="1400" dirty="0">
                      <a:solidFill>
                        <a:srgbClr val="FF8C00"/>
                      </a:solidFill>
                    </a:rPr>
                    <a:t>&amp;</a:t>
                  </a:r>
                  <a:r>
                    <a:rPr lang="en-US" sz="1400" b="1" dirty="0">
                      <a:solidFill>
                        <a:srgbClr val="FF8C00"/>
                      </a:solidFill>
                    </a:rPr>
                    <a:t>A</a:t>
                  </a:r>
                  <a:endParaRPr lang="en-US" sz="1400" spc="-132" dirty="0">
                    <a:solidFill>
                      <a:srgbClr val="FF8C00"/>
                    </a:solidFill>
                    <a:latin typeface="Arial Black" pitchFamily="34" charset="0"/>
                    <a:cs typeface="Arial" pitchFamily="34" charset="0"/>
                  </a:endParaRPr>
                </a:p>
              </p:txBody>
            </p:sp>
          </p:grpSp>
        </p:grpSp>
        <p:grpSp>
          <p:nvGrpSpPr>
            <p:cNvPr id="47" name="Groupe 46"/>
            <p:cNvGrpSpPr/>
            <p:nvPr/>
          </p:nvGrpSpPr>
          <p:grpSpPr>
            <a:xfrm>
              <a:off x="2139513" y="2862975"/>
              <a:ext cx="2290245" cy="740470"/>
              <a:chOff x="-15691" y="2901485"/>
              <a:chExt cx="2290245" cy="740470"/>
            </a:xfrm>
          </p:grpSpPr>
          <p:sp>
            <p:nvSpPr>
              <p:cNvPr id="48" name="Rectangle 47"/>
              <p:cNvSpPr/>
              <p:nvPr/>
            </p:nvSpPr>
            <p:spPr bwMode="auto">
              <a:xfrm>
                <a:off x="726868" y="2901485"/>
                <a:ext cx="1547686" cy="740469"/>
              </a:xfrm>
              <a:prstGeom prst="rect">
                <a:avLst/>
              </a:prstGeom>
              <a:solidFill>
                <a:srgbClr val="00B0F0"/>
              </a:solidFill>
              <a:ln w="38100" cap="flat" cmpd="sng" algn="ctr">
                <a:noFill/>
                <a:prstDash val="solid"/>
                <a:headEnd type="none" w="med" len="med"/>
                <a:tailEnd type="none" w="med" len="med"/>
              </a:ln>
              <a:effectLst/>
            </p:spPr>
            <p:txBody>
              <a:bodyPr vert="horz" wrap="square" lIns="72000" tIns="72000" rIns="0" bIns="72000" numCol="1" rtlCol="0" anchor="ctr" anchorCtr="0" compatLnSpc="1">
                <a:prstTxWarp prst="textNoShape">
                  <a:avLst/>
                </a:prstTxWarp>
              </a:bodyPr>
              <a:lstStyle/>
              <a:p>
                <a:pPr defTabSz="932290" fontAlgn="base">
                  <a:lnSpc>
                    <a:spcPct val="90000"/>
                  </a:lnSpc>
                  <a:spcBef>
                    <a:spcPct val="0"/>
                  </a:spcBef>
                  <a:spcAft>
                    <a:spcPct val="0"/>
                  </a:spcAft>
                </a:pPr>
                <a:r>
                  <a:rPr lang="fr-FR" b="1" kern="0" dirty="0" smtClean="0">
                    <a:gradFill>
                      <a:gsLst>
                        <a:gs pos="0">
                          <a:srgbClr val="FFFFFF"/>
                        </a:gs>
                        <a:gs pos="100000">
                          <a:srgbClr val="FFFFFF"/>
                        </a:gs>
                      </a:gsLst>
                      <a:lin ang="5400000" scaled="0"/>
                    </a:gradFill>
                    <a:ea typeface="Segoe UI" pitchFamily="34" charset="0"/>
                    <a:cs typeface="Segoe UI" pitchFamily="34" charset="0"/>
                  </a:rPr>
                  <a:t>Share</a:t>
                </a:r>
              </a:p>
              <a:p>
                <a:pPr defTabSz="932290" fontAlgn="base">
                  <a:lnSpc>
                    <a:spcPct val="90000"/>
                  </a:lnSpc>
                  <a:spcBef>
                    <a:spcPct val="0"/>
                  </a:spcBef>
                  <a:spcAft>
                    <a:spcPct val="0"/>
                  </a:spcAft>
                </a:pPr>
                <a:r>
                  <a:rPr lang="fr-FR" b="1" kern="0" dirty="0" err="1" smtClean="0">
                    <a:gradFill>
                      <a:gsLst>
                        <a:gs pos="0">
                          <a:srgbClr val="FFFFFF"/>
                        </a:gs>
                        <a:gs pos="100000">
                          <a:srgbClr val="FFFFFF"/>
                        </a:gs>
                      </a:gsLst>
                      <a:lin ang="5400000" scaled="0"/>
                    </a:gradFill>
                    <a:ea typeface="Segoe UI" pitchFamily="34" charset="0"/>
                    <a:cs typeface="Segoe UI" pitchFamily="34" charset="0"/>
                  </a:rPr>
                  <a:t>Collaborate</a:t>
                </a:r>
                <a:endParaRPr lang="fr-FR" b="1" kern="0"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15691" y="2901486"/>
                <a:ext cx="740469" cy="740469"/>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algn="ctr" defTabSz="913924" fontAlgn="base">
                  <a:lnSpc>
                    <a:spcPct val="90000"/>
                  </a:lnSpc>
                  <a:spcBef>
                    <a:spcPct val="0"/>
                  </a:spcBef>
                  <a:spcAft>
                    <a:spcPct val="0"/>
                  </a:spcAft>
                  <a:defRPr/>
                </a:pPr>
                <a:endParaRPr lang="en-US" sz="1765" kern="0" dirty="0">
                  <a:solidFill>
                    <a:srgbClr val="FFFFFF"/>
                  </a:solidFill>
                  <a:ea typeface="Segoe UI" pitchFamily="34" charset="0"/>
                  <a:cs typeface="Segoe UI" pitchFamily="34" charset="0"/>
                </a:endParaRPr>
              </a:p>
            </p:txBody>
          </p:sp>
          <p:sp>
            <p:nvSpPr>
              <p:cNvPr id="50" name="Freeform 25"/>
              <p:cNvSpPr>
                <a:spLocks noEditPoints="1"/>
              </p:cNvSpPr>
              <p:nvPr/>
            </p:nvSpPr>
            <p:spPr bwMode="black">
              <a:xfrm>
                <a:off x="92921" y="3040655"/>
                <a:ext cx="518229" cy="441599"/>
              </a:xfrm>
              <a:custGeom>
                <a:avLst/>
                <a:gdLst>
                  <a:gd name="T0" fmla="*/ 632624 w 300"/>
                  <a:gd name="T1" fmla="*/ 424592 h 255"/>
                  <a:gd name="T2" fmla="*/ 607319 w 300"/>
                  <a:gd name="T3" fmla="*/ 443604 h 255"/>
                  <a:gd name="T4" fmla="*/ 600993 w 300"/>
                  <a:gd name="T5" fmla="*/ 452054 h 255"/>
                  <a:gd name="T6" fmla="*/ 560927 w 300"/>
                  <a:gd name="T7" fmla="*/ 485852 h 255"/>
                  <a:gd name="T8" fmla="*/ 482903 w 300"/>
                  <a:gd name="T9" fmla="*/ 517538 h 255"/>
                  <a:gd name="T10" fmla="*/ 356378 w 300"/>
                  <a:gd name="T11" fmla="*/ 534437 h 255"/>
                  <a:gd name="T12" fmla="*/ 99111 w 300"/>
                  <a:gd name="T13" fmla="*/ 487964 h 255"/>
                  <a:gd name="T14" fmla="*/ 99111 w 300"/>
                  <a:gd name="T15" fmla="*/ 392906 h 255"/>
                  <a:gd name="T16" fmla="*/ 187678 w 300"/>
                  <a:gd name="T17" fmla="*/ 354883 h 255"/>
                  <a:gd name="T18" fmla="*/ 274137 w 300"/>
                  <a:gd name="T19" fmla="*/ 361220 h 255"/>
                  <a:gd name="T20" fmla="*/ 343726 w 300"/>
                  <a:gd name="T21" fmla="*/ 367558 h 255"/>
                  <a:gd name="T22" fmla="*/ 417532 w 300"/>
                  <a:gd name="T23" fmla="*/ 356996 h 255"/>
                  <a:gd name="T24" fmla="*/ 461816 w 300"/>
                  <a:gd name="T25" fmla="*/ 384457 h 255"/>
                  <a:gd name="T26" fmla="*/ 423858 w 300"/>
                  <a:gd name="T27" fmla="*/ 411918 h 255"/>
                  <a:gd name="T28" fmla="*/ 366922 w 300"/>
                  <a:gd name="T29" fmla="*/ 409806 h 255"/>
                  <a:gd name="T30" fmla="*/ 303660 w 300"/>
                  <a:gd name="T31" fmla="*/ 426705 h 255"/>
                  <a:gd name="T32" fmla="*/ 373248 w 300"/>
                  <a:gd name="T33" fmla="*/ 458391 h 255"/>
                  <a:gd name="T34" fmla="*/ 470251 w 300"/>
                  <a:gd name="T35" fmla="*/ 460503 h 255"/>
                  <a:gd name="T36" fmla="*/ 537730 w 300"/>
                  <a:gd name="T37" fmla="*/ 441492 h 255"/>
                  <a:gd name="T38" fmla="*/ 605210 w 300"/>
                  <a:gd name="T39" fmla="*/ 407693 h 255"/>
                  <a:gd name="T40" fmla="*/ 632624 w 300"/>
                  <a:gd name="T41" fmla="*/ 424592 h 255"/>
                  <a:gd name="T42" fmla="*/ 71697 w 300"/>
                  <a:gd name="T43" fmla="*/ 365445 h 255"/>
                  <a:gd name="T44" fmla="*/ 0 w 300"/>
                  <a:gd name="T45" fmla="*/ 365445 h 255"/>
                  <a:gd name="T46" fmla="*/ 0 w 300"/>
                  <a:gd name="T47" fmla="*/ 506976 h 255"/>
                  <a:gd name="T48" fmla="*/ 71697 w 300"/>
                  <a:gd name="T49" fmla="*/ 506976 h 255"/>
                  <a:gd name="T50" fmla="*/ 82241 w 300"/>
                  <a:gd name="T51" fmla="*/ 496414 h 255"/>
                  <a:gd name="T52" fmla="*/ 82241 w 300"/>
                  <a:gd name="T53" fmla="*/ 373895 h 255"/>
                  <a:gd name="T54" fmla="*/ 71697 w 300"/>
                  <a:gd name="T55" fmla="*/ 365445 h 255"/>
                  <a:gd name="T56" fmla="*/ 518752 w 300"/>
                  <a:gd name="T57" fmla="*/ 50698 h 255"/>
                  <a:gd name="T58" fmla="*/ 518752 w 300"/>
                  <a:gd name="T59" fmla="*/ 310523 h 255"/>
                  <a:gd name="T60" fmla="*/ 259376 w 300"/>
                  <a:gd name="T61" fmla="*/ 310523 h 255"/>
                  <a:gd name="T62" fmla="*/ 259376 w 300"/>
                  <a:gd name="T63" fmla="*/ 257713 h 255"/>
                  <a:gd name="T64" fmla="*/ 208766 w 300"/>
                  <a:gd name="T65" fmla="*/ 257713 h 255"/>
                  <a:gd name="T66" fmla="*/ 208766 w 300"/>
                  <a:gd name="T67" fmla="*/ 0 h 255"/>
                  <a:gd name="T68" fmla="*/ 466033 w 300"/>
                  <a:gd name="T69" fmla="*/ 0 h 255"/>
                  <a:gd name="T70" fmla="*/ 466033 w 300"/>
                  <a:gd name="T71" fmla="*/ 50698 h 255"/>
                  <a:gd name="T72" fmla="*/ 518752 w 300"/>
                  <a:gd name="T73" fmla="*/ 50698 h 255"/>
                  <a:gd name="T74" fmla="*/ 259376 w 300"/>
                  <a:gd name="T75" fmla="*/ 245038 h 255"/>
                  <a:gd name="T76" fmla="*/ 259376 w 300"/>
                  <a:gd name="T77" fmla="*/ 50698 h 255"/>
                  <a:gd name="T78" fmla="*/ 453381 w 300"/>
                  <a:gd name="T79" fmla="*/ 50698 h 255"/>
                  <a:gd name="T80" fmla="*/ 453381 w 300"/>
                  <a:gd name="T81" fmla="*/ 12674 h 255"/>
                  <a:gd name="T82" fmla="*/ 221418 w 300"/>
                  <a:gd name="T83" fmla="*/ 12674 h 255"/>
                  <a:gd name="T84" fmla="*/ 221418 w 300"/>
                  <a:gd name="T85" fmla="*/ 245038 h 255"/>
                  <a:gd name="T86" fmla="*/ 259376 w 300"/>
                  <a:gd name="T87" fmla="*/ 245038 h 255"/>
                  <a:gd name="T88" fmla="*/ 472359 w 300"/>
                  <a:gd name="T89" fmla="*/ 179554 h 255"/>
                  <a:gd name="T90" fmla="*/ 385901 w 300"/>
                  <a:gd name="T91" fmla="*/ 118294 h 255"/>
                  <a:gd name="T92" fmla="*/ 385901 w 300"/>
                  <a:gd name="T93" fmla="*/ 160542 h 255"/>
                  <a:gd name="T94" fmla="*/ 305768 w 300"/>
                  <a:gd name="T95" fmla="*/ 160542 h 255"/>
                  <a:gd name="T96" fmla="*/ 305768 w 300"/>
                  <a:gd name="T97" fmla="*/ 198566 h 255"/>
                  <a:gd name="T98" fmla="*/ 385901 w 300"/>
                  <a:gd name="T99" fmla="*/ 198566 h 255"/>
                  <a:gd name="T100" fmla="*/ 385901 w 300"/>
                  <a:gd name="T101" fmla="*/ 242926 h 255"/>
                  <a:gd name="T102" fmla="*/ 472359 w 300"/>
                  <a:gd name="T103" fmla="*/ 179554 h 2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chemeClr val="bg1"/>
              </a:solidFill>
              <a:ln>
                <a:noFill/>
              </a:ln>
              <a:extLst/>
            </p:spPr>
            <p:txBody>
              <a:bodyPr lIns="82305" tIns="41153" rIns="82305" bIns="41153"/>
              <a:lstStyle/>
              <a:p>
                <a:pPr algn="ctr"/>
                <a:endParaRPr lang="fr-FR"/>
              </a:p>
            </p:txBody>
          </p:sp>
        </p:grpSp>
        <p:grpSp>
          <p:nvGrpSpPr>
            <p:cNvPr id="51" name="Groupe 50"/>
            <p:cNvGrpSpPr/>
            <p:nvPr/>
          </p:nvGrpSpPr>
          <p:grpSpPr>
            <a:xfrm>
              <a:off x="2139513" y="3653105"/>
              <a:ext cx="2290245" cy="740470"/>
              <a:chOff x="8865234" y="4121842"/>
              <a:chExt cx="2290245" cy="740470"/>
            </a:xfrm>
          </p:grpSpPr>
          <p:grpSp>
            <p:nvGrpSpPr>
              <p:cNvPr id="52" name="Groupe 51"/>
              <p:cNvGrpSpPr/>
              <p:nvPr/>
            </p:nvGrpSpPr>
            <p:grpSpPr>
              <a:xfrm>
                <a:off x="8865234" y="4121842"/>
                <a:ext cx="2290245" cy="740470"/>
                <a:chOff x="-15691" y="2901485"/>
                <a:chExt cx="2290245" cy="740470"/>
              </a:xfrm>
            </p:grpSpPr>
            <p:sp>
              <p:nvSpPr>
                <p:cNvPr id="54" name="Rectangle 53"/>
                <p:cNvSpPr/>
                <p:nvPr/>
              </p:nvSpPr>
              <p:spPr bwMode="auto">
                <a:xfrm>
                  <a:off x="726868" y="2901485"/>
                  <a:ext cx="1547686" cy="740469"/>
                </a:xfrm>
                <a:prstGeom prst="rect">
                  <a:avLst/>
                </a:prstGeom>
                <a:solidFill>
                  <a:srgbClr val="00B0F0"/>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pPr>
                  <a:r>
                    <a:rPr lang="fr-FR" b="1" kern="0" dirty="0" err="1" smtClean="0">
                      <a:gradFill>
                        <a:gsLst>
                          <a:gs pos="0">
                            <a:srgbClr val="FFFFFF"/>
                          </a:gs>
                          <a:gs pos="100000">
                            <a:srgbClr val="FFFFFF"/>
                          </a:gs>
                        </a:gsLst>
                        <a:lin ang="5400000" scaled="0"/>
                      </a:gradFill>
                      <a:ea typeface="Segoe UI" pitchFamily="34" charset="0"/>
                      <a:cs typeface="Segoe UI" pitchFamily="34" charset="0"/>
                    </a:rPr>
                    <a:t>Search</a:t>
                  </a:r>
                  <a:endParaRPr lang="fr-FR" b="1" kern="0"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15691" y="2901486"/>
                  <a:ext cx="740469" cy="740469"/>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defRPr/>
                  </a:pPr>
                  <a:endParaRPr lang="en-US" sz="1765" kern="0" dirty="0">
                    <a:solidFill>
                      <a:srgbClr val="FFFFFF"/>
                    </a:solidFill>
                    <a:ea typeface="Segoe UI" pitchFamily="34" charset="0"/>
                    <a:cs typeface="Segoe UI" pitchFamily="34" charset="0"/>
                  </a:endParaRPr>
                </a:p>
              </p:txBody>
            </p:sp>
          </p:grpSp>
          <p:sp>
            <p:nvSpPr>
              <p:cNvPr id="53" name="Freeform 11"/>
              <p:cNvSpPr>
                <a:spLocks noEditPoints="1"/>
              </p:cNvSpPr>
              <p:nvPr/>
            </p:nvSpPr>
            <p:spPr bwMode="black">
              <a:xfrm>
                <a:off x="9116414" y="4389685"/>
                <a:ext cx="394215" cy="390875"/>
              </a:xfrm>
              <a:custGeom>
                <a:avLst/>
                <a:gdLst>
                  <a:gd name="T0" fmla="*/ 121793 w 300"/>
                  <a:gd name="T1" fmla="*/ 3751 h 297"/>
                  <a:gd name="T2" fmla="*/ 211733 w 300"/>
                  <a:gd name="T3" fmla="*/ 0 h 297"/>
                  <a:gd name="T4" fmla="*/ 215480 w 300"/>
                  <a:gd name="T5" fmla="*/ 22507 h 297"/>
                  <a:gd name="T6" fmla="*/ 440329 w 300"/>
                  <a:gd name="T7" fmla="*/ 22507 h 297"/>
                  <a:gd name="T8" fmla="*/ 434708 w 300"/>
                  <a:gd name="T9" fmla="*/ 0 h 297"/>
                  <a:gd name="T10" fmla="*/ 346642 w 300"/>
                  <a:gd name="T11" fmla="*/ 3751 h 297"/>
                  <a:gd name="T12" fmla="*/ 440329 w 300"/>
                  <a:gd name="T13" fmla="*/ 22507 h 297"/>
                  <a:gd name="T14" fmla="*/ 183627 w 300"/>
                  <a:gd name="T15" fmla="*/ 512042 h 297"/>
                  <a:gd name="T16" fmla="*/ 0 w 300"/>
                  <a:gd name="T17" fmla="*/ 553306 h 297"/>
                  <a:gd name="T18" fmla="*/ 178005 w 300"/>
                  <a:gd name="T19" fmla="*/ 557057 h 297"/>
                  <a:gd name="T20" fmla="*/ 384117 w 300"/>
                  <a:gd name="T21" fmla="*/ 557057 h 297"/>
                  <a:gd name="T22" fmla="*/ 562122 w 300"/>
                  <a:gd name="T23" fmla="*/ 553306 h 297"/>
                  <a:gd name="T24" fmla="*/ 378495 w 300"/>
                  <a:gd name="T25" fmla="*/ 512042 h 297"/>
                  <a:gd name="T26" fmla="*/ 384117 w 300"/>
                  <a:gd name="T27" fmla="*/ 557057 h 297"/>
                  <a:gd name="T28" fmla="*/ 507784 w 300"/>
                  <a:gd name="T29" fmla="*/ 155676 h 297"/>
                  <a:gd name="T30" fmla="*/ 560248 w 300"/>
                  <a:gd name="T31" fmla="*/ 502664 h 297"/>
                  <a:gd name="T32" fmla="*/ 425339 w 300"/>
                  <a:gd name="T33" fmla="*/ 316979 h 297"/>
                  <a:gd name="T34" fmla="*/ 341021 w 300"/>
                  <a:gd name="T35" fmla="*/ 311352 h 297"/>
                  <a:gd name="T36" fmla="*/ 290430 w 300"/>
                  <a:gd name="T37" fmla="*/ 285093 h 297"/>
                  <a:gd name="T38" fmla="*/ 288556 w 300"/>
                  <a:gd name="T39" fmla="*/ 298222 h 297"/>
                  <a:gd name="T40" fmla="*/ 271692 w 300"/>
                  <a:gd name="T41" fmla="*/ 296347 h 297"/>
                  <a:gd name="T42" fmla="*/ 222975 w 300"/>
                  <a:gd name="T43" fmla="*/ 285093 h 297"/>
                  <a:gd name="T44" fmla="*/ 215480 w 300"/>
                  <a:gd name="T45" fmla="*/ 316979 h 297"/>
                  <a:gd name="T46" fmla="*/ 179879 w 300"/>
                  <a:gd name="T47" fmla="*/ 502664 h 297"/>
                  <a:gd name="T48" fmla="*/ 46844 w 300"/>
                  <a:gd name="T49" fmla="*/ 316979 h 297"/>
                  <a:gd name="T50" fmla="*/ 78697 w 300"/>
                  <a:gd name="T51" fmla="*/ 142547 h 297"/>
                  <a:gd name="T52" fmla="*/ 136783 w 300"/>
                  <a:gd name="T53" fmla="*/ 110661 h 297"/>
                  <a:gd name="T54" fmla="*/ 114298 w 300"/>
                  <a:gd name="T55" fmla="*/ 106910 h 297"/>
                  <a:gd name="T56" fmla="*/ 224849 w 300"/>
                  <a:gd name="T57" fmla="*/ 28134 h 297"/>
                  <a:gd name="T58" fmla="*/ 221101 w 300"/>
                  <a:gd name="T59" fmla="*/ 110661 h 297"/>
                  <a:gd name="T60" fmla="*/ 202364 w 300"/>
                  <a:gd name="T61" fmla="*/ 127542 h 297"/>
                  <a:gd name="T62" fmla="*/ 271692 w 300"/>
                  <a:gd name="T63" fmla="*/ 116288 h 297"/>
                  <a:gd name="T64" fmla="*/ 262324 w 300"/>
                  <a:gd name="T65" fmla="*/ 114412 h 297"/>
                  <a:gd name="T66" fmla="*/ 266071 w 300"/>
                  <a:gd name="T67" fmla="*/ 103159 h 297"/>
                  <a:gd name="T68" fmla="*/ 299798 w 300"/>
                  <a:gd name="T69" fmla="*/ 105034 h 297"/>
                  <a:gd name="T70" fmla="*/ 296051 w 300"/>
                  <a:gd name="T71" fmla="*/ 116288 h 297"/>
                  <a:gd name="T72" fmla="*/ 290430 w 300"/>
                  <a:gd name="T73" fmla="*/ 127542 h 297"/>
                  <a:gd name="T74" fmla="*/ 359758 w 300"/>
                  <a:gd name="T75" fmla="*/ 110661 h 297"/>
                  <a:gd name="T76" fmla="*/ 337273 w 300"/>
                  <a:gd name="T77" fmla="*/ 106910 h 297"/>
                  <a:gd name="T78" fmla="*/ 447824 w 300"/>
                  <a:gd name="T79" fmla="*/ 28134 h 297"/>
                  <a:gd name="T80" fmla="*/ 444076 w 300"/>
                  <a:gd name="T81" fmla="*/ 110661 h 297"/>
                  <a:gd name="T82" fmla="*/ 425339 w 300"/>
                  <a:gd name="T83" fmla="*/ 142547 h 297"/>
                  <a:gd name="T84" fmla="*/ 228596 w 300"/>
                  <a:gd name="T85" fmla="*/ 155676 h 297"/>
                  <a:gd name="T86" fmla="*/ 271692 w 300"/>
                  <a:gd name="T87" fmla="*/ 135044 h 297"/>
                  <a:gd name="T88" fmla="*/ 202364 w 300"/>
                  <a:gd name="T89" fmla="*/ 142547 h 297"/>
                  <a:gd name="T90" fmla="*/ 230470 w 300"/>
                  <a:gd name="T91" fmla="*/ 146298 h 297"/>
                  <a:gd name="T92" fmla="*/ 337273 w 300"/>
                  <a:gd name="T93" fmla="*/ 142547 h 297"/>
                  <a:gd name="T94" fmla="*/ 359758 w 300"/>
                  <a:gd name="T95" fmla="*/ 135044 h 297"/>
                  <a:gd name="T96" fmla="*/ 290430 w 300"/>
                  <a:gd name="T97" fmla="*/ 155676 h 297"/>
                  <a:gd name="T98" fmla="*/ 333526 w 300"/>
                  <a:gd name="T99" fmla="*/ 146298 h 297"/>
                  <a:gd name="T100" fmla="*/ 296051 w 300"/>
                  <a:gd name="T101" fmla="*/ 189437 h 297"/>
                  <a:gd name="T102" fmla="*/ 266071 w 300"/>
                  <a:gd name="T103" fmla="*/ 221322 h 297"/>
                  <a:gd name="T104" fmla="*/ 296051 w 300"/>
                  <a:gd name="T105" fmla="*/ 189437 h 297"/>
                  <a:gd name="T106" fmla="*/ 241712 w 300"/>
                  <a:gd name="T107" fmla="*/ 170681 h 297"/>
                  <a:gd name="T108" fmla="*/ 249207 w 300"/>
                  <a:gd name="T109" fmla="*/ 264461 h 297"/>
                  <a:gd name="T110" fmla="*/ 320410 w 300"/>
                  <a:gd name="T111" fmla="*/ 170681 h 297"/>
                  <a:gd name="T112" fmla="*/ 312915 w 300"/>
                  <a:gd name="T113" fmla="*/ 264461 h 297"/>
                  <a:gd name="T114" fmla="*/ 320410 w 300"/>
                  <a:gd name="T115" fmla="*/ 170681 h 2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0" h="297">
                    <a:moveTo>
                      <a:pt x="65" y="12"/>
                    </a:moveTo>
                    <a:cubicBezTo>
                      <a:pt x="65" y="2"/>
                      <a:pt x="65" y="2"/>
                      <a:pt x="65" y="2"/>
                    </a:cubicBezTo>
                    <a:cubicBezTo>
                      <a:pt x="65" y="1"/>
                      <a:pt x="67" y="0"/>
                      <a:pt x="68" y="0"/>
                    </a:cubicBezTo>
                    <a:cubicBezTo>
                      <a:pt x="113" y="0"/>
                      <a:pt x="113" y="0"/>
                      <a:pt x="113" y="0"/>
                    </a:cubicBezTo>
                    <a:cubicBezTo>
                      <a:pt x="114" y="0"/>
                      <a:pt x="115" y="1"/>
                      <a:pt x="115" y="2"/>
                    </a:cubicBezTo>
                    <a:cubicBezTo>
                      <a:pt x="115" y="12"/>
                      <a:pt x="115" y="12"/>
                      <a:pt x="115" y="12"/>
                    </a:cubicBezTo>
                    <a:lnTo>
                      <a:pt x="65" y="12"/>
                    </a:lnTo>
                    <a:close/>
                    <a:moveTo>
                      <a:pt x="235" y="12"/>
                    </a:moveTo>
                    <a:cubicBezTo>
                      <a:pt x="235" y="2"/>
                      <a:pt x="235" y="2"/>
                      <a:pt x="235" y="2"/>
                    </a:cubicBezTo>
                    <a:cubicBezTo>
                      <a:pt x="235" y="1"/>
                      <a:pt x="233" y="0"/>
                      <a:pt x="232" y="0"/>
                    </a:cubicBezTo>
                    <a:cubicBezTo>
                      <a:pt x="187" y="0"/>
                      <a:pt x="187" y="0"/>
                      <a:pt x="187" y="0"/>
                    </a:cubicBezTo>
                    <a:cubicBezTo>
                      <a:pt x="186" y="0"/>
                      <a:pt x="185" y="1"/>
                      <a:pt x="185" y="2"/>
                    </a:cubicBezTo>
                    <a:cubicBezTo>
                      <a:pt x="185" y="12"/>
                      <a:pt x="185" y="12"/>
                      <a:pt x="185" y="12"/>
                    </a:cubicBezTo>
                    <a:lnTo>
                      <a:pt x="235" y="12"/>
                    </a:lnTo>
                    <a:close/>
                    <a:moveTo>
                      <a:pt x="98" y="295"/>
                    </a:moveTo>
                    <a:cubicBezTo>
                      <a:pt x="98" y="273"/>
                      <a:pt x="98" y="273"/>
                      <a:pt x="98" y="273"/>
                    </a:cubicBezTo>
                    <a:cubicBezTo>
                      <a:pt x="0" y="273"/>
                      <a:pt x="0" y="273"/>
                      <a:pt x="0" y="273"/>
                    </a:cubicBezTo>
                    <a:cubicBezTo>
                      <a:pt x="0" y="295"/>
                      <a:pt x="0" y="295"/>
                      <a:pt x="0" y="295"/>
                    </a:cubicBezTo>
                    <a:cubicBezTo>
                      <a:pt x="0" y="296"/>
                      <a:pt x="1" y="297"/>
                      <a:pt x="2" y="297"/>
                    </a:cubicBezTo>
                    <a:cubicBezTo>
                      <a:pt x="95" y="297"/>
                      <a:pt x="95" y="297"/>
                      <a:pt x="95" y="297"/>
                    </a:cubicBezTo>
                    <a:cubicBezTo>
                      <a:pt x="97" y="297"/>
                      <a:pt x="98" y="296"/>
                      <a:pt x="98" y="295"/>
                    </a:cubicBezTo>
                    <a:close/>
                    <a:moveTo>
                      <a:pt x="205" y="297"/>
                    </a:moveTo>
                    <a:cubicBezTo>
                      <a:pt x="298" y="297"/>
                      <a:pt x="298" y="297"/>
                      <a:pt x="298" y="297"/>
                    </a:cubicBezTo>
                    <a:cubicBezTo>
                      <a:pt x="299" y="297"/>
                      <a:pt x="300" y="296"/>
                      <a:pt x="300" y="295"/>
                    </a:cubicBezTo>
                    <a:cubicBezTo>
                      <a:pt x="300" y="273"/>
                      <a:pt x="300" y="273"/>
                      <a:pt x="300" y="273"/>
                    </a:cubicBezTo>
                    <a:cubicBezTo>
                      <a:pt x="202" y="273"/>
                      <a:pt x="202" y="273"/>
                      <a:pt x="202" y="273"/>
                    </a:cubicBezTo>
                    <a:cubicBezTo>
                      <a:pt x="202" y="295"/>
                      <a:pt x="202" y="295"/>
                      <a:pt x="202" y="295"/>
                    </a:cubicBezTo>
                    <a:cubicBezTo>
                      <a:pt x="202" y="296"/>
                      <a:pt x="203" y="297"/>
                      <a:pt x="205" y="297"/>
                    </a:cubicBezTo>
                    <a:close/>
                    <a:moveTo>
                      <a:pt x="263" y="76"/>
                    </a:moveTo>
                    <a:cubicBezTo>
                      <a:pt x="267" y="76"/>
                      <a:pt x="270" y="79"/>
                      <a:pt x="271" y="83"/>
                    </a:cubicBezTo>
                    <a:cubicBezTo>
                      <a:pt x="275" y="169"/>
                      <a:pt x="275" y="169"/>
                      <a:pt x="275" y="169"/>
                    </a:cubicBezTo>
                    <a:cubicBezTo>
                      <a:pt x="299" y="268"/>
                      <a:pt x="299" y="268"/>
                      <a:pt x="299" y="268"/>
                    </a:cubicBezTo>
                    <a:cubicBezTo>
                      <a:pt x="204" y="268"/>
                      <a:pt x="204" y="268"/>
                      <a:pt x="204" y="268"/>
                    </a:cubicBezTo>
                    <a:cubicBezTo>
                      <a:pt x="227" y="169"/>
                      <a:pt x="227" y="169"/>
                      <a:pt x="227" y="169"/>
                    </a:cubicBezTo>
                    <a:cubicBezTo>
                      <a:pt x="185" y="169"/>
                      <a:pt x="185" y="169"/>
                      <a:pt x="185" y="169"/>
                    </a:cubicBezTo>
                    <a:cubicBezTo>
                      <a:pt x="183" y="169"/>
                      <a:pt x="182" y="168"/>
                      <a:pt x="182" y="166"/>
                    </a:cubicBezTo>
                    <a:cubicBezTo>
                      <a:pt x="181" y="152"/>
                      <a:pt x="181" y="152"/>
                      <a:pt x="181" y="152"/>
                    </a:cubicBezTo>
                    <a:cubicBezTo>
                      <a:pt x="155" y="152"/>
                      <a:pt x="155" y="152"/>
                      <a:pt x="155" y="152"/>
                    </a:cubicBezTo>
                    <a:cubicBezTo>
                      <a:pt x="155" y="158"/>
                      <a:pt x="155" y="158"/>
                      <a:pt x="155" y="158"/>
                    </a:cubicBezTo>
                    <a:cubicBezTo>
                      <a:pt x="155" y="159"/>
                      <a:pt x="154" y="159"/>
                      <a:pt x="154" y="159"/>
                    </a:cubicBezTo>
                    <a:cubicBezTo>
                      <a:pt x="146" y="159"/>
                      <a:pt x="146" y="159"/>
                      <a:pt x="146" y="159"/>
                    </a:cubicBezTo>
                    <a:cubicBezTo>
                      <a:pt x="146" y="159"/>
                      <a:pt x="145" y="159"/>
                      <a:pt x="145" y="158"/>
                    </a:cubicBezTo>
                    <a:cubicBezTo>
                      <a:pt x="145" y="152"/>
                      <a:pt x="145" y="152"/>
                      <a:pt x="145" y="152"/>
                    </a:cubicBezTo>
                    <a:cubicBezTo>
                      <a:pt x="119" y="152"/>
                      <a:pt x="119" y="152"/>
                      <a:pt x="119" y="152"/>
                    </a:cubicBezTo>
                    <a:cubicBezTo>
                      <a:pt x="118" y="166"/>
                      <a:pt x="118" y="166"/>
                      <a:pt x="118" y="166"/>
                    </a:cubicBezTo>
                    <a:cubicBezTo>
                      <a:pt x="118" y="168"/>
                      <a:pt x="117" y="169"/>
                      <a:pt x="115" y="169"/>
                    </a:cubicBezTo>
                    <a:cubicBezTo>
                      <a:pt x="73" y="169"/>
                      <a:pt x="73" y="169"/>
                      <a:pt x="73" y="169"/>
                    </a:cubicBezTo>
                    <a:cubicBezTo>
                      <a:pt x="96" y="268"/>
                      <a:pt x="96" y="268"/>
                      <a:pt x="96" y="268"/>
                    </a:cubicBezTo>
                    <a:cubicBezTo>
                      <a:pt x="1" y="268"/>
                      <a:pt x="1" y="268"/>
                      <a:pt x="1" y="268"/>
                    </a:cubicBezTo>
                    <a:cubicBezTo>
                      <a:pt x="25" y="169"/>
                      <a:pt x="25" y="169"/>
                      <a:pt x="25" y="169"/>
                    </a:cubicBezTo>
                    <a:cubicBezTo>
                      <a:pt x="34" y="83"/>
                      <a:pt x="34" y="83"/>
                      <a:pt x="34" y="83"/>
                    </a:cubicBezTo>
                    <a:cubicBezTo>
                      <a:pt x="34" y="79"/>
                      <a:pt x="38" y="76"/>
                      <a:pt x="42" y="76"/>
                    </a:cubicBezTo>
                    <a:cubicBezTo>
                      <a:pt x="73" y="76"/>
                      <a:pt x="73" y="76"/>
                      <a:pt x="73" y="76"/>
                    </a:cubicBezTo>
                    <a:cubicBezTo>
                      <a:pt x="73" y="59"/>
                      <a:pt x="73" y="59"/>
                      <a:pt x="73" y="59"/>
                    </a:cubicBezTo>
                    <a:cubicBezTo>
                      <a:pt x="63" y="59"/>
                      <a:pt x="63" y="59"/>
                      <a:pt x="63" y="59"/>
                    </a:cubicBezTo>
                    <a:cubicBezTo>
                      <a:pt x="62" y="59"/>
                      <a:pt x="61" y="58"/>
                      <a:pt x="61" y="57"/>
                    </a:cubicBezTo>
                    <a:cubicBezTo>
                      <a:pt x="61" y="15"/>
                      <a:pt x="61" y="15"/>
                      <a:pt x="61" y="15"/>
                    </a:cubicBezTo>
                    <a:cubicBezTo>
                      <a:pt x="120" y="15"/>
                      <a:pt x="120" y="15"/>
                      <a:pt x="120" y="15"/>
                    </a:cubicBezTo>
                    <a:cubicBezTo>
                      <a:pt x="120" y="57"/>
                      <a:pt x="120" y="57"/>
                      <a:pt x="120" y="57"/>
                    </a:cubicBezTo>
                    <a:cubicBezTo>
                      <a:pt x="120" y="58"/>
                      <a:pt x="119" y="59"/>
                      <a:pt x="118" y="59"/>
                    </a:cubicBezTo>
                    <a:cubicBezTo>
                      <a:pt x="108" y="59"/>
                      <a:pt x="108" y="59"/>
                      <a:pt x="108" y="59"/>
                    </a:cubicBezTo>
                    <a:cubicBezTo>
                      <a:pt x="108" y="68"/>
                      <a:pt x="108" y="68"/>
                      <a:pt x="108" y="68"/>
                    </a:cubicBezTo>
                    <a:cubicBezTo>
                      <a:pt x="145" y="68"/>
                      <a:pt x="145" y="68"/>
                      <a:pt x="145" y="68"/>
                    </a:cubicBezTo>
                    <a:cubicBezTo>
                      <a:pt x="145" y="62"/>
                      <a:pt x="145" y="62"/>
                      <a:pt x="145" y="62"/>
                    </a:cubicBezTo>
                    <a:cubicBezTo>
                      <a:pt x="142" y="62"/>
                      <a:pt x="142" y="62"/>
                      <a:pt x="142" y="62"/>
                    </a:cubicBezTo>
                    <a:cubicBezTo>
                      <a:pt x="141" y="62"/>
                      <a:pt x="140" y="61"/>
                      <a:pt x="140" y="61"/>
                    </a:cubicBezTo>
                    <a:cubicBezTo>
                      <a:pt x="140" y="56"/>
                      <a:pt x="140" y="56"/>
                      <a:pt x="140" y="56"/>
                    </a:cubicBezTo>
                    <a:cubicBezTo>
                      <a:pt x="140" y="55"/>
                      <a:pt x="141" y="55"/>
                      <a:pt x="142" y="55"/>
                    </a:cubicBezTo>
                    <a:cubicBezTo>
                      <a:pt x="158" y="55"/>
                      <a:pt x="158" y="55"/>
                      <a:pt x="158" y="55"/>
                    </a:cubicBezTo>
                    <a:cubicBezTo>
                      <a:pt x="159" y="55"/>
                      <a:pt x="160" y="55"/>
                      <a:pt x="160" y="56"/>
                    </a:cubicBezTo>
                    <a:cubicBezTo>
                      <a:pt x="160" y="61"/>
                      <a:pt x="160" y="61"/>
                      <a:pt x="160" y="61"/>
                    </a:cubicBezTo>
                    <a:cubicBezTo>
                      <a:pt x="160" y="61"/>
                      <a:pt x="159" y="62"/>
                      <a:pt x="158" y="62"/>
                    </a:cubicBezTo>
                    <a:cubicBezTo>
                      <a:pt x="155" y="62"/>
                      <a:pt x="155" y="62"/>
                      <a:pt x="155" y="62"/>
                    </a:cubicBezTo>
                    <a:cubicBezTo>
                      <a:pt x="155" y="68"/>
                      <a:pt x="155" y="68"/>
                      <a:pt x="155" y="68"/>
                    </a:cubicBezTo>
                    <a:cubicBezTo>
                      <a:pt x="192" y="68"/>
                      <a:pt x="192" y="68"/>
                      <a:pt x="192" y="68"/>
                    </a:cubicBezTo>
                    <a:cubicBezTo>
                      <a:pt x="192" y="59"/>
                      <a:pt x="192" y="59"/>
                      <a:pt x="192" y="59"/>
                    </a:cubicBezTo>
                    <a:cubicBezTo>
                      <a:pt x="182" y="59"/>
                      <a:pt x="182" y="59"/>
                      <a:pt x="182" y="59"/>
                    </a:cubicBezTo>
                    <a:cubicBezTo>
                      <a:pt x="181" y="59"/>
                      <a:pt x="180" y="58"/>
                      <a:pt x="180" y="57"/>
                    </a:cubicBezTo>
                    <a:cubicBezTo>
                      <a:pt x="180" y="15"/>
                      <a:pt x="180" y="15"/>
                      <a:pt x="180" y="15"/>
                    </a:cubicBezTo>
                    <a:cubicBezTo>
                      <a:pt x="239" y="15"/>
                      <a:pt x="239" y="15"/>
                      <a:pt x="239" y="15"/>
                    </a:cubicBezTo>
                    <a:cubicBezTo>
                      <a:pt x="239" y="57"/>
                      <a:pt x="239" y="57"/>
                      <a:pt x="239" y="57"/>
                    </a:cubicBezTo>
                    <a:cubicBezTo>
                      <a:pt x="239" y="58"/>
                      <a:pt x="238" y="59"/>
                      <a:pt x="237" y="59"/>
                    </a:cubicBezTo>
                    <a:cubicBezTo>
                      <a:pt x="227" y="59"/>
                      <a:pt x="227" y="59"/>
                      <a:pt x="227" y="59"/>
                    </a:cubicBezTo>
                    <a:cubicBezTo>
                      <a:pt x="227" y="76"/>
                      <a:pt x="227" y="76"/>
                      <a:pt x="227" y="76"/>
                    </a:cubicBezTo>
                    <a:lnTo>
                      <a:pt x="263" y="76"/>
                    </a:lnTo>
                    <a:close/>
                    <a:moveTo>
                      <a:pt x="122" y="83"/>
                    </a:moveTo>
                    <a:cubicBezTo>
                      <a:pt x="145" y="83"/>
                      <a:pt x="145" y="83"/>
                      <a:pt x="145" y="83"/>
                    </a:cubicBezTo>
                    <a:cubicBezTo>
                      <a:pt x="145" y="72"/>
                      <a:pt x="145" y="72"/>
                      <a:pt x="145" y="72"/>
                    </a:cubicBezTo>
                    <a:cubicBezTo>
                      <a:pt x="108" y="72"/>
                      <a:pt x="108" y="72"/>
                      <a:pt x="108" y="72"/>
                    </a:cubicBezTo>
                    <a:cubicBezTo>
                      <a:pt x="108" y="76"/>
                      <a:pt x="108" y="76"/>
                      <a:pt x="108" y="76"/>
                    </a:cubicBezTo>
                    <a:cubicBezTo>
                      <a:pt x="120" y="76"/>
                      <a:pt x="120" y="76"/>
                      <a:pt x="120" y="76"/>
                    </a:cubicBezTo>
                    <a:cubicBezTo>
                      <a:pt x="122" y="76"/>
                      <a:pt x="123" y="77"/>
                      <a:pt x="123" y="78"/>
                    </a:cubicBezTo>
                    <a:lnTo>
                      <a:pt x="122" y="83"/>
                    </a:lnTo>
                    <a:close/>
                    <a:moveTo>
                      <a:pt x="180" y="76"/>
                    </a:moveTo>
                    <a:cubicBezTo>
                      <a:pt x="192" y="76"/>
                      <a:pt x="192" y="76"/>
                      <a:pt x="192" y="76"/>
                    </a:cubicBezTo>
                    <a:cubicBezTo>
                      <a:pt x="192" y="72"/>
                      <a:pt x="192" y="72"/>
                      <a:pt x="192" y="72"/>
                    </a:cubicBezTo>
                    <a:cubicBezTo>
                      <a:pt x="155" y="72"/>
                      <a:pt x="155" y="72"/>
                      <a:pt x="155" y="72"/>
                    </a:cubicBezTo>
                    <a:cubicBezTo>
                      <a:pt x="155" y="83"/>
                      <a:pt x="155" y="83"/>
                      <a:pt x="155" y="83"/>
                    </a:cubicBezTo>
                    <a:cubicBezTo>
                      <a:pt x="178" y="83"/>
                      <a:pt x="178" y="83"/>
                      <a:pt x="178" y="83"/>
                    </a:cubicBezTo>
                    <a:cubicBezTo>
                      <a:pt x="178" y="78"/>
                      <a:pt x="178" y="78"/>
                      <a:pt x="178" y="78"/>
                    </a:cubicBezTo>
                    <a:cubicBezTo>
                      <a:pt x="177" y="77"/>
                      <a:pt x="178" y="76"/>
                      <a:pt x="180" y="76"/>
                    </a:cubicBezTo>
                    <a:close/>
                    <a:moveTo>
                      <a:pt x="158" y="101"/>
                    </a:moveTo>
                    <a:cubicBezTo>
                      <a:pt x="142" y="101"/>
                      <a:pt x="142" y="101"/>
                      <a:pt x="142" y="101"/>
                    </a:cubicBezTo>
                    <a:cubicBezTo>
                      <a:pt x="142" y="118"/>
                      <a:pt x="142" y="118"/>
                      <a:pt x="142" y="118"/>
                    </a:cubicBezTo>
                    <a:cubicBezTo>
                      <a:pt x="158" y="118"/>
                      <a:pt x="158" y="118"/>
                      <a:pt x="158" y="118"/>
                    </a:cubicBezTo>
                    <a:lnTo>
                      <a:pt x="158" y="101"/>
                    </a:lnTo>
                    <a:close/>
                    <a:moveTo>
                      <a:pt x="133" y="91"/>
                    </a:moveTo>
                    <a:cubicBezTo>
                      <a:pt x="129" y="91"/>
                      <a:pt x="129" y="91"/>
                      <a:pt x="129" y="91"/>
                    </a:cubicBezTo>
                    <a:cubicBezTo>
                      <a:pt x="129" y="141"/>
                      <a:pt x="129" y="141"/>
                      <a:pt x="129" y="141"/>
                    </a:cubicBezTo>
                    <a:cubicBezTo>
                      <a:pt x="133" y="141"/>
                      <a:pt x="133" y="141"/>
                      <a:pt x="133" y="141"/>
                    </a:cubicBezTo>
                    <a:lnTo>
                      <a:pt x="133" y="91"/>
                    </a:lnTo>
                    <a:close/>
                    <a:moveTo>
                      <a:pt x="171" y="91"/>
                    </a:moveTo>
                    <a:cubicBezTo>
                      <a:pt x="167" y="91"/>
                      <a:pt x="167" y="91"/>
                      <a:pt x="167" y="91"/>
                    </a:cubicBezTo>
                    <a:cubicBezTo>
                      <a:pt x="167" y="141"/>
                      <a:pt x="167" y="141"/>
                      <a:pt x="167" y="141"/>
                    </a:cubicBezTo>
                    <a:cubicBezTo>
                      <a:pt x="171" y="141"/>
                      <a:pt x="171" y="141"/>
                      <a:pt x="171" y="141"/>
                    </a:cubicBezTo>
                    <a:lnTo>
                      <a:pt x="171" y="91"/>
                    </a:lnTo>
                    <a:close/>
                  </a:path>
                </a:pathLst>
              </a:custGeom>
              <a:solidFill>
                <a:schemeClr val="bg1"/>
              </a:solidFill>
              <a:ln>
                <a:noFill/>
              </a:ln>
              <a:extLst/>
            </p:spPr>
            <p:txBody>
              <a:bodyPr lIns="82305" tIns="41153" rIns="82305" bIns="41153"/>
              <a:lstStyle/>
              <a:p>
                <a:endParaRPr lang="fr-FR"/>
              </a:p>
            </p:txBody>
          </p:sp>
        </p:grpSp>
        <p:sp>
          <p:nvSpPr>
            <p:cNvPr id="61" name="ZoneTexte 60"/>
            <p:cNvSpPr txBox="1"/>
            <p:nvPr/>
          </p:nvSpPr>
          <p:spPr>
            <a:xfrm>
              <a:off x="6816526" y="2859453"/>
              <a:ext cx="5375474" cy="732088"/>
            </a:xfrm>
            <a:prstGeom prst="rect">
              <a:avLst/>
            </a:prstGeom>
            <a:noFill/>
          </p:spPr>
          <p:txBody>
            <a:bodyPr wrap="square" lIns="144000" tIns="108000" rIns="0" bIns="146304" rtlCol="0">
              <a:noAutofit/>
            </a:bodyPr>
            <a:lstStyle/>
            <a:p>
              <a:pPr>
                <a:lnSpc>
                  <a:spcPct val="90000"/>
                </a:lnSpc>
              </a:pPr>
              <a:r>
                <a:rPr lang="fr-FR" sz="2000" dirty="0" smtClean="0">
                  <a:gradFill>
                    <a:gsLst>
                      <a:gs pos="2917">
                        <a:schemeClr val="tx1"/>
                      </a:gs>
                      <a:gs pos="30000">
                        <a:schemeClr val="tx1"/>
                      </a:gs>
                    </a:gsLst>
                    <a:lin ang="5400000" scaled="0"/>
                  </a:gradFill>
                </a:rPr>
                <a:t>Base on SharePoint Online (O365 Tenant)</a:t>
              </a:r>
            </a:p>
            <a:p>
              <a:pPr>
                <a:lnSpc>
                  <a:spcPct val="90000"/>
                </a:lnSpc>
              </a:pPr>
              <a:r>
                <a:rPr lang="fr-FR" sz="2000" dirty="0" smtClean="0">
                  <a:gradFill>
                    <a:gsLst>
                      <a:gs pos="2917">
                        <a:schemeClr val="tx1"/>
                      </a:gs>
                      <a:gs pos="30000">
                        <a:schemeClr val="tx1"/>
                      </a:gs>
                    </a:gsLst>
                    <a:lin ang="5400000" scaled="0"/>
                  </a:gradFill>
                </a:rPr>
                <a:t>Possible de ne partager que les métadonnées</a:t>
              </a:r>
              <a:endParaRPr lang="fr-FR" sz="2000" dirty="0">
                <a:gradFill>
                  <a:gsLst>
                    <a:gs pos="2917">
                      <a:schemeClr val="tx1"/>
                    </a:gs>
                    <a:gs pos="30000">
                      <a:schemeClr val="tx1"/>
                    </a:gs>
                  </a:gsLst>
                  <a:lin ang="5400000" scaled="0"/>
                </a:gradFill>
              </a:endParaRPr>
            </a:p>
          </p:txBody>
        </p:sp>
        <p:grpSp>
          <p:nvGrpSpPr>
            <p:cNvPr id="66" name="Groupe 65"/>
            <p:cNvGrpSpPr/>
            <p:nvPr/>
          </p:nvGrpSpPr>
          <p:grpSpPr>
            <a:xfrm>
              <a:off x="6922406" y="3653105"/>
              <a:ext cx="2291755" cy="740469"/>
              <a:chOff x="2497307" y="3793594"/>
              <a:chExt cx="2291755" cy="740469"/>
            </a:xfrm>
          </p:grpSpPr>
          <p:grpSp>
            <p:nvGrpSpPr>
              <p:cNvPr id="67" name="Groupe 66"/>
              <p:cNvGrpSpPr/>
              <p:nvPr/>
            </p:nvGrpSpPr>
            <p:grpSpPr>
              <a:xfrm>
                <a:off x="2497307" y="3793594"/>
                <a:ext cx="2291755" cy="740469"/>
                <a:chOff x="2497307" y="3793594"/>
                <a:chExt cx="2291755" cy="740469"/>
              </a:xfrm>
            </p:grpSpPr>
            <p:sp>
              <p:nvSpPr>
                <p:cNvPr id="72" name="Rectangle 71"/>
                <p:cNvSpPr/>
                <p:nvPr/>
              </p:nvSpPr>
              <p:spPr bwMode="auto">
                <a:xfrm>
                  <a:off x="3241376" y="3794373"/>
                  <a:ext cx="1547686" cy="739689"/>
                </a:xfrm>
                <a:prstGeom prst="rect">
                  <a:avLst/>
                </a:prstGeom>
                <a:solidFill>
                  <a:schemeClr val="bg1">
                    <a:lumMod val="75000"/>
                  </a:schemeClr>
                </a:solidFill>
                <a:ln w="38100" cap="flat" cmpd="sng" algn="ctr">
                  <a:noFill/>
                  <a:prstDash val="solid"/>
                  <a:headEnd type="none" w="med" len="med"/>
                  <a:tailEnd type="none" w="med" len="med"/>
                </a:ln>
                <a:effectLst/>
              </p:spPr>
              <p:txBody>
                <a:bodyPr vert="horz" wrap="square" lIns="72000" tIns="91440" rIns="36000" bIns="91440" numCol="1" rtlCol="0" anchor="ctr" anchorCtr="0" compatLnSpc="1">
                  <a:prstTxWarp prst="textNoShape">
                    <a:avLst/>
                  </a:prstTxWarp>
                </a:bodyPr>
                <a:lstStyle/>
                <a:p>
                  <a:pPr defTabSz="932290" fontAlgn="base">
                    <a:lnSpc>
                      <a:spcPct val="90000"/>
                    </a:lnSpc>
                    <a:spcBef>
                      <a:spcPct val="0"/>
                    </a:spcBef>
                    <a:spcAft>
                      <a:spcPct val="0"/>
                    </a:spcAft>
                  </a:pPr>
                  <a:r>
                    <a:rPr lang="fr-FR" b="1" kern="0" dirty="0" smtClean="0">
                      <a:gradFill>
                        <a:gsLst>
                          <a:gs pos="0">
                            <a:srgbClr val="FFFFFF"/>
                          </a:gs>
                          <a:gs pos="100000">
                            <a:srgbClr val="FFFFFF"/>
                          </a:gs>
                        </a:gsLst>
                        <a:lin ang="5400000" scaled="0"/>
                      </a:gradFill>
                      <a:ea typeface="Segoe UI" pitchFamily="34" charset="0"/>
                      <a:cs typeface="Segoe UI" pitchFamily="34" charset="0"/>
                    </a:rPr>
                    <a:t>Rendre opérationnel</a:t>
                  </a:r>
                  <a:endParaRPr lang="fr-FR" b="1" kern="0" dirty="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2497307" y="3793594"/>
                  <a:ext cx="740469" cy="740469"/>
                </a:xfrm>
                <a:prstGeom prst="rect">
                  <a:avLst/>
                </a:prstGeom>
                <a:solidFill>
                  <a:schemeClr val="tx1">
                    <a:lumMod val="60000"/>
                    <a:lumOff val="40000"/>
                  </a:schemeClr>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defRPr/>
                  </a:pPr>
                  <a:endParaRPr lang="en-US" sz="1765" kern="0" dirty="0">
                    <a:solidFill>
                      <a:srgbClr val="FFFFFF"/>
                    </a:solidFill>
                    <a:ea typeface="Segoe UI" pitchFamily="34" charset="0"/>
                    <a:cs typeface="Segoe UI" pitchFamily="34" charset="0"/>
                  </a:endParaRPr>
                </a:p>
              </p:txBody>
            </p:sp>
          </p:grpSp>
          <p:grpSp>
            <p:nvGrpSpPr>
              <p:cNvPr id="68" name="Group 17"/>
              <p:cNvGrpSpPr/>
              <p:nvPr/>
            </p:nvGrpSpPr>
            <p:grpSpPr bwMode="black">
              <a:xfrm>
                <a:off x="2580684" y="3937299"/>
                <a:ext cx="586458" cy="477109"/>
                <a:chOff x="5184775" y="225425"/>
                <a:chExt cx="1500188" cy="1220788"/>
              </a:xfrm>
              <a:solidFill>
                <a:schemeClr val="bg1"/>
              </a:solidFill>
            </p:grpSpPr>
            <p:sp>
              <p:nvSpPr>
                <p:cNvPr id="69"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a:p>
              </p:txBody>
            </p:sp>
            <p:sp>
              <p:nvSpPr>
                <p:cNvPr id="70"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a:p>
              </p:txBody>
            </p:sp>
            <p:sp>
              <p:nvSpPr>
                <p:cNvPr id="71"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a:p>
              </p:txBody>
            </p:sp>
          </p:grpSp>
        </p:grpSp>
        <p:sp>
          <p:nvSpPr>
            <p:cNvPr id="74" name="ZoneTexte 73"/>
            <p:cNvSpPr txBox="1"/>
            <p:nvPr/>
          </p:nvSpPr>
          <p:spPr>
            <a:xfrm>
              <a:off x="9214161" y="3656836"/>
              <a:ext cx="2633104" cy="732088"/>
            </a:xfrm>
            <a:prstGeom prst="rect">
              <a:avLst/>
            </a:prstGeom>
            <a:noFill/>
          </p:spPr>
          <p:txBody>
            <a:bodyPr wrap="square" lIns="182880" tIns="146304" rIns="0" bIns="146304" rtlCol="0">
              <a:noAutofit/>
            </a:bodyPr>
            <a:lstStyle/>
            <a:p>
              <a:pPr>
                <a:lnSpc>
                  <a:spcPct val="90000"/>
                </a:lnSpc>
              </a:pPr>
              <a:r>
                <a:rPr lang="fr-FR" sz="2000" dirty="0">
                  <a:gradFill>
                    <a:gsLst>
                      <a:gs pos="2917">
                        <a:schemeClr val="tx1"/>
                      </a:gs>
                      <a:gs pos="30000">
                        <a:schemeClr val="tx1"/>
                      </a:gs>
                    </a:gsLst>
                    <a:lin ang="5400000" scaled="0"/>
                  </a:gradFill>
                </a:rPr>
                <a:t>D</a:t>
              </a:r>
              <a:r>
                <a:rPr lang="fr-FR" sz="2000" dirty="0" smtClean="0">
                  <a:gradFill>
                    <a:gsLst>
                      <a:gs pos="2917">
                        <a:schemeClr val="tx1"/>
                      </a:gs>
                      <a:gs pos="30000">
                        <a:schemeClr val="tx1"/>
                      </a:gs>
                    </a:gsLst>
                    <a:lin ang="5400000" scaled="0"/>
                  </a:gradFill>
                </a:rPr>
                <a:t>ata </a:t>
              </a:r>
              <a:r>
                <a:rPr lang="fr-FR" sz="2000" dirty="0" err="1" smtClean="0">
                  <a:gradFill>
                    <a:gsLst>
                      <a:gs pos="2917">
                        <a:schemeClr val="tx1"/>
                      </a:gs>
                      <a:gs pos="30000">
                        <a:schemeClr val="tx1"/>
                      </a:gs>
                    </a:gsLst>
                    <a:lin ang="5400000" scaled="0"/>
                  </a:gradFill>
                </a:rPr>
                <a:t>Refresh</a:t>
              </a:r>
              <a:r>
                <a:rPr lang="fr-FR" sz="2000" dirty="0" smtClean="0">
                  <a:gradFill>
                    <a:gsLst>
                      <a:gs pos="2917">
                        <a:schemeClr val="tx1"/>
                      </a:gs>
                      <a:gs pos="30000">
                        <a:schemeClr val="tx1"/>
                      </a:gs>
                    </a:gsLst>
                    <a:lin ang="5400000" scaled="0"/>
                  </a:gradFill>
                </a:rPr>
                <a:t> : ouverture de flux</a:t>
              </a:r>
              <a:endParaRPr lang="fr-FR" sz="2000" dirty="0">
                <a:gradFill>
                  <a:gsLst>
                    <a:gs pos="2917">
                      <a:schemeClr val="tx1"/>
                    </a:gs>
                    <a:gs pos="30000">
                      <a:schemeClr val="tx1"/>
                    </a:gs>
                  </a:gsLst>
                  <a:lin ang="5400000" scaled="0"/>
                </a:gradFill>
              </a:endParaRPr>
            </a:p>
          </p:txBody>
        </p:sp>
      </p:grpSp>
      <p:grpSp>
        <p:nvGrpSpPr>
          <p:cNvPr id="29" name="Groupe 28"/>
          <p:cNvGrpSpPr/>
          <p:nvPr/>
        </p:nvGrpSpPr>
        <p:grpSpPr>
          <a:xfrm>
            <a:off x="0" y="4510000"/>
            <a:ext cx="12192000" cy="1640020"/>
            <a:chOff x="0" y="4510000"/>
            <a:chExt cx="12192000" cy="1640020"/>
          </a:xfrm>
        </p:grpSpPr>
        <p:sp>
          <p:nvSpPr>
            <p:cNvPr id="75" name="Rectangle 74"/>
            <p:cNvSpPr/>
            <p:nvPr/>
          </p:nvSpPr>
          <p:spPr bwMode="auto">
            <a:xfrm>
              <a:off x="0" y="4510000"/>
              <a:ext cx="12192000" cy="1640020"/>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fr-FR" sz="2000" dirty="0">
                <a:gradFill>
                  <a:gsLst>
                    <a:gs pos="0">
                      <a:srgbClr val="FFFFFF"/>
                    </a:gs>
                    <a:gs pos="100000">
                      <a:srgbClr val="FFFFFF"/>
                    </a:gs>
                  </a:gsLst>
                  <a:lin ang="5400000" scaled="0"/>
                </a:gradFill>
              </a:endParaRPr>
            </a:p>
          </p:txBody>
        </p:sp>
        <p:sp>
          <p:nvSpPr>
            <p:cNvPr id="20" name="ZoneTexte 19"/>
            <p:cNvSpPr txBox="1"/>
            <p:nvPr/>
          </p:nvSpPr>
          <p:spPr>
            <a:xfrm>
              <a:off x="130518" y="4719466"/>
              <a:ext cx="1883340" cy="1181862"/>
            </a:xfrm>
            <a:prstGeom prst="rect">
              <a:avLst/>
            </a:prstGeom>
            <a:noFill/>
          </p:spPr>
          <p:txBody>
            <a:bodyPr wrap="square" lIns="182880" tIns="146304" rIns="182880" bIns="146304" rtlCol="0">
              <a:spAutoFit/>
            </a:bodyPr>
            <a:lstStyle/>
            <a:p>
              <a:pPr>
                <a:lnSpc>
                  <a:spcPct val="90000"/>
                </a:lnSpc>
              </a:pPr>
              <a:r>
                <a:rPr lang="fr-FR" sz="4400" b="1" dirty="0" smtClean="0">
                  <a:gradFill>
                    <a:gsLst>
                      <a:gs pos="2917">
                        <a:schemeClr val="tx1"/>
                      </a:gs>
                      <a:gs pos="30000">
                        <a:schemeClr val="tx1"/>
                      </a:gs>
                    </a:gsLst>
                    <a:lin ang="5400000" scaled="0"/>
                  </a:gradFill>
                </a:rPr>
                <a:t>450€</a:t>
              </a:r>
            </a:p>
            <a:p>
              <a:pPr>
                <a:lnSpc>
                  <a:spcPct val="90000"/>
                </a:lnSpc>
              </a:pPr>
              <a:r>
                <a:rPr lang="fr-FR" sz="2000" i="1" dirty="0">
                  <a:gradFill>
                    <a:gsLst>
                      <a:gs pos="2917">
                        <a:schemeClr val="tx1"/>
                      </a:gs>
                      <a:gs pos="30000">
                        <a:schemeClr val="tx1"/>
                      </a:gs>
                    </a:gsLst>
                    <a:lin ang="5400000" scaled="0"/>
                  </a:gradFill>
                </a:rPr>
                <a:t>b</a:t>
              </a:r>
              <a:r>
                <a:rPr lang="fr-FR" sz="2000" i="1" dirty="0" smtClean="0">
                  <a:gradFill>
                    <a:gsLst>
                      <a:gs pos="2917">
                        <a:schemeClr val="tx1"/>
                      </a:gs>
                      <a:gs pos="30000">
                        <a:schemeClr val="tx1"/>
                      </a:gs>
                    </a:gsLst>
                    <a:lin ang="5400000" scaled="0"/>
                  </a:gradFill>
                </a:rPr>
                <a:t>y user / </a:t>
              </a:r>
              <a:r>
                <a:rPr lang="fr-FR" sz="2000" i="1" dirty="0" err="1" smtClean="0">
                  <a:gradFill>
                    <a:gsLst>
                      <a:gs pos="2917">
                        <a:schemeClr val="tx1"/>
                      </a:gs>
                      <a:gs pos="30000">
                        <a:schemeClr val="tx1"/>
                      </a:gs>
                    </a:gsLst>
                    <a:lin ang="5400000" scaled="0"/>
                  </a:gradFill>
                </a:rPr>
                <a:t>year</a:t>
              </a:r>
              <a:endParaRPr lang="fr-FR" sz="2000" i="1" dirty="0" smtClean="0">
                <a:gradFill>
                  <a:gsLst>
                    <a:gs pos="2917">
                      <a:schemeClr val="tx1"/>
                    </a:gs>
                    <a:gs pos="30000">
                      <a:schemeClr val="tx1"/>
                    </a:gs>
                  </a:gsLst>
                  <a:lin ang="5400000" scaled="0"/>
                </a:gradFill>
              </a:endParaRPr>
            </a:p>
          </p:txBody>
        </p:sp>
        <p:sp>
          <p:nvSpPr>
            <p:cNvPr id="25" name="ZoneTexte 24"/>
            <p:cNvSpPr txBox="1"/>
            <p:nvPr/>
          </p:nvSpPr>
          <p:spPr>
            <a:xfrm>
              <a:off x="2118247" y="4799471"/>
              <a:ext cx="8248496" cy="1015663"/>
            </a:xfrm>
            <a:prstGeom prst="rect">
              <a:avLst/>
            </a:prstGeom>
            <a:noFill/>
          </p:spPr>
          <p:txBody>
            <a:bodyPr wrap="square" rtlCol="0">
              <a:spAutoFit/>
            </a:bodyPr>
            <a:lstStyle/>
            <a:p>
              <a:r>
                <a:rPr lang="fr-FR" sz="3200" kern="1200" dirty="0" smtClean="0">
                  <a:solidFill>
                    <a:schemeClr val="tx1"/>
                  </a:solidFill>
                  <a:latin typeface="+mn-lt"/>
                  <a:ea typeface="+mn-ea"/>
                  <a:cs typeface="+mn-cs"/>
                </a:rPr>
                <a:t>All Inclusive </a:t>
              </a:r>
            </a:p>
            <a:p>
              <a:r>
                <a:rPr lang="fr-FR" sz="2800" kern="1200" dirty="0" smtClean="0">
                  <a:solidFill>
                    <a:schemeClr val="tx1"/>
                  </a:solidFill>
                  <a:latin typeface="+mn-lt"/>
                  <a:ea typeface="+mn-ea"/>
                  <a:cs typeface="+mn-cs"/>
                </a:rPr>
                <a:t>(</a:t>
              </a:r>
              <a:r>
                <a:rPr lang="fr-FR" sz="2800" kern="1200" dirty="0" err="1" smtClean="0">
                  <a:solidFill>
                    <a:schemeClr val="tx1"/>
                  </a:solidFill>
                  <a:latin typeface="+mn-lt"/>
                  <a:ea typeface="+mn-ea"/>
                  <a:cs typeface="+mn-cs"/>
                </a:rPr>
                <a:t>ie</a:t>
              </a:r>
              <a:r>
                <a:rPr lang="fr-FR" sz="2800" kern="1200" dirty="0" smtClean="0">
                  <a:solidFill>
                    <a:schemeClr val="tx1"/>
                  </a:solidFill>
                  <a:latin typeface="+mn-lt"/>
                  <a:ea typeface="+mn-ea"/>
                  <a:cs typeface="+mn-cs"/>
                </a:rPr>
                <a:t>. </a:t>
              </a:r>
              <a:r>
                <a:rPr lang="fr-FR" sz="2800" kern="1200" dirty="0" err="1" smtClean="0">
                  <a:solidFill>
                    <a:schemeClr val="tx1"/>
                  </a:solidFill>
                  <a:latin typeface="+mn-lt"/>
                  <a:ea typeface="+mn-ea"/>
                  <a:cs typeface="+mn-cs"/>
                </a:rPr>
                <a:t>including</a:t>
              </a:r>
              <a:r>
                <a:rPr lang="fr-FR" sz="2800" kern="1200" dirty="0" smtClean="0">
                  <a:solidFill>
                    <a:schemeClr val="tx1"/>
                  </a:solidFill>
                  <a:latin typeface="+mn-lt"/>
                  <a:ea typeface="+mn-ea"/>
                  <a:cs typeface="+mn-cs"/>
                </a:rPr>
                <a:t> </a:t>
              </a:r>
              <a:r>
                <a:rPr lang="fr-FR" sz="2800" b="1" kern="1200" dirty="0" smtClean="0">
                  <a:solidFill>
                    <a:schemeClr val="tx1"/>
                  </a:solidFill>
                  <a:latin typeface="+mn-lt"/>
                  <a:ea typeface="+mn-ea"/>
                  <a:cs typeface="+mn-cs"/>
                </a:rPr>
                <a:t>Office 2013 </a:t>
              </a:r>
              <a:r>
                <a:rPr lang="fr-FR" sz="2800" b="1" kern="1200" dirty="0" err="1" smtClean="0">
                  <a:solidFill>
                    <a:schemeClr val="tx1"/>
                  </a:solidFill>
                  <a:latin typeface="+mn-lt"/>
                  <a:ea typeface="+mn-ea"/>
                  <a:cs typeface="+mn-cs"/>
                </a:rPr>
                <a:t>ProPlus</a:t>
              </a:r>
              <a:r>
                <a:rPr lang="fr-FR" sz="2800" kern="1200" dirty="0" smtClean="0">
                  <a:solidFill>
                    <a:schemeClr val="tx1"/>
                  </a:solidFill>
                  <a:latin typeface="+mn-lt"/>
                  <a:ea typeface="+mn-ea"/>
                  <a:cs typeface="+mn-cs"/>
                </a:rPr>
                <a:t> Licences)</a:t>
              </a:r>
              <a:endParaRPr lang="fr-FR" sz="2800" kern="1200" dirty="0">
                <a:solidFill>
                  <a:schemeClr val="tx1"/>
                </a:solidFill>
                <a:latin typeface="+mn-lt"/>
                <a:ea typeface="+mn-ea"/>
                <a:cs typeface="+mn-cs"/>
              </a:endParaRPr>
            </a:p>
          </p:txBody>
        </p:sp>
      </p:grpSp>
    </p:spTree>
    <p:extLst>
      <p:ext uri="{BB962C8B-B14F-4D97-AF65-F5344CB8AC3E}">
        <p14:creationId xmlns:p14="http://schemas.microsoft.com/office/powerpoint/2010/main" val="300947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641554964"/>
              </p:ext>
            </p:extLst>
          </p:nvPr>
        </p:nvGraphicFramePr>
        <p:xfrm>
          <a:off x="765542" y="2115880"/>
          <a:ext cx="10090300" cy="3682534"/>
        </p:xfrm>
        <a:graphic>
          <a:graphicData uri="http://schemas.openxmlformats.org/drawingml/2006/table">
            <a:tbl>
              <a:tblPr firstRow="1" bandRow="1">
                <a:tableStyleId>{93296810-A885-4BE3-A3E7-6D5BEEA58F35}</a:tableStyleId>
              </a:tblPr>
              <a:tblGrid>
                <a:gridCol w="2052086"/>
                <a:gridCol w="3891516"/>
                <a:gridCol w="4146698"/>
              </a:tblGrid>
              <a:tr h="488827">
                <a:tc>
                  <a:txBody>
                    <a:bodyPr/>
                    <a:lstStyle/>
                    <a:p>
                      <a:endParaRPr lang="en-US" noProof="0" dirty="0"/>
                    </a:p>
                  </a:txBody>
                  <a:tcPr/>
                </a:tc>
                <a:tc>
                  <a:txBody>
                    <a:bodyPr/>
                    <a:lstStyle/>
                    <a:p>
                      <a:pPr algn="ctr"/>
                      <a:r>
                        <a:rPr lang="en-US" sz="2800" noProof="0" dirty="0" smtClean="0"/>
                        <a:t>Power BI</a:t>
                      </a:r>
                      <a:r>
                        <a:rPr lang="en-US" sz="2800" baseline="30000" noProof="0" dirty="0" smtClean="0"/>
                        <a:t>*</a:t>
                      </a:r>
                      <a:endParaRPr lang="en-US" sz="2800" baseline="30000" noProof="0" dirty="0"/>
                    </a:p>
                  </a:txBody>
                  <a:tcPr anchor="ctr"/>
                </a:tc>
                <a:tc>
                  <a:txBody>
                    <a:bodyPr/>
                    <a:lstStyle/>
                    <a:p>
                      <a:pPr algn="ctr"/>
                      <a:r>
                        <a:rPr lang="en-US" sz="2800" noProof="0" dirty="0" smtClean="0"/>
                        <a:t>On-Prem</a:t>
                      </a:r>
                      <a:endParaRPr lang="en-US" sz="2800" noProof="0" dirty="0"/>
                    </a:p>
                  </a:txBody>
                  <a:tcPr anchor="ctr"/>
                </a:tc>
              </a:tr>
              <a:tr h="881147">
                <a:tc>
                  <a:txBody>
                    <a:bodyPr/>
                    <a:lstStyle/>
                    <a:p>
                      <a:r>
                        <a:rPr lang="en-US" b="1" noProof="0" dirty="0" smtClean="0"/>
                        <a:t>Data Sources</a:t>
                      </a:r>
                      <a:endParaRPr lang="en-US" b="1" noProof="0" dirty="0"/>
                    </a:p>
                  </a:txBody>
                  <a:tcPr anchor="ctr"/>
                </a:tc>
                <a:tc>
                  <a:txBody>
                    <a:bodyPr/>
                    <a:lstStyle/>
                    <a:p>
                      <a:pPr algn="ctr"/>
                      <a:r>
                        <a:rPr lang="en-US" sz="2000" noProof="0" dirty="0" smtClean="0"/>
                        <a:t>Gateways &amp; Data Sources</a:t>
                      </a:r>
                      <a:endParaRPr lang="en-US" sz="2000" noProof="0" dirty="0"/>
                    </a:p>
                  </a:txBody>
                  <a:tcPr anchor="ctr"/>
                </a:tc>
                <a:tc>
                  <a:txBody>
                    <a:bodyPr/>
                    <a:lstStyle/>
                    <a:p>
                      <a:pPr algn="ctr"/>
                      <a:r>
                        <a:rPr lang="en-US" sz="2000" noProof="0" dirty="0" smtClean="0"/>
                        <a:t>Shared Data</a:t>
                      </a:r>
                      <a:r>
                        <a:rPr lang="en-US" sz="2000" baseline="0" noProof="0" dirty="0" smtClean="0"/>
                        <a:t> Sources (SSRS)</a:t>
                      </a:r>
                    </a:p>
                    <a:p>
                      <a:pPr algn="ctr"/>
                      <a:r>
                        <a:rPr lang="en-US" sz="2000" baseline="0" noProof="0" dirty="0" smtClean="0"/>
                        <a:t>Office Data Connection</a:t>
                      </a:r>
                      <a:endParaRPr lang="en-US" sz="2000" noProof="0" dirty="0"/>
                    </a:p>
                  </a:txBody>
                  <a:tcPr anchor="ctr"/>
                </a:tc>
              </a:tr>
              <a:tr h="610025">
                <a:tc>
                  <a:txBody>
                    <a:bodyPr/>
                    <a:lstStyle/>
                    <a:p>
                      <a:r>
                        <a:rPr lang="en-US" b="1" noProof="0" dirty="0" smtClean="0"/>
                        <a:t>Datasets</a:t>
                      </a:r>
                      <a:endParaRPr lang="en-US" b="1" noProof="0" dirty="0"/>
                    </a:p>
                  </a:txBody>
                  <a:tcPr anchor="ctr"/>
                </a:tc>
                <a:tc>
                  <a:txBody>
                    <a:bodyPr/>
                    <a:lstStyle/>
                    <a:p>
                      <a:pPr algn="ctr"/>
                      <a:r>
                        <a:rPr lang="en-US" sz="2000" noProof="0" dirty="0" smtClean="0"/>
                        <a:t>Queries</a:t>
                      </a:r>
                      <a:endParaRPr lang="en-US" sz="2000" noProof="0" dirty="0"/>
                    </a:p>
                  </a:txBody>
                  <a:tcPr anchor="ct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000" noProof="0" dirty="0" smtClean="0"/>
                        <a:t>Shared Datasets (SSRS)</a:t>
                      </a:r>
                    </a:p>
                    <a:p>
                      <a:pPr marL="0" marR="0" indent="0" algn="ctr" defTabSz="1219170" rtl="0" eaLnBrk="1" fontAlgn="auto" latinLnBrk="0" hangingPunct="1">
                        <a:lnSpc>
                          <a:spcPct val="100000"/>
                        </a:lnSpc>
                        <a:spcBef>
                          <a:spcPts val="0"/>
                        </a:spcBef>
                        <a:spcAft>
                          <a:spcPts val="0"/>
                        </a:spcAft>
                        <a:buClrTx/>
                        <a:buSzTx/>
                        <a:buFontTx/>
                        <a:buNone/>
                        <a:tabLst/>
                        <a:defRPr/>
                      </a:pPr>
                      <a:r>
                        <a:rPr lang="en-US" sz="2000" noProof="0" dirty="0" smtClean="0"/>
                        <a:t>Power Pivot for SharePoint</a:t>
                      </a:r>
                      <a:endParaRPr lang="en-US" sz="2000" noProof="0" dirty="0"/>
                    </a:p>
                  </a:txBody>
                  <a:tcPr anchor="ctr"/>
                </a:tc>
              </a:tr>
              <a:tr h="661354">
                <a:tc>
                  <a:txBody>
                    <a:bodyPr/>
                    <a:lstStyle/>
                    <a:p>
                      <a:r>
                        <a:rPr lang="en-US" b="1" noProof="0" dirty="0" smtClean="0"/>
                        <a:t>Models</a:t>
                      </a:r>
                      <a:endParaRPr lang="en-US" b="1" noProof="0" dirty="0"/>
                    </a:p>
                  </a:txBody>
                  <a:tcPr anchor="ctr"/>
                </a:tc>
                <a:tc>
                  <a:txBody>
                    <a:bodyPr/>
                    <a:lstStyle/>
                    <a:p>
                      <a:pPr algn="ctr"/>
                      <a:r>
                        <a:rPr lang="en-US" sz="2000" noProof="0" dirty="0" smtClean="0"/>
                        <a:t>Power Pivot</a:t>
                      </a:r>
                    </a:p>
                    <a:p>
                      <a:pPr algn="ctr"/>
                      <a:r>
                        <a:rPr lang="en-US" sz="2000" noProof="0" dirty="0" smtClean="0"/>
                        <a:t>Data</a:t>
                      </a:r>
                      <a:r>
                        <a:rPr lang="en-US" sz="2000" baseline="0" noProof="0" dirty="0" smtClean="0"/>
                        <a:t> Management Gateway</a:t>
                      </a:r>
                      <a:endParaRPr lang="en-US" sz="2000" noProof="0" dirty="0"/>
                    </a:p>
                  </a:txBody>
                  <a:tcPr anchor="ctr"/>
                </a:tc>
                <a:tc>
                  <a:txBody>
                    <a:bodyPr/>
                    <a:lstStyle/>
                    <a:p>
                      <a:pPr algn="ctr"/>
                      <a:r>
                        <a:rPr lang="en-US" sz="2000" noProof="0" dirty="0" smtClean="0"/>
                        <a:t>Power Pivot for SharePoint</a:t>
                      </a:r>
                      <a:endParaRPr lang="en-US" sz="2000" noProof="0" dirty="0"/>
                    </a:p>
                  </a:txBody>
                  <a:tcPr anchor="ctr"/>
                </a:tc>
              </a:tr>
              <a:tr h="881147">
                <a:tc>
                  <a:txBody>
                    <a:bodyPr/>
                    <a:lstStyle/>
                    <a:p>
                      <a:r>
                        <a:rPr lang="en-US" b="1" noProof="0" dirty="0" smtClean="0"/>
                        <a:t>Dashboards</a:t>
                      </a:r>
                      <a:endParaRPr lang="en-US" b="1" noProof="0" dirty="0"/>
                    </a:p>
                  </a:txBody>
                  <a:tcPr anchor="ctr"/>
                </a:tc>
                <a:tc>
                  <a:txBody>
                    <a:bodyPr/>
                    <a:lstStyle/>
                    <a:p>
                      <a:pPr algn="ctr"/>
                      <a:r>
                        <a:rPr lang="en-US" sz="2000" noProof="0" dirty="0" smtClean="0"/>
                        <a:t>Power View</a:t>
                      </a:r>
                      <a:endParaRPr lang="en-US" sz="2000" noProof="0" dirty="0"/>
                    </a:p>
                  </a:txBody>
                  <a:tcPr anchor="ctr"/>
                </a:tc>
                <a:tc>
                  <a:txBody>
                    <a:bodyPr/>
                    <a:lstStyle/>
                    <a:p>
                      <a:pPr algn="ctr"/>
                      <a:r>
                        <a:rPr lang="en-US" sz="2000" noProof="0" dirty="0" smtClean="0"/>
                        <a:t>Power View (BISM)</a:t>
                      </a:r>
                    </a:p>
                    <a:p>
                      <a:pPr algn="ctr"/>
                      <a:r>
                        <a:rPr lang="en-US" sz="2000" noProof="0" dirty="0" smtClean="0"/>
                        <a:t>SSRS over Power Pivot</a:t>
                      </a:r>
                      <a:endParaRPr lang="en-US" sz="2000" noProof="0" dirty="0"/>
                    </a:p>
                  </a:txBody>
                  <a:tcPr anchor="ctr"/>
                </a:tc>
              </a:tr>
            </a:tbl>
          </a:graphicData>
        </a:graphic>
      </p:graphicFrame>
      <p:sp>
        <p:nvSpPr>
          <p:cNvPr id="2" name="Espace réservé du contenu 1"/>
          <p:cNvSpPr>
            <a:spLocks noGrp="1"/>
          </p:cNvSpPr>
          <p:nvPr>
            <p:ph idx="13"/>
          </p:nvPr>
        </p:nvSpPr>
        <p:spPr>
          <a:xfrm>
            <a:off x="609600" y="1284236"/>
            <a:ext cx="11176000" cy="991134"/>
          </a:xfrm>
        </p:spPr>
        <p:txBody>
          <a:bodyPr>
            <a:normAutofit/>
          </a:bodyPr>
          <a:lstStyle/>
          <a:p>
            <a:pPr marL="0" indent="0">
              <a:buNone/>
            </a:pPr>
            <a:r>
              <a:rPr lang="en-US" sz="4000" i="1" dirty="0" smtClean="0"/>
              <a:t>There was some SSBI before Power BI</a:t>
            </a:r>
          </a:p>
          <a:p>
            <a:endParaRPr lang="en-US" sz="4000" i="1" dirty="0"/>
          </a:p>
        </p:txBody>
      </p:sp>
      <p:sp>
        <p:nvSpPr>
          <p:cNvPr id="3" name="Titre 2"/>
          <p:cNvSpPr>
            <a:spLocks noGrp="1"/>
          </p:cNvSpPr>
          <p:nvPr>
            <p:ph type="title"/>
          </p:nvPr>
        </p:nvSpPr>
        <p:spPr/>
        <p:txBody>
          <a:bodyPr/>
          <a:lstStyle/>
          <a:p>
            <a:r>
              <a:rPr lang="en-US" dirty="0" smtClean="0"/>
              <a:t>Power BI vs. On-Prem</a:t>
            </a:r>
            <a:endParaRPr lang="en-US" dirty="0"/>
          </a:p>
        </p:txBody>
      </p:sp>
      <p:sp>
        <p:nvSpPr>
          <p:cNvPr id="6" name="ZoneTexte 5"/>
          <p:cNvSpPr txBox="1"/>
          <p:nvPr/>
        </p:nvSpPr>
        <p:spPr>
          <a:xfrm>
            <a:off x="2863703" y="5794744"/>
            <a:ext cx="2856872" cy="338554"/>
          </a:xfrm>
          <a:prstGeom prst="rect">
            <a:avLst/>
          </a:prstGeom>
          <a:noFill/>
        </p:spPr>
        <p:txBody>
          <a:bodyPr wrap="none" rtlCol="0">
            <a:spAutoFit/>
          </a:bodyPr>
          <a:lstStyle/>
          <a:p>
            <a:r>
              <a:rPr lang="en-US" sz="1600" i="1" baseline="30000" dirty="0" smtClean="0"/>
              <a:t>*</a:t>
            </a:r>
            <a:r>
              <a:rPr lang="en-US" sz="1600" i="1" dirty="0" smtClean="0"/>
              <a:t> Many more features to come</a:t>
            </a:r>
            <a:endParaRPr lang="en-US" sz="1600" i="1" dirty="0"/>
          </a:p>
        </p:txBody>
      </p:sp>
    </p:spTree>
    <p:extLst>
      <p:ext uri="{BB962C8B-B14F-4D97-AF65-F5344CB8AC3E}">
        <p14:creationId xmlns:p14="http://schemas.microsoft.com/office/powerpoint/2010/main" val="333408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798400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3"/>
          </p:nvPr>
        </p:nvSpPr>
        <p:spPr/>
        <p:txBody>
          <a:bodyPr>
            <a:normAutofit/>
          </a:bodyPr>
          <a:lstStyle/>
          <a:p>
            <a:r>
              <a:rPr lang="en-US" dirty="0" smtClean="0"/>
              <a:t>Tools are only a part of the solution</a:t>
            </a:r>
          </a:p>
          <a:p>
            <a:pPr lvl="1"/>
            <a:endParaRPr lang="en-US" dirty="0" smtClean="0"/>
          </a:p>
          <a:p>
            <a:r>
              <a:rPr lang="en-US" dirty="0" smtClean="0"/>
              <a:t>Good formula : People + Processes + Tools</a:t>
            </a:r>
          </a:p>
          <a:p>
            <a:pPr lvl="1"/>
            <a:r>
              <a:rPr lang="en-US" dirty="0" smtClean="0"/>
              <a:t>« </a:t>
            </a:r>
            <a:r>
              <a:rPr lang="en-US" i="1" dirty="0" smtClean="0"/>
              <a:t>Data governance is between 80 and 95% communication</a:t>
            </a:r>
            <a:r>
              <a:rPr lang="en-US" dirty="0" smtClean="0"/>
              <a:t> » - </a:t>
            </a:r>
            <a:r>
              <a:rPr lang="en-US" sz="2600" dirty="0" smtClean="0"/>
              <a:t>Dec 2006 </a:t>
            </a:r>
            <a:r>
              <a:rPr lang="en-US" sz="2600" dirty="0" smtClean="0">
                <a:hlinkClick r:id="rId3"/>
              </a:rPr>
              <a:t>Data Governance Conference</a:t>
            </a:r>
            <a:endParaRPr lang="en-US" dirty="0" smtClean="0"/>
          </a:p>
          <a:p>
            <a:endParaRPr lang="en-US" dirty="0" smtClean="0"/>
          </a:p>
          <a:p>
            <a:r>
              <a:rPr lang="en-US" dirty="0" smtClean="0"/>
              <a:t>We have the tools, let’s talk about the rest…</a:t>
            </a:r>
            <a:endParaRPr lang="en-US" dirty="0"/>
          </a:p>
        </p:txBody>
      </p:sp>
      <p:sp>
        <p:nvSpPr>
          <p:cNvPr id="4" name="Titre 3"/>
          <p:cNvSpPr>
            <a:spLocks noGrp="1"/>
          </p:cNvSpPr>
          <p:nvPr>
            <p:ph type="title"/>
          </p:nvPr>
        </p:nvSpPr>
        <p:spPr/>
        <p:txBody>
          <a:bodyPr/>
          <a:lstStyle/>
          <a:p>
            <a:r>
              <a:rPr lang="fr-FR" dirty="0" smtClean="0"/>
              <a:t>If all </a:t>
            </a:r>
            <a:r>
              <a:rPr lang="fr-FR" dirty="0" err="1" smtClean="0"/>
              <a:t>you</a:t>
            </a:r>
            <a:r>
              <a:rPr lang="fr-FR" dirty="0" smtClean="0"/>
              <a:t> have </a:t>
            </a:r>
            <a:r>
              <a:rPr lang="fr-FR" dirty="0" err="1" smtClean="0"/>
              <a:t>is</a:t>
            </a:r>
            <a:r>
              <a:rPr lang="fr-FR" dirty="0" smtClean="0"/>
              <a:t> </a:t>
            </a:r>
            <a:r>
              <a:rPr lang="fr-FR" dirty="0" err="1" smtClean="0"/>
              <a:t>hammer</a:t>
            </a:r>
            <a:r>
              <a:rPr lang="fr-FR" dirty="0" smtClean="0"/>
              <a:t>…</a:t>
            </a:r>
            <a:endParaRPr lang="fr-FR" dirty="0"/>
          </a:p>
        </p:txBody>
      </p:sp>
    </p:spTree>
    <p:extLst>
      <p:ext uri="{BB962C8B-B14F-4D97-AF65-F5344CB8AC3E}">
        <p14:creationId xmlns:p14="http://schemas.microsoft.com/office/powerpoint/2010/main" val="4128638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44250"/>
            <a:ext cx="12192000" cy="1770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441371" y="4447739"/>
            <a:ext cx="5740978" cy="1363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400" b="1" dirty="0">
                <a:solidFill>
                  <a:schemeClr val="tx1">
                    <a:lumMod val="50000"/>
                    <a:lumOff val="50000"/>
                  </a:schemeClr>
                </a:solidFill>
              </a:rPr>
              <a:t>Jean-Pierre Riehl</a:t>
            </a:r>
          </a:p>
          <a:p>
            <a:pPr algn="r"/>
            <a:r>
              <a:rPr lang="fr-FR" sz="2400" dirty="0">
                <a:solidFill>
                  <a:schemeClr val="tx1">
                    <a:lumMod val="50000"/>
                    <a:lumOff val="50000"/>
                  </a:schemeClr>
                </a:solidFill>
              </a:rPr>
              <a:t>Practice Manager Data &amp; BI – </a:t>
            </a:r>
            <a:r>
              <a:rPr lang="fr-FR" sz="2400" b="1" dirty="0">
                <a:solidFill>
                  <a:schemeClr val="tx1">
                    <a:lumMod val="50000"/>
                    <a:lumOff val="50000"/>
                  </a:schemeClr>
                </a:solidFill>
              </a:rPr>
              <a:t>AZEO</a:t>
            </a:r>
          </a:p>
          <a:p>
            <a:pPr algn="r"/>
            <a:r>
              <a:rPr lang="fr-FR" sz="2400" b="1" dirty="0">
                <a:solidFill>
                  <a:schemeClr val="tx1">
                    <a:lumMod val="50000"/>
                    <a:lumOff val="50000"/>
                  </a:schemeClr>
                </a:solidFill>
              </a:rPr>
              <a:t>MVP</a:t>
            </a:r>
            <a:r>
              <a:rPr lang="fr-FR" sz="2400" dirty="0">
                <a:solidFill>
                  <a:schemeClr val="tx1">
                    <a:lumMod val="50000"/>
                    <a:lumOff val="50000"/>
                  </a:schemeClr>
                </a:solidFill>
              </a:rPr>
              <a:t> SQL Server</a:t>
            </a:r>
          </a:p>
          <a:p>
            <a:pPr algn="r"/>
            <a:r>
              <a:rPr lang="fr-FR" sz="2400" dirty="0" err="1">
                <a:solidFill>
                  <a:schemeClr val="tx1">
                    <a:lumMod val="50000"/>
                    <a:lumOff val="50000"/>
                  </a:schemeClr>
                </a:solidFill>
              </a:rPr>
              <a:t>President</a:t>
            </a:r>
            <a:r>
              <a:rPr lang="fr-FR" sz="2400" dirty="0">
                <a:solidFill>
                  <a:schemeClr val="tx1">
                    <a:lumMod val="50000"/>
                    <a:lumOff val="50000"/>
                  </a:schemeClr>
                </a:solidFill>
              </a:rPr>
              <a:t> at </a:t>
            </a:r>
            <a:r>
              <a:rPr lang="fr-FR" sz="2400" b="1" dirty="0">
                <a:solidFill>
                  <a:schemeClr val="tx1">
                    <a:lumMod val="50000"/>
                    <a:lumOff val="50000"/>
                  </a:schemeClr>
                </a:solidFill>
              </a:rPr>
              <a:t>GUSS</a:t>
            </a:r>
          </a:p>
        </p:txBody>
      </p:sp>
      <p:sp>
        <p:nvSpPr>
          <p:cNvPr id="11" name="Rectangle 10"/>
          <p:cNvSpPr/>
          <p:nvPr/>
        </p:nvSpPr>
        <p:spPr>
          <a:xfrm>
            <a:off x="0" y="1677981"/>
            <a:ext cx="12316858" cy="1770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p:cNvSpPr/>
          <p:nvPr/>
        </p:nvSpPr>
        <p:spPr>
          <a:xfrm>
            <a:off x="2306834" y="1839775"/>
            <a:ext cx="7009252" cy="1363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lumMod val="50000"/>
                    <a:lumOff val="50000"/>
                  </a:schemeClr>
                </a:solidFill>
              </a:rPr>
              <a:t>Florian Eiden</a:t>
            </a:r>
            <a:endParaRPr lang="fr-FR" sz="2400" b="1" dirty="0">
              <a:solidFill>
                <a:schemeClr val="tx1">
                  <a:lumMod val="50000"/>
                  <a:lumOff val="50000"/>
                </a:schemeClr>
              </a:solidFill>
            </a:endParaRPr>
          </a:p>
          <a:p>
            <a:r>
              <a:rPr lang="fr-FR" sz="2400" dirty="0" err="1" smtClean="0">
                <a:solidFill>
                  <a:schemeClr val="tx1">
                    <a:lumMod val="50000"/>
                    <a:lumOff val="50000"/>
                  </a:schemeClr>
                </a:solidFill>
              </a:rPr>
              <a:t>Managing</a:t>
            </a:r>
            <a:r>
              <a:rPr lang="fr-FR" sz="2400" dirty="0" smtClean="0">
                <a:solidFill>
                  <a:schemeClr val="tx1">
                    <a:lumMod val="50000"/>
                    <a:lumOff val="50000"/>
                  </a:schemeClr>
                </a:solidFill>
              </a:rPr>
              <a:t> Consultant, Data &amp; </a:t>
            </a:r>
            <a:r>
              <a:rPr lang="fr-FR" sz="2400" dirty="0" err="1" smtClean="0">
                <a:solidFill>
                  <a:schemeClr val="tx1">
                    <a:lumMod val="50000"/>
                    <a:lumOff val="50000"/>
                  </a:schemeClr>
                </a:solidFill>
              </a:rPr>
              <a:t>Analytics</a:t>
            </a:r>
            <a:r>
              <a:rPr lang="fr-FR" sz="2400" dirty="0" smtClean="0">
                <a:solidFill>
                  <a:schemeClr val="tx1">
                    <a:lumMod val="50000"/>
                    <a:lumOff val="50000"/>
                  </a:schemeClr>
                </a:solidFill>
              </a:rPr>
              <a:t> </a:t>
            </a:r>
            <a:r>
              <a:rPr lang="fr-FR" sz="2400" dirty="0">
                <a:solidFill>
                  <a:schemeClr val="tx1">
                    <a:lumMod val="50000"/>
                    <a:lumOff val="50000"/>
                  </a:schemeClr>
                </a:solidFill>
              </a:rPr>
              <a:t>- </a:t>
            </a:r>
            <a:r>
              <a:rPr lang="fr-FR" sz="2400" b="1" dirty="0" err="1">
                <a:solidFill>
                  <a:schemeClr val="tx1">
                    <a:lumMod val="50000"/>
                    <a:lumOff val="50000"/>
                  </a:schemeClr>
                </a:solidFill>
              </a:rPr>
              <a:t>Cellenza</a:t>
            </a:r>
            <a:endParaRPr lang="fr-FR" sz="2400" b="1" dirty="0">
              <a:solidFill>
                <a:schemeClr val="tx1">
                  <a:lumMod val="50000"/>
                  <a:lumOff val="50000"/>
                </a:schemeClr>
              </a:solidFill>
            </a:endParaRPr>
          </a:p>
          <a:p>
            <a:r>
              <a:rPr lang="fr-FR" sz="2400" b="1" dirty="0">
                <a:solidFill>
                  <a:schemeClr val="tx1">
                    <a:lumMod val="50000"/>
                    <a:lumOff val="50000"/>
                  </a:schemeClr>
                </a:solidFill>
              </a:rPr>
              <a:t>MVP </a:t>
            </a:r>
            <a:r>
              <a:rPr lang="fr-FR" sz="2400" dirty="0">
                <a:solidFill>
                  <a:schemeClr val="tx1">
                    <a:lumMod val="50000"/>
                    <a:lumOff val="50000"/>
                  </a:schemeClr>
                </a:solidFill>
              </a:rPr>
              <a:t>SQL Server</a:t>
            </a:r>
          </a:p>
          <a:p>
            <a:r>
              <a:rPr lang="fr-FR" sz="2400" dirty="0" err="1" smtClean="0">
                <a:solidFill>
                  <a:schemeClr val="tx1">
                    <a:lumMod val="50000"/>
                    <a:lumOff val="50000"/>
                  </a:schemeClr>
                </a:solidFill>
              </a:rPr>
              <a:t>Board</a:t>
            </a:r>
            <a:r>
              <a:rPr lang="fr-FR" sz="2400" dirty="0" smtClean="0">
                <a:solidFill>
                  <a:schemeClr val="tx1">
                    <a:lumMod val="50000"/>
                    <a:lumOff val="50000"/>
                  </a:schemeClr>
                </a:solidFill>
              </a:rPr>
              <a:t> </a:t>
            </a:r>
            <a:r>
              <a:rPr lang="fr-FR" sz="2400" dirty="0" err="1" smtClean="0">
                <a:solidFill>
                  <a:schemeClr val="tx1">
                    <a:lumMod val="50000"/>
                    <a:lumOff val="50000"/>
                  </a:schemeClr>
                </a:solidFill>
              </a:rPr>
              <a:t>Member</a:t>
            </a:r>
            <a:r>
              <a:rPr lang="fr-FR" sz="2400" dirty="0" smtClean="0">
                <a:solidFill>
                  <a:schemeClr val="tx1">
                    <a:lumMod val="50000"/>
                    <a:lumOff val="50000"/>
                  </a:schemeClr>
                </a:solidFill>
              </a:rPr>
              <a:t> at </a:t>
            </a:r>
            <a:r>
              <a:rPr lang="fr-FR" sz="2400" b="1" dirty="0">
                <a:solidFill>
                  <a:schemeClr val="tx1">
                    <a:lumMod val="50000"/>
                    <a:lumOff val="50000"/>
                  </a:schemeClr>
                </a:solidFill>
              </a:rPr>
              <a:t>GUSS</a:t>
            </a:r>
          </a:p>
        </p:txBody>
      </p:sp>
      <p:grpSp>
        <p:nvGrpSpPr>
          <p:cNvPr id="2" name="Groupe 1"/>
          <p:cNvGrpSpPr/>
          <p:nvPr/>
        </p:nvGrpSpPr>
        <p:grpSpPr>
          <a:xfrm>
            <a:off x="774673" y="4602355"/>
            <a:ext cx="2016012" cy="1054748"/>
            <a:chOff x="1739436" y="4617632"/>
            <a:chExt cx="1463254" cy="765553"/>
          </a:xfrm>
        </p:grpSpPr>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9436" y="4617632"/>
              <a:ext cx="487775" cy="765553"/>
            </a:xfrm>
            <a:prstGeom prst="rect">
              <a:avLst/>
            </a:prstGeom>
          </p:spPr>
        </p:pic>
        <p:pic>
          <p:nvPicPr>
            <p:cNvPr id="8"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1935" y="5108345"/>
              <a:ext cx="852194" cy="274838"/>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1937" y="4619269"/>
              <a:ext cx="890753" cy="356301"/>
            </a:xfrm>
            <a:prstGeom prst="rect">
              <a:avLst/>
            </a:prstGeom>
          </p:spPr>
        </p:pic>
      </p:grpSp>
      <p:grpSp>
        <p:nvGrpSpPr>
          <p:cNvPr id="5" name="Groupe 4"/>
          <p:cNvGrpSpPr/>
          <p:nvPr/>
        </p:nvGrpSpPr>
        <p:grpSpPr>
          <a:xfrm>
            <a:off x="9753332" y="1982326"/>
            <a:ext cx="2126280" cy="1078878"/>
            <a:chOff x="10313352" y="1839775"/>
            <a:chExt cx="1543288" cy="783067"/>
          </a:xfrm>
        </p:grpSpPr>
        <p:pic>
          <p:nvPicPr>
            <p:cNvPr id="16" name="Imag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13352" y="1857289"/>
              <a:ext cx="487775" cy="765553"/>
            </a:xfrm>
            <a:prstGeom prst="rect">
              <a:avLst/>
            </a:prstGeom>
          </p:spPr>
        </p:pic>
        <p:pic>
          <p:nvPicPr>
            <p:cNvPr id="17"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5851" y="2348002"/>
              <a:ext cx="852194" cy="274838"/>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1160" y="1839775"/>
              <a:ext cx="975480" cy="390192"/>
            </a:xfrm>
            <a:prstGeom prst="rect">
              <a:avLst/>
            </a:prstGeom>
          </p:spPr>
        </p:pic>
      </p:grpSp>
      <p:sp>
        <p:nvSpPr>
          <p:cNvPr id="13" name="Titre 12"/>
          <p:cNvSpPr>
            <a:spLocks noGrp="1"/>
          </p:cNvSpPr>
          <p:nvPr>
            <p:ph type="title"/>
          </p:nvPr>
        </p:nvSpPr>
        <p:spPr/>
        <p:txBody>
          <a:bodyPr/>
          <a:lstStyle/>
          <a:p>
            <a:r>
              <a:rPr lang="fr-FR" dirty="0" err="1" smtClean="0"/>
              <a:t>Who</a:t>
            </a:r>
            <a:r>
              <a:rPr lang="fr-FR" dirty="0" smtClean="0"/>
              <a:t> are </a:t>
            </a:r>
            <a:r>
              <a:rPr lang="fr-FR" dirty="0" err="1" smtClean="0"/>
              <a:t>we</a:t>
            </a:r>
            <a:r>
              <a:rPr lang="fr-FR" dirty="0" smtClean="0"/>
              <a:t> ?</a:t>
            </a:r>
            <a:endParaRPr lang="fr-FR" dirty="0"/>
          </a:p>
        </p:txBody>
      </p:sp>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874" y="1677981"/>
            <a:ext cx="1770959" cy="1770959"/>
          </a:xfrm>
          <a:prstGeom prst="rect">
            <a:avLst/>
          </a:prstGeom>
        </p:spPr>
      </p:pic>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5726" y="4244250"/>
            <a:ext cx="1770959" cy="1770959"/>
          </a:xfrm>
          <a:prstGeom prst="rect">
            <a:avLst/>
          </a:prstGeom>
        </p:spPr>
      </p:pic>
    </p:spTree>
    <p:extLst>
      <p:ext uri="{BB962C8B-B14F-4D97-AF65-F5344CB8AC3E}">
        <p14:creationId xmlns:p14="http://schemas.microsoft.com/office/powerpoint/2010/main" val="3722807870"/>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Data Steward</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241806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3"/>
          </p:nvPr>
        </p:nvSpPr>
        <p:spPr/>
        <p:txBody>
          <a:bodyPr/>
          <a:lstStyle/>
          <a:p>
            <a:r>
              <a:rPr lang="fr-FR" dirty="0" err="1" smtClean="0"/>
              <a:t>Wikipedia</a:t>
            </a:r>
            <a:r>
              <a:rPr lang="fr-FR" dirty="0" smtClean="0"/>
              <a:t>: </a:t>
            </a:r>
            <a:r>
              <a:rPr lang="en-US" b="1" dirty="0" smtClean="0"/>
              <a:t>Stewardship</a:t>
            </a:r>
            <a:r>
              <a:rPr lang="en-US" dirty="0" smtClean="0"/>
              <a:t> </a:t>
            </a:r>
            <a:r>
              <a:rPr lang="en-US" dirty="0"/>
              <a:t>is an ethic that embodies the responsible planning and management of resources. </a:t>
            </a:r>
            <a:endParaRPr lang="fr-FR" dirty="0"/>
          </a:p>
        </p:txBody>
      </p:sp>
      <p:sp>
        <p:nvSpPr>
          <p:cNvPr id="3" name="Titre 2"/>
          <p:cNvSpPr>
            <a:spLocks noGrp="1"/>
          </p:cNvSpPr>
          <p:nvPr>
            <p:ph type="title"/>
          </p:nvPr>
        </p:nvSpPr>
        <p:spPr/>
        <p:txBody>
          <a:bodyPr/>
          <a:lstStyle/>
          <a:p>
            <a:r>
              <a:rPr lang="fr-FR" dirty="0" smtClean="0"/>
              <a:t>A Steward?</a:t>
            </a:r>
            <a:endParaRPr lang="fr-FR" dirty="0"/>
          </a:p>
        </p:txBody>
      </p:sp>
      <p:pic>
        <p:nvPicPr>
          <p:cNvPr id="2050" name="Picture 2" descr="http://mygeekblasphemy.files.wordpress.com/2010/12/jwusuvivwiyj4dn38nbic4y1o1_500.jpg"/>
          <p:cNvPicPr>
            <a:picLocks noChangeAspect="1" noChangeArrowheads="1"/>
          </p:cNvPicPr>
          <p:nvPr/>
        </p:nvPicPr>
        <p:blipFill rotWithShape="1">
          <a:blip r:embed="rId3">
            <a:extLst>
              <a:ext uri="{28A0092B-C50C-407E-A947-70E740481C1C}">
                <a14:useLocalDpi xmlns:a14="http://schemas.microsoft.com/office/drawing/2010/main" val="0"/>
              </a:ext>
            </a:extLst>
          </a:blip>
          <a:srcRect t="13318" b="12451"/>
          <a:stretch/>
        </p:blipFill>
        <p:spPr bwMode="auto">
          <a:xfrm>
            <a:off x="6197600" y="3606800"/>
            <a:ext cx="5803982" cy="24299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093912" y="5390403"/>
            <a:ext cx="5091202" cy="646331"/>
          </a:xfrm>
          <a:prstGeom prst="rect">
            <a:avLst/>
          </a:prstGeom>
          <a:noFill/>
        </p:spPr>
        <p:txBody>
          <a:bodyPr wrap="none" rtlCol="0">
            <a:spAutoFit/>
          </a:bodyPr>
          <a:lstStyle/>
          <a:p>
            <a:pPr algn="r"/>
            <a:r>
              <a:rPr lang="fr-FR" dirty="0" smtClean="0"/>
              <a:t>Data Steward of </a:t>
            </a:r>
            <a:r>
              <a:rPr lang="fr-FR" dirty="0" err="1" smtClean="0"/>
              <a:t>Gondor</a:t>
            </a:r>
            <a:r>
              <a:rPr lang="fr-FR" dirty="0" smtClean="0"/>
              <a:t>…</a:t>
            </a:r>
            <a:endParaRPr lang="fr-FR" dirty="0"/>
          </a:p>
          <a:p>
            <a:pPr algn="r"/>
            <a:r>
              <a:rPr lang="fr-FR" dirty="0" smtClean="0"/>
              <a:t>Not </a:t>
            </a:r>
            <a:r>
              <a:rPr lang="fr-FR" dirty="0" err="1" smtClean="0"/>
              <a:t>our</a:t>
            </a:r>
            <a:r>
              <a:rPr lang="fr-FR" dirty="0" smtClean="0"/>
              <a:t> </a:t>
            </a:r>
            <a:r>
              <a:rPr lang="fr-FR" dirty="0" err="1" smtClean="0"/>
              <a:t>idea</a:t>
            </a:r>
            <a:r>
              <a:rPr lang="fr-FR" dirty="0" smtClean="0"/>
              <a:t>, </a:t>
            </a:r>
            <a:r>
              <a:rPr lang="fr-FR" dirty="0" err="1" smtClean="0"/>
              <a:t>see</a:t>
            </a:r>
            <a:r>
              <a:rPr lang="fr-FR" dirty="0" smtClean="0"/>
              <a:t> Matthew Roche for complaints</a:t>
            </a:r>
            <a:endParaRPr lang="fr-FR" dirty="0"/>
          </a:p>
        </p:txBody>
      </p:sp>
    </p:spTree>
    <p:extLst>
      <p:ext uri="{BB962C8B-B14F-4D97-AF65-F5344CB8AC3E}">
        <p14:creationId xmlns:p14="http://schemas.microsoft.com/office/powerpoint/2010/main" val="3158489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740664" y="4003746"/>
            <a:ext cx="4386648" cy="2752654"/>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smtClean="0"/>
              <a:t>IT : Information </a:t>
            </a:r>
            <a:r>
              <a:rPr lang="fr-FR" dirty="0" err="1" smtClean="0"/>
              <a:t>Technology</a:t>
            </a:r>
            <a:endParaRPr lang="fr-FR" dirty="0"/>
          </a:p>
        </p:txBody>
      </p:sp>
      <p:sp>
        <p:nvSpPr>
          <p:cNvPr id="3" name="Titre 2"/>
          <p:cNvSpPr>
            <a:spLocks noGrp="1"/>
          </p:cNvSpPr>
          <p:nvPr>
            <p:ph type="title"/>
          </p:nvPr>
        </p:nvSpPr>
        <p:spPr/>
        <p:txBody>
          <a:bodyPr/>
          <a:lstStyle/>
          <a:p>
            <a:r>
              <a:rPr lang="en-US" dirty="0" smtClean="0"/>
              <a:t>My pretty typical organization</a:t>
            </a:r>
            <a:endParaRPr lang="en-US" dirty="0"/>
          </a:p>
        </p:txBody>
      </p:sp>
      <p:sp>
        <p:nvSpPr>
          <p:cNvPr id="7" name="Rectangle 6"/>
          <p:cNvSpPr/>
          <p:nvPr/>
        </p:nvSpPr>
        <p:spPr>
          <a:xfrm>
            <a:off x="723631" y="3908674"/>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smtClean="0"/>
              <a:t>Piercing items</a:t>
            </a:r>
            <a:endParaRPr lang="fr-FR" dirty="0"/>
          </a:p>
        </p:txBody>
      </p:sp>
      <p:sp>
        <p:nvSpPr>
          <p:cNvPr id="15" name="Rectangle 14"/>
          <p:cNvSpPr/>
          <p:nvPr/>
        </p:nvSpPr>
        <p:spPr>
          <a:xfrm>
            <a:off x="723633" y="5120317"/>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Slashing</a:t>
            </a:r>
            <a:r>
              <a:rPr lang="fr-FR" dirty="0" smtClean="0"/>
              <a:t> items</a:t>
            </a:r>
            <a:endParaRPr lang="fr-FR" dirty="0"/>
          </a:p>
        </p:txBody>
      </p:sp>
      <p:sp>
        <p:nvSpPr>
          <p:cNvPr id="16" name="Rectangle 15"/>
          <p:cNvSpPr/>
          <p:nvPr/>
        </p:nvSpPr>
        <p:spPr>
          <a:xfrm>
            <a:off x="723631" y="2697031"/>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Bludgeoning</a:t>
            </a:r>
            <a:r>
              <a:rPr lang="fr-FR" dirty="0" smtClean="0"/>
              <a:t> items</a:t>
            </a:r>
            <a:endParaRPr lang="fr-FR" dirty="0"/>
          </a:p>
        </p:txBody>
      </p:sp>
      <p:sp>
        <p:nvSpPr>
          <p:cNvPr id="17" name="Rectangle 16"/>
          <p:cNvSpPr/>
          <p:nvPr/>
        </p:nvSpPr>
        <p:spPr>
          <a:xfrm>
            <a:off x="723631" y="1485388"/>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Armors</a:t>
            </a:r>
            <a:r>
              <a:rPr lang="fr-FR" dirty="0" smtClean="0"/>
              <a:t> &amp; </a:t>
            </a:r>
            <a:r>
              <a:rPr lang="fr-FR" dirty="0" err="1" smtClean="0"/>
              <a:t>Shield</a:t>
            </a:r>
            <a:endParaRPr lang="fr-FR" dirty="0"/>
          </a:p>
        </p:txBody>
      </p:sp>
      <p:sp>
        <p:nvSpPr>
          <p:cNvPr id="14" name="ZoneTexte 13"/>
          <p:cNvSpPr txBox="1"/>
          <p:nvPr/>
        </p:nvSpPr>
        <p:spPr>
          <a:xfrm>
            <a:off x="112295" y="1040082"/>
            <a:ext cx="2143536" cy="369332"/>
          </a:xfrm>
          <a:prstGeom prst="rect">
            <a:avLst/>
          </a:prstGeom>
          <a:noFill/>
        </p:spPr>
        <p:txBody>
          <a:bodyPr wrap="none" rtlCol="0">
            <a:spAutoFit/>
          </a:bodyPr>
          <a:lstStyle/>
          <a:p>
            <a:r>
              <a:rPr lang="fr-FR" b="1" dirty="0" smtClean="0"/>
              <a:t>Business Divisions</a:t>
            </a:r>
            <a:endParaRPr lang="fr-FR" b="1" dirty="0"/>
          </a:p>
        </p:txBody>
      </p:sp>
      <p:sp>
        <p:nvSpPr>
          <p:cNvPr id="19" name="ZoneTexte 18"/>
          <p:cNvSpPr txBox="1"/>
          <p:nvPr/>
        </p:nvSpPr>
        <p:spPr>
          <a:xfrm>
            <a:off x="5315523" y="1024389"/>
            <a:ext cx="1946367" cy="369332"/>
          </a:xfrm>
          <a:prstGeom prst="rect">
            <a:avLst/>
          </a:prstGeom>
          <a:noFill/>
        </p:spPr>
        <p:txBody>
          <a:bodyPr wrap="none" rtlCol="0">
            <a:spAutoFit/>
          </a:bodyPr>
          <a:lstStyle/>
          <a:p>
            <a:r>
              <a:rPr lang="fr-FR" b="1" dirty="0" err="1" smtClean="0"/>
              <a:t>Functional</a:t>
            </a:r>
            <a:r>
              <a:rPr lang="fr-FR" b="1" dirty="0" smtClean="0"/>
              <a:t> </a:t>
            </a:r>
            <a:r>
              <a:rPr lang="fr-FR" b="1" dirty="0" err="1" smtClean="0"/>
              <a:t>Units</a:t>
            </a:r>
            <a:endParaRPr lang="fr-FR" b="1" dirty="0"/>
          </a:p>
        </p:txBody>
      </p:sp>
      <p:sp>
        <p:nvSpPr>
          <p:cNvPr id="20" name="Rectangle 19"/>
          <p:cNvSpPr/>
          <p:nvPr/>
        </p:nvSpPr>
        <p:spPr>
          <a:xfrm>
            <a:off x="5406538" y="1476446"/>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smtClean="0"/>
              <a:t>Finance</a:t>
            </a:r>
            <a:endParaRPr lang="fr-FR" dirty="0"/>
          </a:p>
        </p:txBody>
      </p:sp>
      <p:sp>
        <p:nvSpPr>
          <p:cNvPr id="21" name="Rectangle 20"/>
          <p:cNvSpPr/>
          <p:nvPr/>
        </p:nvSpPr>
        <p:spPr>
          <a:xfrm>
            <a:off x="7740664" y="1476445"/>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smtClean="0"/>
              <a:t>HR</a:t>
            </a:r>
            <a:endParaRPr lang="fr-FR" dirty="0"/>
          </a:p>
        </p:txBody>
      </p:sp>
      <p:sp>
        <p:nvSpPr>
          <p:cNvPr id="22" name="Rectangle 21"/>
          <p:cNvSpPr/>
          <p:nvPr/>
        </p:nvSpPr>
        <p:spPr>
          <a:xfrm>
            <a:off x="10074790" y="1476444"/>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err="1" smtClean="0"/>
              <a:t>Legal</a:t>
            </a:r>
            <a:endParaRPr lang="fr-FR" dirty="0"/>
          </a:p>
        </p:txBody>
      </p:sp>
    </p:spTree>
    <p:extLst>
      <p:ext uri="{BB962C8B-B14F-4D97-AF65-F5344CB8AC3E}">
        <p14:creationId xmlns:p14="http://schemas.microsoft.com/office/powerpoint/2010/main" val="933105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smtClean="0"/>
              <a:t>Where</a:t>
            </a:r>
            <a:r>
              <a:rPr lang="fr-FR" dirty="0" smtClean="0"/>
              <a:t> are stewards </a:t>
            </a:r>
            <a:r>
              <a:rPr lang="fr-FR" dirty="0" err="1" smtClean="0"/>
              <a:t>needed</a:t>
            </a:r>
            <a:r>
              <a:rPr lang="fr-FR" dirty="0" smtClean="0"/>
              <a:t> in the </a:t>
            </a:r>
            <a:r>
              <a:rPr lang="fr-FR" dirty="0" err="1" smtClean="0"/>
              <a:t>org</a:t>
            </a:r>
            <a:r>
              <a:rPr lang="fr-FR" dirty="0" smtClean="0"/>
              <a:t>?</a:t>
            </a:r>
            <a:endParaRPr lang="fr-FR" dirty="0"/>
          </a:p>
        </p:txBody>
      </p:sp>
      <p:sp>
        <p:nvSpPr>
          <p:cNvPr id="7" name="Rectangle 6"/>
          <p:cNvSpPr/>
          <p:nvPr/>
        </p:nvSpPr>
        <p:spPr>
          <a:xfrm>
            <a:off x="723631" y="3908674"/>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smtClean="0"/>
              <a:t>Piercing items</a:t>
            </a:r>
            <a:endParaRPr lang="fr-FR" dirty="0"/>
          </a:p>
        </p:txBody>
      </p:sp>
      <p:sp>
        <p:nvSpPr>
          <p:cNvPr id="15" name="Rectangle 14"/>
          <p:cNvSpPr/>
          <p:nvPr/>
        </p:nvSpPr>
        <p:spPr>
          <a:xfrm>
            <a:off x="723633" y="5120317"/>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Slashing</a:t>
            </a:r>
            <a:r>
              <a:rPr lang="fr-FR" dirty="0" smtClean="0"/>
              <a:t> items</a:t>
            </a:r>
            <a:endParaRPr lang="fr-FR" dirty="0"/>
          </a:p>
        </p:txBody>
      </p:sp>
      <p:sp>
        <p:nvSpPr>
          <p:cNvPr id="16" name="Rectangle 15"/>
          <p:cNvSpPr/>
          <p:nvPr/>
        </p:nvSpPr>
        <p:spPr>
          <a:xfrm>
            <a:off x="723631" y="2697031"/>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Bludgeoning</a:t>
            </a:r>
            <a:r>
              <a:rPr lang="fr-FR" dirty="0" smtClean="0"/>
              <a:t> items</a:t>
            </a:r>
            <a:endParaRPr lang="fr-FR" dirty="0"/>
          </a:p>
        </p:txBody>
      </p:sp>
      <p:sp>
        <p:nvSpPr>
          <p:cNvPr id="17" name="Rectangle 16"/>
          <p:cNvSpPr/>
          <p:nvPr/>
        </p:nvSpPr>
        <p:spPr>
          <a:xfrm>
            <a:off x="723631" y="1485388"/>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Armors</a:t>
            </a:r>
            <a:r>
              <a:rPr lang="fr-FR" dirty="0" smtClean="0"/>
              <a:t> &amp; </a:t>
            </a:r>
            <a:r>
              <a:rPr lang="fr-FR" dirty="0" err="1" smtClean="0"/>
              <a:t>Shield</a:t>
            </a:r>
            <a:endParaRPr lang="fr-FR" dirty="0"/>
          </a:p>
        </p:txBody>
      </p:sp>
      <p:sp>
        <p:nvSpPr>
          <p:cNvPr id="14" name="ZoneTexte 13"/>
          <p:cNvSpPr txBox="1"/>
          <p:nvPr/>
        </p:nvSpPr>
        <p:spPr>
          <a:xfrm>
            <a:off x="112295" y="1040082"/>
            <a:ext cx="2143536" cy="369332"/>
          </a:xfrm>
          <a:prstGeom prst="rect">
            <a:avLst/>
          </a:prstGeom>
          <a:noFill/>
        </p:spPr>
        <p:txBody>
          <a:bodyPr wrap="none" rtlCol="0">
            <a:spAutoFit/>
          </a:bodyPr>
          <a:lstStyle/>
          <a:p>
            <a:r>
              <a:rPr lang="fr-FR" b="1" dirty="0" smtClean="0"/>
              <a:t>Business Divisions</a:t>
            </a:r>
            <a:endParaRPr lang="fr-FR" b="1" dirty="0"/>
          </a:p>
        </p:txBody>
      </p:sp>
      <p:sp>
        <p:nvSpPr>
          <p:cNvPr id="19" name="ZoneTexte 18"/>
          <p:cNvSpPr txBox="1"/>
          <p:nvPr/>
        </p:nvSpPr>
        <p:spPr>
          <a:xfrm>
            <a:off x="5315523" y="1024389"/>
            <a:ext cx="1946367" cy="369332"/>
          </a:xfrm>
          <a:prstGeom prst="rect">
            <a:avLst/>
          </a:prstGeom>
          <a:noFill/>
        </p:spPr>
        <p:txBody>
          <a:bodyPr wrap="none" rtlCol="0">
            <a:spAutoFit/>
          </a:bodyPr>
          <a:lstStyle/>
          <a:p>
            <a:r>
              <a:rPr lang="fr-FR" b="1" dirty="0" err="1" smtClean="0"/>
              <a:t>Functional</a:t>
            </a:r>
            <a:r>
              <a:rPr lang="fr-FR" b="1" dirty="0" smtClean="0"/>
              <a:t> </a:t>
            </a:r>
            <a:r>
              <a:rPr lang="fr-FR" b="1" dirty="0" err="1" smtClean="0"/>
              <a:t>Units</a:t>
            </a:r>
            <a:endParaRPr lang="fr-FR" b="1" dirty="0"/>
          </a:p>
        </p:txBody>
      </p:sp>
      <p:sp>
        <p:nvSpPr>
          <p:cNvPr id="20" name="Rectangle 19"/>
          <p:cNvSpPr/>
          <p:nvPr/>
        </p:nvSpPr>
        <p:spPr>
          <a:xfrm>
            <a:off x="5406538" y="1476446"/>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smtClean="0"/>
              <a:t>Finance</a:t>
            </a:r>
            <a:endParaRPr lang="fr-FR" dirty="0"/>
          </a:p>
        </p:txBody>
      </p:sp>
      <p:sp>
        <p:nvSpPr>
          <p:cNvPr id="21" name="Rectangle 20"/>
          <p:cNvSpPr/>
          <p:nvPr/>
        </p:nvSpPr>
        <p:spPr>
          <a:xfrm>
            <a:off x="7740664" y="1476445"/>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smtClean="0"/>
              <a:t>HR</a:t>
            </a:r>
            <a:endParaRPr lang="fr-FR" dirty="0"/>
          </a:p>
        </p:txBody>
      </p:sp>
      <p:sp>
        <p:nvSpPr>
          <p:cNvPr id="22" name="Rectangle 21"/>
          <p:cNvSpPr/>
          <p:nvPr/>
        </p:nvSpPr>
        <p:spPr>
          <a:xfrm>
            <a:off x="10074790" y="1476444"/>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err="1" smtClean="0"/>
              <a:t>Legal</a:t>
            </a:r>
            <a:endParaRPr lang="fr-FR" dirty="0"/>
          </a:p>
        </p:txBody>
      </p:sp>
      <p:sp>
        <p:nvSpPr>
          <p:cNvPr id="18" name="Ellipse 17"/>
          <p:cNvSpPr/>
          <p:nvPr/>
        </p:nvSpPr>
        <p:spPr>
          <a:xfrm>
            <a:off x="4469524" y="5291675"/>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Ellipse 26"/>
          <p:cNvSpPr/>
          <p:nvPr/>
        </p:nvSpPr>
        <p:spPr>
          <a:xfrm>
            <a:off x="4469524" y="4080032"/>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Ellipse 27"/>
          <p:cNvSpPr/>
          <p:nvPr/>
        </p:nvSpPr>
        <p:spPr>
          <a:xfrm>
            <a:off x="4469524" y="2886790"/>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9" name="Ellipse 28"/>
          <p:cNvSpPr/>
          <p:nvPr/>
        </p:nvSpPr>
        <p:spPr>
          <a:xfrm>
            <a:off x="4469524" y="1633199"/>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4" name="Connecteur droit avec flèche 23"/>
          <p:cNvCxnSpPr>
            <a:endCxn id="18" idx="6"/>
          </p:cNvCxnSpPr>
          <p:nvPr/>
        </p:nvCxnSpPr>
        <p:spPr>
          <a:xfrm flipH="1">
            <a:off x="5187824" y="5604467"/>
            <a:ext cx="2552840" cy="237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flipV="1">
            <a:off x="5187828" y="4411225"/>
            <a:ext cx="2660772" cy="9712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flipV="1">
            <a:off x="5135379" y="3368063"/>
            <a:ext cx="2986163" cy="1655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endCxn id="29" idx="4"/>
          </p:cNvCxnSpPr>
          <p:nvPr/>
        </p:nvCxnSpPr>
        <p:spPr>
          <a:xfrm flipH="1" flipV="1">
            <a:off x="4828674" y="2306299"/>
            <a:ext cx="3548362" cy="24468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Ellipse 57"/>
          <p:cNvSpPr/>
          <p:nvPr/>
        </p:nvSpPr>
        <p:spPr>
          <a:xfrm>
            <a:off x="5622753" y="2100160"/>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9" name="Ellipse 58"/>
          <p:cNvSpPr/>
          <p:nvPr/>
        </p:nvSpPr>
        <p:spPr>
          <a:xfrm>
            <a:off x="7804726" y="2143977"/>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0" name="Ellipse 59"/>
          <p:cNvSpPr/>
          <p:nvPr/>
        </p:nvSpPr>
        <p:spPr>
          <a:xfrm>
            <a:off x="10148230" y="2164295"/>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61" name="Connecteur droit avec flèche 60"/>
          <p:cNvCxnSpPr/>
          <p:nvPr/>
        </p:nvCxnSpPr>
        <p:spPr>
          <a:xfrm flipH="1" flipV="1">
            <a:off x="6290254" y="2603501"/>
            <a:ext cx="2777546" cy="21496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flipH="1" flipV="1">
            <a:off x="8377036" y="2749154"/>
            <a:ext cx="994106" cy="17949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endCxn id="60" idx="4"/>
          </p:cNvCxnSpPr>
          <p:nvPr/>
        </p:nvCxnSpPr>
        <p:spPr>
          <a:xfrm flipV="1">
            <a:off x="9841424" y="2837395"/>
            <a:ext cx="665956" cy="2087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740664" y="4003746"/>
            <a:ext cx="4386648" cy="2752654"/>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smtClean="0"/>
              <a:t>IT : Information </a:t>
            </a:r>
            <a:r>
              <a:rPr lang="fr-FR" dirty="0" err="1" smtClean="0"/>
              <a:t>Technology</a:t>
            </a:r>
            <a:endParaRPr lang="fr-FR" dirty="0"/>
          </a:p>
        </p:txBody>
      </p:sp>
    </p:spTree>
    <p:extLst>
      <p:ext uri="{BB962C8B-B14F-4D97-AF65-F5344CB8AC3E}">
        <p14:creationId xmlns:p14="http://schemas.microsoft.com/office/powerpoint/2010/main" val="3059278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smtClean="0"/>
              <a:t>My</a:t>
            </a:r>
            <a:r>
              <a:rPr lang="fr-FR" dirty="0" smtClean="0"/>
              <a:t> </a:t>
            </a:r>
            <a:r>
              <a:rPr lang="fr-FR" dirty="0" err="1" smtClean="0"/>
              <a:t>organization</a:t>
            </a:r>
            <a:r>
              <a:rPr lang="fr-FR" dirty="0" smtClean="0"/>
              <a:t> : </a:t>
            </a:r>
            <a:r>
              <a:rPr lang="fr-FR" dirty="0" err="1" smtClean="0"/>
              <a:t>actual</a:t>
            </a:r>
            <a:r>
              <a:rPr lang="fr-FR" dirty="0" smtClean="0"/>
              <a:t> perception</a:t>
            </a:r>
            <a:endParaRPr lang="fr-FR" dirty="0"/>
          </a:p>
        </p:txBody>
      </p:sp>
      <p:sp>
        <p:nvSpPr>
          <p:cNvPr id="7" name="Rectangle 6"/>
          <p:cNvSpPr/>
          <p:nvPr/>
        </p:nvSpPr>
        <p:spPr>
          <a:xfrm>
            <a:off x="723631" y="3908674"/>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smtClean="0"/>
              <a:t>Piercing items</a:t>
            </a:r>
            <a:endParaRPr lang="fr-FR" dirty="0"/>
          </a:p>
        </p:txBody>
      </p:sp>
      <p:sp>
        <p:nvSpPr>
          <p:cNvPr id="15" name="Rectangle 14"/>
          <p:cNvSpPr/>
          <p:nvPr/>
        </p:nvSpPr>
        <p:spPr>
          <a:xfrm>
            <a:off x="723633" y="5120317"/>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Slashing</a:t>
            </a:r>
            <a:r>
              <a:rPr lang="fr-FR" dirty="0" smtClean="0"/>
              <a:t> items</a:t>
            </a:r>
            <a:endParaRPr lang="fr-FR" dirty="0"/>
          </a:p>
        </p:txBody>
      </p:sp>
      <p:sp>
        <p:nvSpPr>
          <p:cNvPr id="16" name="Rectangle 15"/>
          <p:cNvSpPr/>
          <p:nvPr/>
        </p:nvSpPr>
        <p:spPr>
          <a:xfrm>
            <a:off x="723631" y="2697031"/>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Bludgeoning</a:t>
            </a:r>
            <a:r>
              <a:rPr lang="fr-FR" dirty="0" smtClean="0"/>
              <a:t> items</a:t>
            </a:r>
            <a:endParaRPr lang="fr-FR" dirty="0"/>
          </a:p>
        </p:txBody>
      </p:sp>
      <p:sp>
        <p:nvSpPr>
          <p:cNvPr id="17" name="Rectangle 16"/>
          <p:cNvSpPr/>
          <p:nvPr/>
        </p:nvSpPr>
        <p:spPr>
          <a:xfrm>
            <a:off x="723631" y="1485388"/>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Armors</a:t>
            </a:r>
            <a:r>
              <a:rPr lang="fr-FR" dirty="0" smtClean="0"/>
              <a:t> &amp; </a:t>
            </a:r>
            <a:r>
              <a:rPr lang="fr-FR" dirty="0" err="1" smtClean="0"/>
              <a:t>Shield</a:t>
            </a:r>
            <a:endParaRPr lang="fr-FR" dirty="0"/>
          </a:p>
        </p:txBody>
      </p:sp>
      <p:sp>
        <p:nvSpPr>
          <p:cNvPr id="14" name="ZoneTexte 13"/>
          <p:cNvSpPr txBox="1"/>
          <p:nvPr/>
        </p:nvSpPr>
        <p:spPr>
          <a:xfrm>
            <a:off x="112295" y="1040082"/>
            <a:ext cx="2143536" cy="369332"/>
          </a:xfrm>
          <a:prstGeom prst="rect">
            <a:avLst/>
          </a:prstGeom>
          <a:noFill/>
        </p:spPr>
        <p:txBody>
          <a:bodyPr wrap="none" rtlCol="0">
            <a:spAutoFit/>
          </a:bodyPr>
          <a:lstStyle/>
          <a:p>
            <a:r>
              <a:rPr lang="fr-FR" b="1" dirty="0" smtClean="0"/>
              <a:t>Business Divisions</a:t>
            </a:r>
            <a:endParaRPr lang="fr-FR" b="1" dirty="0"/>
          </a:p>
        </p:txBody>
      </p:sp>
      <p:sp>
        <p:nvSpPr>
          <p:cNvPr id="19" name="ZoneTexte 18"/>
          <p:cNvSpPr txBox="1"/>
          <p:nvPr/>
        </p:nvSpPr>
        <p:spPr>
          <a:xfrm>
            <a:off x="5315523" y="1024389"/>
            <a:ext cx="1946367" cy="369332"/>
          </a:xfrm>
          <a:prstGeom prst="rect">
            <a:avLst/>
          </a:prstGeom>
          <a:noFill/>
        </p:spPr>
        <p:txBody>
          <a:bodyPr wrap="none" rtlCol="0">
            <a:spAutoFit/>
          </a:bodyPr>
          <a:lstStyle/>
          <a:p>
            <a:r>
              <a:rPr lang="fr-FR" b="1" dirty="0" err="1" smtClean="0"/>
              <a:t>Functional</a:t>
            </a:r>
            <a:r>
              <a:rPr lang="fr-FR" b="1" dirty="0" smtClean="0"/>
              <a:t> </a:t>
            </a:r>
            <a:r>
              <a:rPr lang="fr-FR" b="1" dirty="0" err="1" smtClean="0"/>
              <a:t>Units</a:t>
            </a:r>
            <a:endParaRPr lang="fr-FR" b="1" dirty="0"/>
          </a:p>
        </p:txBody>
      </p:sp>
      <p:sp>
        <p:nvSpPr>
          <p:cNvPr id="20" name="Rectangle 19"/>
          <p:cNvSpPr/>
          <p:nvPr/>
        </p:nvSpPr>
        <p:spPr>
          <a:xfrm>
            <a:off x="5406538" y="1476446"/>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smtClean="0"/>
              <a:t>Finance</a:t>
            </a:r>
            <a:endParaRPr lang="fr-FR" dirty="0"/>
          </a:p>
        </p:txBody>
      </p:sp>
      <p:sp>
        <p:nvSpPr>
          <p:cNvPr id="21" name="Rectangle 20"/>
          <p:cNvSpPr/>
          <p:nvPr/>
        </p:nvSpPr>
        <p:spPr>
          <a:xfrm>
            <a:off x="7740664" y="1476445"/>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smtClean="0"/>
              <a:t>HR</a:t>
            </a:r>
            <a:endParaRPr lang="fr-FR" dirty="0"/>
          </a:p>
        </p:txBody>
      </p:sp>
      <p:sp>
        <p:nvSpPr>
          <p:cNvPr id="22" name="Rectangle 21"/>
          <p:cNvSpPr/>
          <p:nvPr/>
        </p:nvSpPr>
        <p:spPr>
          <a:xfrm>
            <a:off x="10074790" y="1476444"/>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err="1" smtClean="0"/>
              <a:t>Legal</a:t>
            </a:r>
            <a:endParaRPr lang="fr-FR" dirty="0"/>
          </a:p>
        </p:txBody>
      </p:sp>
      <p:sp>
        <p:nvSpPr>
          <p:cNvPr id="18" name="Ellipse 17"/>
          <p:cNvSpPr/>
          <p:nvPr/>
        </p:nvSpPr>
        <p:spPr>
          <a:xfrm>
            <a:off x="4469524" y="5291675"/>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Ellipse 26"/>
          <p:cNvSpPr/>
          <p:nvPr/>
        </p:nvSpPr>
        <p:spPr>
          <a:xfrm>
            <a:off x="4469524" y="4080032"/>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Ellipse 27"/>
          <p:cNvSpPr/>
          <p:nvPr/>
        </p:nvSpPr>
        <p:spPr>
          <a:xfrm>
            <a:off x="4469524" y="2886790"/>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9" name="Ellipse 28"/>
          <p:cNvSpPr/>
          <p:nvPr/>
        </p:nvSpPr>
        <p:spPr>
          <a:xfrm>
            <a:off x="4469524" y="1633199"/>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4" name="Connecteur droit avec flèche 23"/>
          <p:cNvCxnSpPr>
            <a:endCxn id="18" idx="6"/>
          </p:cNvCxnSpPr>
          <p:nvPr/>
        </p:nvCxnSpPr>
        <p:spPr>
          <a:xfrm flipH="1">
            <a:off x="5187824" y="5604467"/>
            <a:ext cx="2552840" cy="237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flipV="1">
            <a:off x="5187828" y="4411225"/>
            <a:ext cx="2660772" cy="9712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flipV="1">
            <a:off x="5135379" y="3368063"/>
            <a:ext cx="2986163" cy="1655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endCxn id="29" idx="4"/>
          </p:cNvCxnSpPr>
          <p:nvPr/>
        </p:nvCxnSpPr>
        <p:spPr>
          <a:xfrm flipH="1" flipV="1">
            <a:off x="4828674" y="2306299"/>
            <a:ext cx="3548362" cy="24468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Ellipse 57"/>
          <p:cNvSpPr/>
          <p:nvPr/>
        </p:nvSpPr>
        <p:spPr>
          <a:xfrm>
            <a:off x="5622753" y="2100160"/>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9" name="Ellipse 58"/>
          <p:cNvSpPr/>
          <p:nvPr/>
        </p:nvSpPr>
        <p:spPr>
          <a:xfrm>
            <a:off x="7804726" y="2143977"/>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0" name="Ellipse 59"/>
          <p:cNvSpPr/>
          <p:nvPr/>
        </p:nvSpPr>
        <p:spPr>
          <a:xfrm>
            <a:off x="10148230" y="2164295"/>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61" name="Connecteur droit avec flèche 60"/>
          <p:cNvCxnSpPr/>
          <p:nvPr/>
        </p:nvCxnSpPr>
        <p:spPr>
          <a:xfrm flipH="1" flipV="1">
            <a:off x="6290254" y="2603501"/>
            <a:ext cx="2777546" cy="21496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flipH="1" flipV="1">
            <a:off x="8377036" y="2749154"/>
            <a:ext cx="994106" cy="17949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endCxn id="60" idx="4"/>
          </p:cNvCxnSpPr>
          <p:nvPr/>
        </p:nvCxnSpPr>
        <p:spPr>
          <a:xfrm flipV="1">
            <a:off x="9841424" y="2837395"/>
            <a:ext cx="665956" cy="2087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 descr="http://upload.wikimedia.org/wikipedia/en/6/6a/Mord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059" y="3980726"/>
            <a:ext cx="5697752" cy="3476626"/>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9427726" y="4272204"/>
            <a:ext cx="1760418" cy="2646878"/>
          </a:xfrm>
          <a:prstGeom prst="rect">
            <a:avLst/>
          </a:prstGeom>
          <a:noFill/>
        </p:spPr>
        <p:txBody>
          <a:bodyPr wrap="none" rtlCol="0">
            <a:spAutoFit/>
          </a:bodyPr>
          <a:lstStyle/>
          <a:p>
            <a:r>
              <a:rPr lang="fr-FR" sz="16600" b="1" dirty="0" smtClean="0">
                <a:solidFill>
                  <a:schemeClr val="bg1">
                    <a:lumMod val="65000"/>
                  </a:schemeClr>
                </a:solidFill>
                <a:latin typeface="+mj-lt"/>
              </a:rPr>
              <a:t>IT</a:t>
            </a:r>
            <a:endParaRPr lang="fr-FR" sz="16600" b="1" dirty="0">
              <a:solidFill>
                <a:schemeClr val="bg1">
                  <a:lumMod val="65000"/>
                </a:schemeClr>
              </a:solidFill>
              <a:latin typeface="+mj-lt"/>
            </a:endParaRPr>
          </a:p>
        </p:txBody>
      </p:sp>
    </p:spTree>
    <p:extLst>
      <p:ext uri="{BB962C8B-B14F-4D97-AF65-F5344CB8AC3E}">
        <p14:creationId xmlns:p14="http://schemas.microsoft.com/office/powerpoint/2010/main" val="3939809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smtClean="0"/>
              <a:t>Well</a:t>
            </a:r>
            <a:r>
              <a:rPr lang="fr-FR" dirty="0" smtClean="0"/>
              <a:t>, </a:t>
            </a:r>
            <a:r>
              <a:rPr lang="fr-FR" dirty="0" err="1" smtClean="0"/>
              <a:t>let’s</a:t>
            </a:r>
            <a:r>
              <a:rPr lang="fr-FR" dirty="0" smtClean="0"/>
              <a:t> </a:t>
            </a:r>
            <a:r>
              <a:rPr lang="fr-FR" dirty="0" err="1" smtClean="0"/>
              <a:t>be</a:t>
            </a:r>
            <a:r>
              <a:rPr lang="fr-FR" dirty="0" smtClean="0"/>
              <a:t> </a:t>
            </a:r>
            <a:r>
              <a:rPr lang="fr-FR" dirty="0" err="1" smtClean="0"/>
              <a:t>honest</a:t>
            </a:r>
            <a:r>
              <a:rPr lang="fr-FR" dirty="0" smtClean="0"/>
              <a:t> about </a:t>
            </a:r>
            <a:r>
              <a:rPr lang="fr-FR" dirty="0" err="1" smtClean="0"/>
              <a:t>what</a:t>
            </a:r>
            <a:r>
              <a:rPr lang="fr-FR" dirty="0" smtClean="0"/>
              <a:t> </a:t>
            </a:r>
            <a:r>
              <a:rPr lang="fr-FR" dirty="0" err="1" smtClean="0"/>
              <a:t>it</a:t>
            </a:r>
            <a:r>
              <a:rPr lang="fr-FR" dirty="0" smtClean="0"/>
              <a:t> looks </a:t>
            </a:r>
            <a:r>
              <a:rPr lang="fr-FR" dirty="0" err="1" smtClean="0"/>
              <a:t>like</a:t>
            </a:r>
            <a:endParaRPr lang="fr-FR" dirty="0"/>
          </a:p>
        </p:txBody>
      </p:sp>
      <p:sp>
        <p:nvSpPr>
          <p:cNvPr id="7" name="Rectangle 6"/>
          <p:cNvSpPr/>
          <p:nvPr/>
        </p:nvSpPr>
        <p:spPr>
          <a:xfrm>
            <a:off x="723631" y="3908674"/>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smtClean="0"/>
              <a:t>Piercing items</a:t>
            </a:r>
            <a:endParaRPr lang="fr-FR" dirty="0"/>
          </a:p>
        </p:txBody>
      </p:sp>
      <p:sp>
        <p:nvSpPr>
          <p:cNvPr id="15" name="Rectangle 14"/>
          <p:cNvSpPr/>
          <p:nvPr/>
        </p:nvSpPr>
        <p:spPr>
          <a:xfrm>
            <a:off x="723633" y="5120317"/>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Slashing</a:t>
            </a:r>
            <a:r>
              <a:rPr lang="fr-FR" dirty="0" smtClean="0"/>
              <a:t> items</a:t>
            </a:r>
            <a:endParaRPr lang="fr-FR" dirty="0"/>
          </a:p>
        </p:txBody>
      </p:sp>
      <p:sp>
        <p:nvSpPr>
          <p:cNvPr id="16" name="Rectangle 15"/>
          <p:cNvSpPr/>
          <p:nvPr/>
        </p:nvSpPr>
        <p:spPr>
          <a:xfrm>
            <a:off x="723631" y="2697031"/>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Bludgeoning</a:t>
            </a:r>
            <a:r>
              <a:rPr lang="fr-FR" dirty="0" smtClean="0"/>
              <a:t> items</a:t>
            </a:r>
            <a:endParaRPr lang="fr-FR" dirty="0"/>
          </a:p>
        </p:txBody>
      </p:sp>
      <p:sp>
        <p:nvSpPr>
          <p:cNvPr id="17" name="Rectangle 16"/>
          <p:cNvSpPr/>
          <p:nvPr/>
        </p:nvSpPr>
        <p:spPr>
          <a:xfrm>
            <a:off x="723631" y="1485388"/>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Armors</a:t>
            </a:r>
            <a:r>
              <a:rPr lang="fr-FR" dirty="0" smtClean="0"/>
              <a:t> &amp; </a:t>
            </a:r>
            <a:r>
              <a:rPr lang="fr-FR" dirty="0" err="1" smtClean="0"/>
              <a:t>Shield</a:t>
            </a:r>
            <a:endParaRPr lang="fr-FR" dirty="0"/>
          </a:p>
        </p:txBody>
      </p:sp>
      <p:sp>
        <p:nvSpPr>
          <p:cNvPr id="14" name="ZoneTexte 13"/>
          <p:cNvSpPr txBox="1"/>
          <p:nvPr/>
        </p:nvSpPr>
        <p:spPr>
          <a:xfrm>
            <a:off x="112295" y="1040082"/>
            <a:ext cx="2143536" cy="369332"/>
          </a:xfrm>
          <a:prstGeom prst="rect">
            <a:avLst/>
          </a:prstGeom>
          <a:noFill/>
        </p:spPr>
        <p:txBody>
          <a:bodyPr wrap="none" rtlCol="0">
            <a:spAutoFit/>
          </a:bodyPr>
          <a:lstStyle/>
          <a:p>
            <a:r>
              <a:rPr lang="fr-FR" b="1" dirty="0" smtClean="0"/>
              <a:t>Business Divisions</a:t>
            </a:r>
            <a:endParaRPr lang="fr-FR" b="1" dirty="0"/>
          </a:p>
        </p:txBody>
      </p:sp>
      <p:sp>
        <p:nvSpPr>
          <p:cNvPr id="19" name="ZoneTexte 18"/>
          <p:cNvSpPr txBox="1"/>
          <p:nvPr/>
        </p:nvSpPr>
        <p:spPr>
          <a:xfrm>
            <a:off x="5315523" y="1024389"/>
            <a:ext cx="1946367" cy="369332"/>
          </a:xfrm>
          <a:prstGeom prst="rect">
            <a:avLst/>
          </a:prstGeom>
          <a:noFill/>
        </p:spPr>
        <p:txBody>
          <a:bodyPr wrap="none" rtlCol="0">
            <a:spAutoFit/>
          </a:bodyPr>
          <a:lstStyle/>
          <a:p>
            <a:r>
              <a:rPr lang="fr-FR" b="1" dirty="0" err="1" smtClean="0"/>
              <a:t>Functional</a:t>
            </a:r>
            <a:r>
              <a:rPr lang="fr-FR" b="1" dirty="0" smtClean="0"/>
              <a:t> </a:t>
            </a:r>
            <a:r>
              <a:rPr lang="fr-FR" b="1" dirty="0" err="1" smtClean="0"/>
              <a:t>Units</a:t>
            </a:r>
            <a:endParaRPr lang="fr-FR" b="1" dirty="0"/>
          </a:p>
        </p:txBody>
      </p:sp>
      <p:sp>
        <p:nvSpPr>
          <p:cNvPr id="20" name="Rectangle 19"/>
          <p:cNvSpPr/>
          <p:nvPr/>
        </p:nvSpPr>
        <p:spPr>
          <a:xfrm>
            <a:off x="5406538" y="1476446"/>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smtClean="0"/>
              <a:t>Finance</a:t>
            </a:r>
            <a:endParaRPr lang="fr-FR" dirty="0"/>
          </a:p>
        </p:txBody>
      </p:sp>
      <p:sp>
        <p:nvSpPr>
          <p:cNvPr id="21" name="Rectangle 20"/>
          <p:cNvSpPr/>
          <p:nvPr/>
        </p:nvSpPr>
        <p:spPr>
          <a:xfrm>
            <a:off x="7740664" y="1476445"/>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smtClean="0"/>
              <a:t>HR</a:t>
            </a:r>
            <a:endParaRPr lang="fr-FR" dirty="0"/>
          </a:p>
        </p:txBody>
      </p:sp>
      <p:sp>
        <p:nvSpPr>
          <p:cNvPr id="22" name="Rectangle 21"/>
          <p:cNvSpPr/>
          <p:nvPr/>
        </p:nvSpPr>
        <p:spPr>
          <a:xfrm>
            <a:off x="10074790" y="1476444"/>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err="1" smtClean="0"/>
              <a:t>Legal</a:t>
            </a:r>
            <a:endParaRPr lang="fr-FR" dirty="0"/>
          </a:p>
        </p:txBody>
      </p:sp>
      <p:sp>
        <p:nvSpPr>
          <p:cNvPr id="18" name="Ellipse 17"/>
          <p:cNvSpPr/>
          <p:nvPr/>
        </p:nvSpPr>
        <p:spPr>
          <a:xfrm>
            <a:off x="4469524" y="5291675"/>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Ellipse 26"/>
          <p:cNvSpPr/>
          <p:nvPr/>
        </p:nvSpPr>
        <p:spPr>
          <a:xfrm>
            <a:off x="4469524" y="4080032"/>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Ellipse 27"/>
          <p:cNvSpPr/>
          <p:nvPr/>
        </p:nvSpPr>
        <p:spPr>
          <a:xfrm>
            <a:off x="4469524" y="2886790"/>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9" name="Ellipse 28"/>
          <p:cNvSpPr/>
          <p:nvPr/>
        </p:nvSpPr>
        <p:spPr>
          <a:xfrm>
            <a:off x="4469524" y="1633199"/>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4" name="Connecteur droit avec flèche 23"/>
          <p:cNvCxnSpPr>
            <a:endCxn id="18" idx="6"/>
          </p:cNvCxnSpPr>
          <p:nvPr/>
        </p:nvCxnSpPr>
        <p:spPr>
          <a:xfrm flipH="1">
            <a:off x="5187824" y="5604467"/>
            <a:ext cx="2552840" cy="237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flipV="1">
            <a:off x="5187828" y="4411225"/>
            <a:ext cx="2660772" cy="9712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flipV="1">
            <a:off x="5135379" y="3368063"/>
            <a:ext cx="2986163" cy="1655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endCxn id="29" idx="4"/>
          </p:cNvCxnSpPr>
          <p:nvPr/>
        </p:nvCxnSpPr>
        <p:spPr>
          <a:xfrm flipH="1" flipV="1">
            <a:off x="4828674" y="2306299"/>
            <a:ext cx="3548362" cy="24468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Ellipse 57"/>
          <p:cNvSpPr/>
          <p:nvPr/>
        </p:nvSpPr>
        <p:spPr>
          <a:xfrm>
            <a:off x="5571953" y="2100160"/>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9" name="Ellipse 58"/>
          <p:cNvSpPr/>
          <p:nvPr/>
        </p:nvSpPr>
        <p:spPr>
          <a:xfrm>
            <a:off x="7804726" y="2143977"/>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0" name="Ellipse 59"/>
          <p:cNvSpPr/>
          <p:nvPr/>
        </p:nvSpPr>
        <p:spPr>
          <a:xfrm>
            <a:off x="10148230" y="2164295"/>
            <a:ext cx="718300" cy="6731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61" name="Connecteur droit avec flèche 60"/>
          <p:cNvCxnSpPr/>
          <p:nvPr/>
        </p:nvCxnSpPr>
        <p:spPr>
          <a:xfrm flipH="1" flipV="1">
            <a:off x="6290254" y="2603501"/>
            <a:ext cx="2777546" cy="21496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flipH="1" flipV="1">
            <a:off x="8377036" y="2749154"/>
            <a:ext cx="994106" cy="17949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endCxn id="60" idx="4"/>
          </p:cNvCxnSpPr>
          <p:nvPr/>
        </p:nvCxnSpPr>
        <p:spPr>
          <a:xfrm flipV="1">
            <a:off x="9841424" y="2837395"/>
            <a:ext cx="665956" cy="2087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http://upload.wikimedia.org/wikipedia/en/6/6a/Mord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059" y="3980726"/>
            <a:ext cx="5697752" cy="3476626"/>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9427726" y="4272204"/>
            <a:ext cx="1760418" cy="2646878"/>
          </a:xfrm>
          <a:prstGeom prst="rect">
            <a:avLst/>
          </a:prstGeom>
          <a:noFill/>
        </p:spPr>
        <p:txBody>
          <a:bodyPr wrap="none" rtlCol="0">
            <a:spAutoFit/>
          </a:bodyPr>
          <a:lstStyle/>
          <a:p>
            <a:r>
              <a:rPr lang="fr-FR" sz="16600" b="1" dirty="0" smtClean="0">
                <a:solidFill>
                  <a:schemeClr val="bg1">
                    <a:lumMod val="65000"/>
                  </a:schemeClr>
                </a:solidFill>
                <a:latin typeface="+mj-lt"/>
              </a:rPr>
              <a:t>IT</a:t>
            </a:r>
            <a:endParaRPr lang="fr-FR" sz="16600" b="1" dirty="0">
              <a:solidFill>
                <a:schemeClr val="bg1">
                  <a:lumMod val="65000"/>
                </a:schemeClr>
              </a:solidFill>
              <a:latin typeface="+mj-lt"/>
            </a:endParaRPr>
          </a:p>
        </p:txBody>
      </p:sp>
      <p:pic>
        <p:nvPicPr>
          <p:cNvPr id="2" name="Image 1"/>
          <p:cNvPicPr>
            <a:picLocks noChangeAspect="1"/>
          </p:cNvPicPr>
          <p:nvPr/>
        </p:nvPicPr>
        <p:blipFill>
          <a:blip r:embed="rId4"/>
          <a:stretch>
            <a:fillRect/>
          </a:stretch>
        </p:blipFill>
        <p:spPr>
          <a:xfrm>
            <a:off x="4203065" y="5120316"/>
            <a:ext cx="984761" cy="977412"/>
          </a:xfrm>
          <a:prstGeom prst="ellipse">
            <a:avLst/>
          </a:prstGeom>
          <a:ln>
            <a:solidFill>
              <a:schemeClr val="tx1"/>
            </a:solidFill>
          </a:ln>
        </p:spPr>
      </p:pic>
      <p:pic>
        <p:nvPicPr>
          <p:cNvPr id="5" name="Image 4"/>
          <p:cNvPicPr>
            <a:picLocks noChangeAspect="1"/>
          </p:cNvPicPr>
          <p:nvPr/>
        </p:nvPicPr>
        <p:blipFill>
          <a:blip r:embed="rId5"/>
          <a:stretch>
            <a:fillRect/>
          </a:stretch>
        </p:blipFill>
        <p:spPr>
          <a:xfrm>
            <a:off x="4241571" y="3932201"/>
            <a:ext cx="932840" cy="955228"/>
          </a:xfrm>
          <a:prstGeom prst="ellipse">
            <a:avLst/>
          </a:prstGeom>
          <a:ln>
            <a:solidFill>
              <a:schemeClr val="tx1"/>
            </a:solidFill>
          </a:ln>
        </p:spPr>
      </p:pic>
      <p:pic>
        <p:nvPicPr>
          <p:cNvPr id="6" name="Image 5"/>
          <p:cNvPicPr>
            <a:picLocks noChangeAspect="1"/>
          </p:cNvPicPr>
          <p:nvPr/>
        </p:nvPicPr>
        <p:blipFill>
          <a:blip r:embed="rId6"/>
          <a:stretch>
            <a:fillRect/>
          </a:stretch>
        </p:blipFill>
        <p:spPr>
          <a:xfrm>
            <a:off x="4245326" y="2716713"/>
            <a:ext cx="931688" cy="960355"/>
          </a:xfrm>
          <a:prstGeom prst="ellipse">
            <a:avLst/>
          </a:prstGeom>
          <a:ln>
            <a:solidFill>
              <a:schemeClr val="tx1"/>
            </a:solidFill>
          </a:ln>
        </p:spPr>
      </p:pic>
      <p:pic>
        <p:nvPicPr>
          <p:cNvPr id="8" name="Image 7"/>
          <p:cNvPicPr>
            <a:picLocks noChangeAspect="1"/>
          </p:cNvPicPr>
          <p:nvPr/>
        </p:nvPicPr>
        <p:blipFill>
          <a:blip r:embed="rId7"/>
          <a:stretch>
            <a:fillRect/>
          </a:stretch>
        </p:blipFill>
        <p:spPr>
          <a:xfrm>
            <a:off x="4222069" y="1513214"/>
            <a:ext cx="961340" cy="968568"/>
          </a:xfrm>
          <a:prstGeom prst="ellipse">
            <a:avLst/>
          </a:prstGeom>
          <a:ln>
            <a:solidFill>
              <a:schemeClr val="tx1"/>
            </a:solidFill>
          </a:ln>
        </p:spPr>
      </p:pic>
      <p:pic>
        <p:nvPicPr>
          <p:cNvPr id="9" name="Image 8"/>
          <p:cNvPicPr>
            <a:picLocks noChangeAspect="1"/>
          </p:cNvPicPr>
          <p:nvPr/>
        </p:nvPicPr>
        <p:blipFill>
          <a:blip r:embed="rId8"/>
          <a:stretch>
            <a:fillRect/>
          </a:stretch>
        </p:blipFill>
        <p:spPr>
          <a:xfrm>
            <a:off x="5499858" y="1816905"/>
            <a:ext cx="980024" cy="1013196"/>
          </a:xfrm>
          <a:prstGeom prst="ellipse">
            <a:avLst/>
          </a:prstGeom>
          <a:ln>
            <a:solidFill>
              <a:schemeClr val="tx1"/>
            </a:solidFill>
          </a:ln>
        </p:spPr>
      </p:pic>
      <p:pic>
        <p:nvPicPr>
          <p:cNvPr id="10" name="Image 9"/>
          <p:cNvPicPr>
            <a:picLocks noChangeAspect="1"/>
          </p:cNvPicPr>
          <p:nvPr/>
        </p:nvPicPr>
        <p:blipFill>
          <a:blip r:embed="rId9"/>
          <a:stretch>
            <a:fillRect/>
          </a:stretch>
        </p:blipFill>
        <p:spPr>
          <a:xfrm>
            <a:off x="7660773" y="1919390"/>
            <a:ext cx="997867" cy="917231"/>
          </a:xfrm>
          <a:prstGeom prst="ellipse">
            <a:avLst/>
          </a:prstGeom>
          <a:ln>
            <a:solidFill>
              <a:schemeClr val="tx1"/>
            </a:solidFill>
          </a:ln>
        </p:spPr>
      </p:pic>
      <p:pic>
        <p:nvPicPr>
          <p:cNvPr id="11" name="Image 10"/>
          <p:cNvPicPr>
            <a:picLocks noChangeAspect="1"/>
          </p:cNvPicPr>
          <p:nvPr/>
        </p:nvPicPr>
        <p:blipFill>
          <a:blip r:embed="rId10"/>
          <a:stretch>
            <a:fillRect/>
          </a:stretch>
        </p:blipFill>
        <p:spPr>
          <a:xfrm>
            <a:off x="10048680" y="1919390"/>
            <a:ext cx="1000874" cy="949427"/>
          </a:xfrm>
          <a:prstGeom prst="ellipse">
            <a:avLst/>
          </a:prstGeom>
          <a:ln>
            <a:solidFill>
              <a:schemeClr val="tx1"/>
            </a:solidFill>
          </a:ln>
        </p:spPr>
      </p:pic>
    </p:spTree>
    <p:extLst>
      <p:ext uri="{BB962C8B-B14F-4D97-AF65-F5344CB8AC3E}">
        <p14:creationId xmlns:p14="http://schemas.microsoft.com/office/powerpoint/2010/main" val="3285167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For maximum </a:t>
            </a:r>
            <a:r>
              <a:rPr lang="fr-FR" dirty="0" err="1" smtClean="0"/>
              <a:t>results</a:t>
            </a:r>
            <a:r>
              <a:rPr lang="fr-FR" dirty="0" smtClean="0"/>
              <a:t>: local initiatives</a:t>
            </a:r>
            <a:endParaRPr lang="fr-FR" dirty="0"/>
          </a:p>
        </p:txBody>
      </p:sp>
      <p:sp>
        <p:nvSpPr>
          <p:cNvPr id="7" name="Rectangle 6"/>
          <p:cNvSpPr/>
          <p:nvPr/>
        </p:nvSpPr>
        <p:spPr>
          <a:xfrm>
            <a:off x="723631" y="3908674"/>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smtClean="0"/>
              <a:t>Piercing items</a:t>
            </a:r>
            <a:endParaRPr lang="fr-FR" dirty="0"/>
          </a:p>
        </p:txBody>
      </p:sp>
      <p:sp>
        <p:nvSpPr>
          <p:cNvPr id="15" name="Rectangle 14"/>
          <p:cNvSpPr/>
          <p:nvPr/>
        </p:nvSpPr>
        <p:spPr>
          <a:xfrm>
            <a:off x="723633" y="5120317"/>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Slashing</a:t>
            </a:r>
            <a:r>
              <a:rPr lang="fr-FR" dirty="0" smtClean="0"/>
              <a:t> items</a:t>
            </a:r>
            <a:endParaRPr lang="fr-FR" dirty="0"/>
          </a:p>
        </p:txBody>
      </p:sp>
      <p:sp>
        <p:nvSpPr>
          <p:cNvPr id="16" name="Rectangle 15"/>
          <p:cNvSpPr/>
          <p:nvPr/>
        </p:nvSpPr>
        <p:spPr>
          <a:xfrm>
            <a:off x="723631" y="2697031"/>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Bludgeoning</a:t>
            </a:r>
            <a:r>
              <a:rPr lang="fr-FR" dirty="0" smtClean="0"/>
              <a:t> items</a:t>
            </a:r>
            <a:endParaRPr lang="fr-FR" dirty="0"/>
          </a:p>
        </p:txBody>
      </p:sp>
      <p:sp>
        <p:nvSpPr>
          <p:cNvPr id="17" name="Rectangle 16"/>
          <p:cNvSpPr/>
          <p:nvPr/>
        </p:nvSpPr>
        <p:spPr>
          <a:xfrm>
            <a:off x="723631" y="1485388"/>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Armors</a:t>
            </a:r>
            <a:r>
              <a:rPr lang="fr-FR" dirty="0" smtClean="0"/>
              <a:t> &amp; </a:t>
            </a:r>
            <a:r>
              <a:rPr lang="fr-FR" dirty="0" err="1" smtClean="0"/>
              <a:t>Shield</a:t>
            </a:r>
            <a:endParaRPr lang="fr-FR" dirty="0"/>
          </a:p>
        </p:txBody>
      </p:sp>
      <p:sp>
        <p:nvSpPr>
          <p:cNvPr id="14" name="ZoneTexte 13"/>
          <p:cNvSpPr txBox="1"/>
          <p:nvPr/>
        </p:nvSpPr>
        <p:spPr>
          <a:xfrm>
            <a:off x="112295" y="1040082"/>
            <a:ext cx="2143536" cy="369332"/>
          </a:xfrm>
          <a:prstGeom prst="rect">
            <a:avLst/>
          </a:prstGeom>
          <a:noFill/>
        </p:spPr>
        <p:txBody>
          <a:bodyPr wrap="none" rtlCol="0">
            <a:spAutoFit/>
          </a:bodyPr>
          <a:lstStyle/>
          <a:p>
            <a:r>
              <a:rPr lang="fr-FR" b="1" dirty="0" smtClean="0"/>
              <a:t>Business Divisions</a:t>
            </a:r>
            <a:endParaRPr lang="fr-FR" b="1" dirty="0"/>
          </a:p>
        </p:txBody>
      </p:sp>
      <p:sp>
        <p:nvSpPr>
          <p:cNvPr id="19" name="ZoneTexte 18"/>
          <p:cNvSpPr txBox="1"/>
          <p:nvPr/>
        </p:nvSpPr>
        <p:spPr>
          <a:xfrm>
            <a:off x="5315523" y="1024389"/>
            <a:ext cx="1946367" cy="369332"/>
          </a:xfrm>
          <a:prstGeom prst="rect">
            <a:avLst/>
          </a:prstGeom>
          <a:noFill/>
        </p:spPr>
        <p:txBody>
          <a:bodyPr wrap="none" rtlCol="0">
            <a:spAutoFit/>
          </a:bodyPr>
          <a:lstStyle/>
          <a:p>
            <a:r>
              <a:rPr lang="fr-FR" b="1" dirty="0" err="1" smtClean="0"/>
              <a:t>Functional</a:t>
            </a:r>
            <a:r>
              <a:rPr lang="fr-FR" b="1" dirty="0" smtClean="0"/>
              <a:t> </a:t>
            </a:r>
            <a:r>
              <a:rPr lang="fr-FR" b="1" dirty="0" err="1" smtClean="0"/>
              <a:t>Units</a:t>
            </a:r>
            <a:endParaRPr lang="fr-FR" b="1" dirty="0"/>
          </a:p>
        </p:txBody>
      </p:sp>
      <p:sp>
        <p:nvSpPr>
          <p:cNvPr id="20" name="Rectangle 19"/>
          <p:cNvSpPr/>
          <p:nvPr/>
        </p:nvSpPr>
        <p:spPr>
          <a:xfrm>
            <a:off x="5406538" y="1476446"/>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smtClean="0"/>
              <a:t>Finance</a:t>
            </a:r>
            <a:endParaRPr lang="fr-FR" dirty="0"/>
          </a:p>
        </p:txBody>
      </p:sp>
      <p:sp>
        <p:nvSpPr>
          <p:cNvPr id="21" name="Rectangle 20"/>
          <p:cNvSpPr/>
          <p:nvPr/>
        </p:nvSpPr>
        <p:spPr>
          <a:xfrm>
            <a:off x="7740664" y="1476445"/>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smtClean="0"/>
              <a:t>HR</a:t>
            </a:r>
            <a:endParaRPr lang="fr-FR" dirty="0"/>
          </a:p>
        </p:txBody>
      </p:sp>
      <p:sp>
        <p:nvSpPr>
          <p:cNvPr id="22" name="Rectangle 21"/>
          <p:cNvSpPr/>
          <p:nvPr/>
        </p:nvSpPr>
        <p:spPr>
          <a:xfrm>
            <a:off x="10074790" y="1476444"/>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err="1" smtClean="0"/>
              <a:t>Legal</a:t>
            </a:r>
            <a:endParaRPr lang="fr-FR" dirty="0"/>
          </a:p>
        </p:txBody>
      </p:sp>
      <p:cxnSp>
        <p:nvCxnSpPr>
          <p:cNvPr id="43" name="Connecteur droit avec flèche 42"/>
          <p:cNvCxnSpPr/>
          <p:nvPr/>
        </p:nvCxnSpPr>
        <p:spPr>
          <a:xfrm flipH="1" flipV="1">
            <a:off x="5007231" y="2407675"/>
            <a:ext cx="2919705" cy="2034050"/>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3074" name="Picture 2" descr="http://upload.wikimedia.org/wikipedia/en/6/6a/Mord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059" y="3980726"/>
            <a:ext cx="5697752" cy="3476626"/>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9427726" y="4272204"/>
            <a:ext cx="1760418" cy="2646878"/>
          </a:xfrm>
          <a:prstGeom prst="rect">
            <a:avLst/>
          </a:prstGeom>
          <a:noFill/>
        </p:spPr>
        <p:txBody>
          <a:bodyPr wrap="none" rtlCol="0">
            <a:spAutoFit/>
          </a:bodyPr>
          <a:lstStyle/>
          <a:p>
            <a:r>
              <a:rPr lang="fr-FR" sz="16600" b="1" dirty="0" smtClean="0">
                <a:solidFill>
                  <a:schemeClr val="bg1">
                    <a:lumMod val="65000"/>
                  </a:schemeClr>
                </a:solidFill>
                <a:latin typeface="+mj-lt"/>
              </a:rPr>
              <a:t>IT</a:t>
            </a:r>
            <a:endParaRPr lang="fr-FR" sz="16600" b="1" dirty="0">
              <a:solidFill>
                <a:schemeClr val="bg1">
                  <a:lumMod val="65000"/>
                </a:schemeClr>
              </a:solidFill>
              <a:latin typeface="+mj-lt"/>
            </a:endParaRPr>
          </a:p>
        </p:txBody>
      </p:sp>
      <p:pic>
        <p:nvPicPr>
          <p:cNvPr id="8194" name="Picture 2" descr="http://granitegrok.com/wp-content/uploads/2014/03/locally_grown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55" r="19689"/>
          <a:stretch/>
        </p:blipFill>
        <p:spPr bwMode="auto">
          <a:xfrm>
            <a:off x="3491490" y="5127859"/>
            <a:ext cx="1111932" cy="103800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7" name="Picture 2" descr="http://granitegrok.com/wp-content/uploads/2014/03/locally_grown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55" r="19689"/>
          <a:stretch/>
        </p:blipFill>
        <p:spPr bwMode="auto">
          <a:xfrm>
            <a:off x="3501158" y="3898725"/>
            <a:ext cx="1111932" cy="103800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9" name="Picture 2" descr="http://granitegrok.com/wp-content/uploads/2014/03/locally_grown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55" r="19689"/>
          <a:stretch/>
        </p:blipFill>
        <p:spPr bwMode="auto">
          <a:xfrm>
            <a:off x="3481601" y="2677133"/>
            <a:ext cx="1111932" cy="103800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 name="Picture 2" descr="http://granitegrok.com/wp-content/uploads/2014/03/locally_grown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55" r="19689"/>
          <a:stretch/>
        </p:blipFill>
        <p:spPr bwMode="auto">
          <a:xfrm>
            <a:off x="3487808" y="1481407"/>
            <a:ext cx="1111932" cy="103800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 name="Picture 2" descr="http://granitegrok.com/wp-content/uploads/2014/03/locally_grown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55" r="19689"/>
          <a:stretch/>
        </p:blipFill>
        <p:spPr bwMode="auto">
          <a:xfrm>
            <a:off x="5538488" y="1855017"/>
            <a:ext cx="623310" cy="581866"/>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4" name="Picture 2" descr="http://granitegrok.com/wp-content/uploads/2014/03/locally_grown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55" r="19689"/>
          <a:stretch/>
        </p:blipFill>
        <p:spPr bwMode="auto">
          <a:xfrm>
            <a:off x="7842370" y="1842435"/>
            <a:ext cx="623310" cy="581866"/>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5" name="Picture 2" descr="http://granitegrok.com/wp-content/uploads/2014/03/locally_grown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55" r="19689"/>
          <a:stretch/>
        </p:blipFill>
        <p:spPr bwMode="auto">
          <a:xfrm>
            <a:off x="10174402" y="1867835"/>
            <a:ext cx="623310" cy="581866"/>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46" name="Connecteur droit avec flèche 45"/>
          <p:cNvCxnSpPr/>
          <p:nvPr/>
        </p:nvCxnSpPr>
        <p:spPr>
          <a:xfrm flipH="1" flipV="1">
            <a:off x="4987675" y="3318135"/>
            <a:ext cx="2553336" cy="1606356"/>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48" name="Connecteur droit avec flèche 47"/>
          <p:cNvCxnSpPr/>
          <p:nvPr/>
        </p:nvCxnSpPr>
        <p:spPr>
          <a:xfrm flipH="1" flipV="1">
            <a:off x="4972947" y="4390578"/>
            <a:ext cx="2288943" cy="982376"/>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0" name="Connecteur droit avec flèche 49"/>
          <p:cNvCxnSpPr/>
          <p:nvPr/>
        </p:nvCxnSpPr>
        <p:spPr>
          <a:xfrm flipH="1" flipV="1">
            <a:off x="4987675" y="5614976"/>
            <a:ext cx="2187625" cy="377131"/>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2" name="Connecteur droit avec flèche 51"/>
          <p:cNvCxnSpPr/>
          <p:nvPr/>
        </p:nvCxnSpPr>
        <p:spPr>
          <a:xfrm flipH="1" flipV="1">
            <a:off x="6438900" y="2650020"/>
            <a:ext cx="1895528" cy="1498536"/>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4" name="Connecteur droit avec flèche 53"/>
          <p:cNvCxnSpPr/>
          <p:nvPr/>
        </p:nvCxnSpPr>
        <p:spPr>
          <a:xfrm flipH="1" flipV="1">
            <a:off x="8166281" y="2572274"/>
            <a:ext cx="875520" cy="1326451"/>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6" name="Connecteur droit avec flèche 55"/>
          <p:cNvCxnSpPr/>
          <p:nvPr/>
        </p:nvCxnSpPr>
        <p:spPr>
          <a:xfrm flipV="1">
            <a:off x="10429522" y="2650020"/>
            <a:ext cx="56535" cy="1109837"/>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6752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A warning : </a:t>
            </a:r>
            <a:r>
              <a:rPr lang="fr-FR" dirty="0" err="1" smtClean="0"/>
              <a:t>difficult</a:t>
            </a:r>
            <a:r>
              <a:rPr lang="fr-FR" dirty="0" smtClean="0"/>
              <a:t> places to </a:t>
            </a:r>
            <a:r>
              <a:rPr lang="fr-FR" dirty="0" err="1" smtClean="0"/>
              <a:t>start</a:t>
            </a:r>
            <a:endParaRPr lang="fr-FR" dirty="0"/>
          </a:p>
        </p:txBody>
      </p:sp>
      <p:sp>
        <p:nvSpPr>
          <p:cNvPr id="7" name="Rectangle 6"/>
          <p:cNvSpPr/>
          <p:nvPr/>
        </p:nvSpPr>
        <p:spPr>
          <a:xfrm>
            <a:off x="723631" y="3908674"/>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smtClean="0"/>
              <a:t>Piercing items</a:t>
            </a:r>
            <a:endParaRPr lang="fr-FR" dirty="0"/>
          </a:p>
        </p:txBody>
      </p:sp>
      <p:sp>
        <p:nvSpPr>
          <p:cNvPr id="15" name="Rectangle 14"/>
          <p:cNvSpPr/>
          <p:nvPr/>
        </p:nvSpPr>
        <p:spPr>
          <a:xfrm>
            <a:off x="723633" y="5120317"/>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Slashing</a:t>
            </a:r>
            <a:r>
              <a:rPr lang="fr-FR" dirty="0" smtClean="0"/>
              <a:t> items</a:t>
            </a:r>
            <a:endParaRPr lang="fr-FR" dirty="0"/>
          </a:p>
        </p:txBody>
      </p:sp>
      <p:sp>
        <p:nvSpPr>
          <p:cNvPr id="16" name="Rectangle 15"/>
          <p:cNvSpPr/>
          <p:nvPr/>
        </p:nvSpPr>
        <p:spPr>
          <a:xfrm>
            <a:off x="723631" y="2697031"/>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Bludgeoning</a:t>
            </a:r>
            <a:r>
              <a:rPr lang="fr-FR" dirty="0" smtClean="0"/>
              <a:t> items</a:t>
            </a:r>
            <a:endParaRPr lang="fr-FR" dirty="0"/>
          </a:p>
        </p:txBody>
      </p:sp>
      <p:sp>
        <p:nvSpPr>
          <p:cNvPr id="17" name="Rectangle 16"/>
          <p:cNvSpPr/>
          <p:nvPr/>
        </p:nvSpPr>
        <p:spPr>
          <a:xfrm>
            <a:off x="723631" y="1485388"/>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Armors</a:t>
            </a:r>
            <a:r>
              <a:rPr lang="fr-FR" dirty="0" smtClean="0"/>
              <a:t> &amp; </a:t>
            </a:r>
            <a:r>
              <a:rPr lang="fr-FR" dirty="0" err="1" smtClean="0"/>
              <a:t>Shield</a:t>
            </a:r>
            <a:endParaRPr lang="fr-FR" dirty="0"/>
          </a:p>
        </p:txBody>
      </p:sp>
      <p:sp>
        <p:nvSpPr>
          <p:cNvPr id="14" name="ZoneTexte 13"/>
          <p:cNvSpPr txBox="1"/>
          <p:nvPr/>
        </p:nvSpPr>
        <p:spPr>
          <a:xfrm>
            <a:off x="112295" y="1040082"/>
            <a:ext cx="2143536" cy="369332"/>
          </a:xfrm>
          <a:prstGeom prst="rect">
            <a:avLst/>
          </a:prstGeom>
          <a:noFill/>
        </p:spPr>
        <p:txBody>
          <a:bodyPr wrap="none" rtlCol="0">
            <a:spAutoFit/>
          </a:bodyPr>
          <a:lstStyle/>
          <a:p>
            <a:r>
              <a:rPr lang="fr-FR" b="1" dirty="0" smtClean="0"/>
              <a:t>Business Divisions</a:t>
            </a:r>
            <a:endParaRPr lang="fr-FR" b="1" dirty="0"/>
          </a:p>
        </p:txBody>
      </p:sp>
      <p:sp>
        <p:nvSpPr>
          <p:cNvPr id="19" name="ZoneTexte 18"/>
          <p:cNvSpPr txBox="1"/>
          <p:nvPr/>
        </p:nvSpPr>
        <p:spPr>
          <a:xfrm>
            <a:off x="5315523" y="1024389"/>
            <a:ext cx="1946367" cy="369332"/>
          </a:xfrm>
          <a:prstGeom prst="rect">
            <a:avLst/>
          </a:prstGeom>
          <a:noFill/>
        </p:spPr>
        <p:txBody>
          <a:bodyPr wrap="none" rtlCol="0">
            <a:spAutoFit/>
          </a:bodyPr>
          <a:lstStyle/>
          <a:p>
            <a:r>
              <a:rPr lang="fr-FR" b="1" dirty="0" err="1" smtClean="0"/>
              <a:t>Functional</a:t>
            </a:r>
            <a:r>
              <a:rPr lang="fr-FR" b="1" dirty="0" smtClean="0"/>
              <a:t> </a:t>
            </a:r>
            <a:r>
              <a:rPr lang="fr-FR" b="1" dirty="0" err="1" smtClean="0"/>
              <a:t>Units</a:t>
            </a:r>
            <a:endParaRPr lang="fr-FR" b="1" dirty="0"/>
          </a:p>
        </p:txBody>
      </p:sp>
      <p:sp>
        <p:nvSpPr>
          <p:cNvPr id="20" name="Rectangle 19"/>
          <p:cNvSpPr/>
          <p:nvPr/>
        </p:nvSpPr>
        <p:spPr>
          <a:xfrm>
            <a:off x="5406538" y="1476446"/>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smtClean="0"/>
              <a:t>Finance</a:t>
            </a:r>
            <a:endParaRPr lang="fr-FR" dirty="0"/>
          </a:p>
        </p:txBody>
      </p:sp>
      <p:sp>
        <p:nvSpPr>
          <p:cNvPr id="21" name="Rectangle 20"/>
          <p:cNvSpPr/>
          <p:nvPr/>
        </p:nvSpPr>
        <p:spPr>
          <a:xfrm>
            <a:off x="7740664" y="1476445"/>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smtClean="0"/>
              <a:t>HR</a:t>
            </a:r>
            <a:endParaRPr lang="fr-FR" dirty="0"/>
          </a:p>
        </p:txBody>
      </p:sp>
      <p:sp>
        <p:nvSpPr>
          <p:cNvPr id="22" name="Rectangle 21"/>
          <p:cNvSpPr/>
          <p:nvPr/>
        </p:nvSpPr>
        <p:spPr>
          <a:xfrm>
            <a:off x="10074790" y="1476444"/>
            <a:ext cx="2052522" cy="1015817"/>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fr-FR" dirty="0" err="1" smtClean="0"/>
              <a:t>Legal</a:t>
            </a:r>
            <a:endParaRPr lang="fr-FR" dirty="0"/>
          </a:p>
        </p:txBody>
      </p:sp>
      <p:cxnSp>
        <p:nvCxnSpPr>
          <p:cNvPr id="43" name="Connecteur droit avec flèche 42"/>
          <p:cNvCxnSpPr/>
          <p:nvPr/>
        </p:nvCxnSpPr>
        <p:spPr>
          <a:xfrm flipH="1" flipV="1">
            <a:off x="5007231" y="2407675"/>
            <a:ext cx="2919705" cy="2034050"/>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3074" name="Picture 2" descr="http://upload.wikimedia.org/wikipedia/en/6/6a/Mord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059" y="3980726"/>
            <a:ext cx="5697752" cy="3476626"/>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9427726" y="4272204"/>
            <a:ext cx="1760418" cy="2646878"/>
          </a:xfrm>
          <a:prstGeom prst="rect">
            <a:avLst/>
          </a:prstGeom>
          <a:noFill/>
        </p:spPr>
        <p:txBody>
          <a:bodyPr wrap="none" rtlCol="0">
            <a:spAutoFit/>
          </a:bodyPr>
          <a:lstStyle/>
          <a:p>
            <a:r>
              <a:rPr lang="fr-FR" sz="16600" b="1" dirty="0" smtClean="0">
                <a:solidFill>
                  <a:schemeClr val="bg1">
                    <a:lumMod val="65000"/>
                  </a:schemeClr>
                </a:solidFill>
                <a:latin typeface="+mj-lt"/>
              </a:rPr>
              <a:t>IT</a:t>
            </a:r>
            <a:endParaRPr lang="fr-FR" sz="16600" b="1" dirty="0">
              <a:solidFill>
                <a:schemeClr val="bg1">
                  <a:lumMod val="65000"/>
                </a:schemeClr>
              </a:solidFill>
              <a:latin typeface="+mj-lt"/>
            </a:endParaRPr>
          </a:p>
        </p:txBody>
      </p:sp>
      <p:pic>
        <p:nvPicPr>
          <p:cNvPr id="8194" name="Picture 2" descr="http://granitegrok.com/wp-content/uploads/2014/03/locally_grown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55" r="19689"/>
          <a:stretch/>
        </p:blipFill>
        <p:spPr bwMode="auto">
          <a:xfrm>
            <a:off x="3491490" y="5127859"/>
            <a:ext cx="1111932" cy="103800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7" name="Picture 2" descr="http://granitegrok.com/wp-content/uploads/2014/03/locally_grown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55" r="19689"/>
          <a:stretch/>
        </p:blipFill>
        <p:spPr bwMode="auto">
          <a:xfrm>
            <a:off x="3501158" y="3898725"/>
            <a:ext cx="1111932" cy="103800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9" name="Picture 2" descr="http://granitegrok.com/wp-content/uploads/2014/03/locally_grown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55" r="19689"/>
          <a:stretch/>
        </p:blipFill>
        <p:spPr bwMode="auto">
          <a:xfrm>
            <a:off x="3481601" y="2677133"/>
            <a:ext cx="1111932" cy="103800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 name="Picture 2" descr="http://granitegrok.com/wp-content/uploads/2014/03/locally_grown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55" r="19689"/>
          <a:stretch/>
        </p:blipFill>
        <p:spPr bwMode="auto">
          <a:xfrm>
            <a:off x="3487808" y="1481407"/>
            <a:ext cx="1111932" cy="103800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 name="Picture 2" descr="http://granitegrok.com/wp-content/uploads/2014/03/locally_grown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55" r="19689"/>
          <a:stretch/>
        </p:blipFill>
        <p:spPr bwMode="auto">
          <a:xfrm>
            <a:off x="5538488" y="1855017"/>
            <a:ext cx="623310" cy="581866"/>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4" name="Picture 2" descr="http://granitegrok.com/wp-content/uploads/2014/03/locally_grown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55" r="19689"/>
          <a:stretch/>
        </p:blipFill>
        <p:spPr bwMode="auto">
          <a:xfrm>
            <a:off x="7842370" y="1842435"/>
            <a:ext cx="623310" cy="581866"/>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5" name="Picture 2" descr="http://granitegrok.com/wp-content/uploads/2014/03/locally_grown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55" r="19689"/>
          <a:stretch/>
        </p:blipFill>
        <p:spPr bwMode="auto">
          <a:xfrm>
            <a:off x="10174402" y="1867835"/>
            <a:ext cx="623310" cy="581866"/>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46" name="Connecteur droit avec flèche 45"/>
          <p:cNvCxnSpPr/>
          <p:nvPr/>
        </p:nvCxnSpPr>
        <p:spPr>
          <a:xfrm flipH="1" flipV="1">
            <a:off x="4987675" y="3318135"/>
            <a:ext cx="2553336" cy="1606356"/>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48" name="Connecteur droit avec flèche 47"/>
          <p:cNvCxnSpPr/>
          <p:nvPr/>
        </p:nvCxnSpPr>
        <p:spPr>
          <a:xfrm flipH="1" flipV="1">
            <a:off x="4972947" y="4390578"/>
            <a:ext cx="2288943" cy="982376"/>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0" name="Connecteur droit avec flèche 49"/>
          <p:cNvCxnSpPr/>
          <p:nvPr/>
        </p:nvCxnSpPr>
        <p:spPr>
          <a:xfrm flipH="1" flipV="1">
            <a:off x="4987675" y="5614976"/>
            <a:ext cx="2187625" cy="377131"/>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2" name="Connecteur droit avec flèche 51"/>
          <p:cNvCxnSpPr/>
          <p:nvPr/>
        </p:nvCxnSpPr>
        <p:spPr>
          <a:xfrm flipH="1" flipV="1">
            <a:off x="6438900" y="2650020"/>
            <a:ext cx="1895528" cy="1498536"/>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4" name="Connecteur droit avec flèche 53"/>
          <p:cNvCxnSpPr/>
          <p:nvPr/>
        </p:nvCxnSpPr>
        <p:spPr>
          <a:xfrm flipH="1" flipV="1">
            <a:off x="8166281" y="2572274"/>
            <a:ext cx="875520" cy="1326451"/>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6" name="Connecteur droit avec flèche 55"/>
          <p:cNvCxnSpPr/>
          <p:nvPr/>
        </p:nvCxnSpPr>
        <p:spPr>
          <a:xfrm flipV="1">
            <a:off x="10429522" y="2650020"/>
            <a:ext cx="56535" cy="1109837"/>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28" name="Picture 4" descr="http://wpc.556e.edgecastcdn.net/80556E/img.news/NEMQjp1les5HPQ_1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4503" y="1496574"/>
            <a:ext cx="992802" cy="992802"/>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9" name="Picture 6" descr="http://img2.timeinc.net/ew/dynamic/imgs/100525/characters/gollum_30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414" b="37586"/>
          <a:stretch/>
        </p:blipFill>
        <p:spPr bwMode="auto">
          <a:xfrm>
            <a:off x="8733735" y="1504283"/>
            <a:ext cx="999370" cy="971735"/>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 name="Picture 8" descr="http://www.applemust.com/wp-content/uploads/2014/05/wormtongu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438" t="-1786" r="25687" b="179"/>
          <a:stretch/>
        </p:blipFill>
        <p:spPr bwMode="auto">
          <a:xfrm>
            <a:off x="11067860" y="1501618"/>
            <a:ext cx="1040155" cy="98310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02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1500" y="1262831"/>
            <a:ext cx="11061700" cy="1193800"/>
          </a:xfrm>
          <a:prstGeom prst="rect">
            <a:avLst/>
          </a:prstGeom>
          <a:ln>
            <a:solidFill>
              <a:schemeClr val="bg1">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 name="Espace réservé du contenu 1"/>
          <p:cNvSpPr>
            <a:spLocks noGrp="1"/>
          </p:cNvSpPr>
          <p:nvPr>
            <p:ph idx="13"/>
          </p:nvPr>
        </p:nvSpPr>
        <p:spPr>
          <a:xfrm>
            <a:off x="609600" y="2786739"/>
            <a:ext cx="11176000" cy="3542095"/>
          </a:xfrm>
        </p:spPr>
        <p:txBody>
          <a:bodyPr>
            <a:normAutofit fontScale="92500" lnSpcReduction="10000"/>
          </a:bodyPr>
          <a:lstStyle/>
          <a:p>
            <a:r>
              <a:rPr lang="fr-FR" dirty="0" err="1" smtClean="0"/>
              <a:t>Why</a:t>
            </a:r>
            <a:r>
              <a:rPr lang="fr-FR" dirty="0" smtClean="0"/>
              <a:t> : </a:t>
            </a:r>
          </a:p>
          <a:p>
            <a:pPr lvl="1"/>
            <a:r>
              <a:rPr lang="fr-FR" i="1" dirty="0" err="1" smtClean="0"/>
              <a:t>Specific</a:t>
            </a:r>
            <a:r>
              <a:rPr lang="fr-FR" i="1" dirty="0" smtClean="0"/>
              <a:t> to </a:t>
            </a:r>
            <a:r>
              <a:rPr lang="fr-FR" i="1" dirty="0" err="1" smtClean="0"/>
              <a:t>your</a:t>
            </a:r>
            <a:r>
              <a:rPr lang="fr-FR" i="1" dirty="0" smtClean="0"/>
              <a:t> </a:t>
            </a:r>
            <a:r>
              <a:rPr lang="fr-FR" i="1" dirty="0" err="1" smtClean="0"/>
              <a:t>company</a:t>
            </a:r>
            <a:r>
              <a:rPr lang="fr-FR" i="1" dirty="0" smtClean="0"/>
              <a:t>, to </a:t>
            </a:r>
            <a:r>
              <a:rPr lang="fr-FR" i="1" dirty="0" err="1" smtClean="0"/>
              <a:t>be</a:t>
            </a:r>
            <a:r>
              <a:rPr lang="fr-FR" i="1" dirty="0" smtClean="0"/>
              <a:t> </a:t>
            </a:r>
            <a:r>
              <a:rPr lang="fr-FR" i="1" dirty="0" err="1" smtClean="0"/>
              <a:t>defined</a:t>
            </a:r>
            <a:r>
              <a:rPr lang="fr-FR" i="1" dirty="0" smtClean="0"/>
              <a:t> in </a:t>
            </a:r>
            <a:r>
              <a:rPr lang="fr-FR" i="1" dirty="0" err="1" smtClean="0"/>
              <a:t>your</a:t>
            </a:r>
            <a:r>
              <a:rPr lang="fr-FR" i="1" dirty="0" smtClean="0"/>
              <a:t> master plan</a:t>
            </a:r>
          </a:p>
          <a:p>
            <a:r>
              <a:rPr lang="fr-FR" dirty="0" smtClean="0"/>
              <a:t>How : </a:t>
            </a:r>
          </a:p>
          <a:p>
            <a:pPr lvl="1"/>
            <a:r>
              <a:rPr lang="en-US" dirty="0" smtClean="0"/>
              <a:t>“Responsible </a:t>
            </a:r>
            <a:r>
              <a:rPr lang="en-US" dirty="0"/>
              <a:t>planning and management of </a:t>
            </a:r>
            <a:r>
              <a:rPr lang="en-US" dirty="0" smtClean="0"/>
              <a:t>resources”</a:t>
            </a:r>
            <a:endParaRPr lang="fr-FR" dirty="0"/>
          </a:p>
          <a:p>
            <a:r>
              <a:rPr lang="fr-FR" dirty="0" err="1" smtClean="0"/>
              <a:t>What</a:t>
            </a:r>
            <a:r>
              <a:rPr lang="fr-FR" dirty="0" smtClean="0"/>
              <a:t> :</a:t>
            </a:r>
          </a:p>
          <a:p>
            <a:pPr lvl="1"/>
            <a:r>
              <a:rPr lang="en-US" dirty="0" smtClean="0"/>
              <a:t>Elect data stewards that will </a:t>
            </a:r>
            <a:r>
              <a:rPr lang="en-US" b="1" dirty="0" smtClean="0"/>
              <a:t>enable, teach, police</a:t>
            </a:r>
            <a:endParaRPr lang="en-US" b="1" dirty="0"/>
          </a:p>
          <a:p>
            <a:endParaRPr lang="fr-FR" dirty="0" smtClean="0"/>
          </a:p>
          <a:p>
            <a:pPr lvl="1"/>
            <a:endParaRPr lang="fr-FR" dirty="0"/>
          </a:p>
        </p:txBody>
      </p:sp>
      <p:sp>
        <p:nvSpPr>
          <p:cNvPr id="3" name="Titre 2"/>
          <p:cNvSpPr>
            <a:spLocks noGrp="1"/>
          </p:cNvSpPr>
          <p:nvPr>
            <p:ph type="title"/>
          </p:nvPr>
        </p:nvSpPr>
        <p:spPr/>
        <p:txBody>
          <a:bodyPr/>
          <a:lstStyle/>
          <a:p>
            <a:r>
              <a:rPr lang="fr-FR" dirty="0" err="1" smtClean="0"/>
              <a:t>Let’s</a:t>
            </a:r>
            <a:r>
              <a:rPr lang="fr-FR" dirty="0" smtClean="0"/>
              <a:t> </a:t>
            </a:r>
            <a:r>
              <a:rPr lang="fr-FR" dirty="0" err="1" smtClean="0"/>
              <a:t>get</a:t>
            </a:r>
            <a:r>
              <a:rPr lang="fr-FR" dirty="0" smtClean="0"/>
              <a:t> back to </a:t>
            </a:r>
            <a:r>
              <a:rPr lang="fr-FR" dirty="0" err="1" smtClean="0"/>
              <a:t>our</a:t>
            </a:r>
            <a:r>
              <a:rPr lang="fr-FR" dirty="0" smtClean="0"/>
              <a:t> steward</a:t>
            </a:r>
            <a:endParaRPr lang="fr-FR" dirty="0"/>
          </a:p>
        </p:txBody>
      </p:sp>
      <p:sp>
        <p:nvSpPr>
          <p:cNvPr id="4" name="Rectangle 3"/>
          <p:cNvSpPr/>
          <p:nvPr/>
        </p:nvSpPr>
        <p:spPr>
          <a:xfrm>
            <a:off x="660400" y="1361803"/>
            <a:ext cx="4105043" cy="101581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dirty="0" err="1" smtClean="0"/>
              <a:t>Slashing</a:t>
            </a:r>
            <a:r>
              <a:rPr lang="fr-FR" dirty="0" smtClean="0"/>
              <a:t> items</a:t>
            </a:r>
            <a:endParaRPr lang="fr-FR" dirty="0"/>
          </a:p>
        </p:txBody>
      </p:sp>
      <p:pic>
        <p:nvPicPr>
          <p:cNvPr id="5" name="Picture 2" descr="http://granitegrok.com/wp-content/uploads/2014/03/locally_grown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55" r="19689"/>
          <a:stretch/>
        </p:blipFill>
        <p:spPr bwMode="auto">
          <a:xfrm>
            <a:off x="3402590" y="1365020"/>
            <a:ext cx="1111932" cy="103800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6" name="Connecteur droit avec flèche 5"/>
          <p:cNvCxnSpPr/>
          <p:nvPr/>
        </p:nvCxnSpPr>
        <p:spPr>
          <a:xfrm flipH="1">
            <a:off x="5069088" y="1858620"/>
            <a:ext cx="2187624" cy="1"/>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10" name="Image 9"/>
          <p:cNvPicPr>
            <a:picLocks noChangeAspect="1"/>
          </p:cNvPicPr>
          <p:nvPr/>
        </p:nvPicPr>
        <p:blipFill rotWithShape="1">
          <a:blip r:embed="rId4"/>
          <a:srcRect l="-1330" t="21958" r="27396" b="51144"/>
          <a:stretch/>
        </p:blipFill>
        <p:spPr>
          <a:xfrm>
            <a:off x="7396231" y="1262831"/>
            <a:ext cx="4236969" cy="1193800"/>
          </a:xfrm>
          <a:prstGeom prst="rect">
            <a:avLst/>
          </a:prstGeom>
        </p:spPr>
      </p:pic>
    </p:spTree>
    <p:extLst>
      <p:ext uri="{BB962C8B-B14F-4D97-AF65-F5344CB8AC3E}">
        <p14:creationId xmlns:p14="http://schemas.microsoft.com/office/powerpoint/2010/main" val="4280624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3"/>
          </p:nvPr>
        </p:nvSpPr>
        <p:spPr/>
        <p:txBody>
          <a:bodyPr>
            <a:normAutofit fontScale="77500" lnSpcReduction="20000"/>
          </a:bodyPr>
          <a:lstStyle/>
          <a:p>
            <a:r>
              <a:rPr lang="en-US" dirty="0" smtClean="0"/>
              <a:t>Skills</a:t>
            </a:r>
          </a:p>
          <a:p>
            <a:pPr lvl="1"/>
            <a:r>
              <a:rPr lang="en-US" dirty="0" smtClean="0"/>
              <a:t>Interpersonal skills</a:t>
            </a:r>
          </a:p>
          <a:p>
            <a:pPr lvl="1"/>
            <a:r>
              <a:rPr lang="en-US" dirty="0" smtClean="0"/>
              <a:t>Good personal organization</a:t>
            </a:r>
          </a:p>
          <a:p>
            <a:pPr lvl="1"/>
            <a:r>
              <a:rPr lang="en-US" dirty="0" smtClean="0"/>
              <a:t>Data-awareness</a:t>
            </a:r>
          </a:p>
          <a:p>
            <a:pPr lvl="2"/>
            <a:r>
              <a:rPr lang="en-US" dirty="0" smtClean="0"/>
              <a:t>Data lifecycle specific to the company</a:t>
            </a:r>
          </a:p>
          <a:p>
            <a:pPr lvl="2"/>
            <a:r>
              <a:rPr lang="en-US" dirty="0" smtClean="0"/>
              <a:t>General understanding of BI/data technologies</a:t>
            </a:r>
          </a:p>
          <a:p>
            <a:pPr lvl="2"/>
            <a:r>
              <a:rPr lang="en-US" dirty="0" smtClean="0"/>
              <a:t>Data merging, cleaning, metadata maintenance</a:t>
            </a:r>
          </a:p>
          <a:p>
            <a:pPr lvl="1"/>
            <a:r>
              <a:rPr lang="en-US" dirty="0" smtClean="0"/>
              <a:t>Training in tools used in the company</a:t>
            </a:r>
          </a:p>
          <a:p>
            <a:endParaRPr lang="en-US" dirty="0" smtClean="0"/>
          </a:p>
          <a:p>
            <a:r>
              <a:rPr lang="en-US" dirty="0" smtClean="0"/>
              <a:t>A chosen career path</a:t>
            </a:r>
          </a:p>
          <a:p>
            <a:pPr lvl="1"/>
            <a:r>
              <a:rPr lang="en-US" dirty="0" smtClean="0"/>
              <a:t>It’s an actual job, usually part time</a:t>
            </a:r>
          </a:p>
          <a:p>
            <a:pPr lvl="1"/>
            <a:r>
              <a:rPr lang="en-US" dirty="0" smtClean="0"/>
              <a:t>But not just an additional task in the schedule!</a:t>
            </a:r>
          </a:p>
          <a:p>
            <a:endParaRPr lang="en-US" dirty="0"/>
          </a:p>
        </p:txBody>
      </p:sp>
      <p:sp>
        <p:nvSpPr>
          <p:cNvPr id="2" name="Titre 1"/>
          <p:cNvSpPr>
            <a:spLocks noGrp="1"/>
          </p:cNvSpPr>
          <p:nvPr>
            <p:ph type="title"/>
          </p:nvPr>
        </p:nvSpPr>
        <p:spPr/>
        <p:txBody>
          <a:bodyPr/>
          <a:lstStyle/>
          <a:p>
            <a:r>
              <a:rPr lang="fr-FR" dirty="0" err="1" smtClean="0"/>
              <a:t>Required</a:t>
            </a:r>
            <a:r>
              <a:rPr lang="fr-FR" dirty="0" smtClean="0"/>
              <a:t> </a:t>
            </a:r>
            <a:r>
              <a:rPr lang="fr-FR" dirty="0" err="1" smtClean="0"/>
              <a:t>skills</a:t>
            </a:r>
            <a:endParaRPr lang="fr-FR" dirty="0"/>
          </a:p>
        </p:txBody>
      </p:sp>
      <p:pic>
        <p:nvPicPr>
          <p:cNvPr id="10242" name="Picture 2" descr="http://img2.wikia.nocookie.net/__cb20130524220649/fallout/images/9/91/Charisma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1887" y="389687"/>
            <a:ext cx="1178642" cy="188053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img2.wikia.nocookie.net/__cb20111225221350/fallout/images/d/da/Science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0666" y="1648280"/>
            <a:ext cx="1744934" cy="203763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img4.wikia.nocookie.net/__cb20111225221402/fallout/images/4/46/Repair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9005" y="4209447"/>
            <a:ext cx="1606595" cy="203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635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1284" y="1451788"/>
            <a:ext cx="4174348" cy="461665"/>
          </a:xfrm>
          <a:prstGeom prst="rect">
            <a:avLst/>
          </a:prstGeom>
          <a:noFill/>
        </p:spPr>
        <p:txBody>
          <a:bodyPr wrap="none" rtlCol="0">
            <a:spAutoFit/>
          </a:bodyPr>
          <a:lstStyle/>
          <a:p>
            <a:r>
              <a:rPr lang="fr-FR" sz="2400" b="1" dirty="0"/>
              <a:t>GUSS : PASS </a:t>
            </a:r>
            <a:r>
              <a:rPr lang="fr-FR" sz="2400" b="1" dirty="0" smtClean="0"/>
              <a:t>France </a:t>
            </a:r>
            <a:r>
              <a:rPr lang="fr-FR" sz="2400" b="1" dirty="0" err="1"/>
              <a:t>chapter</a:t>
            </a:r>
            <a:endParaRPr lang="fr-FR" sz="2400" b="1" dirty="0"/>
          </a:p>
        </p:txBody>
      </p:sp>
      <p:sp>
        <p:nvSpPr>
          <p:cNvPr id="6" name="TextBox 5"/>
          <p:cNvSpPr txBox="1"/>
          <p:nvPr/>
        </p:nvSpPr>
        <p:spPr>
          <a:xfrm>
            <a:off x="371284" y="1952638"/>
            <a:ext cx="5921814" cy="507831"/>
          </a:xfrm>
          <a:prstGeom prst="rect">
            <a:avLst/>
          </a:prstGeom>
          <a:noFill/>
        </p:spPr>
        <p:txBody>
          <a:bodyPr wrap="none" rtlCol="0">
            <a:spAutoFit/>
          </a:bodyPr>
          <a:lstStyle/>
          <a:p>
            <a:r>
              <a:rPr lang="fr-FR" sz="2700" b="1" dirty="0">
                <a:solidFill>
                  <a:schemeClr val="tx1">
                    <a:lumMod val="50000"/>
                    <a:lumOff val="50000"/>
                  </a:schemeClr>
                </a:solidFill>
              </a:rPr>
              <a:t>Webcasts, </a:t>
            </a:r>
            <a:r>
              <a:rPr lang="fr-FR" sz="2700" b="1" dirty="0" err="1" smtClean="0">
                <a:solidFill>
                  <a:schemeClr val="tx1">
                    <a:lumMod val="50000"/>
                    <a:lumOff val="50000"/>
                  </a:schemeClr>
                </a:solidFill>
              </a:rPr>
              <a:t>Conferences</a:t>
            </a:r>
            <a:r>
              <a:rPr lang="fr-FR" sz="2700" b="1" dirty="0">
                <a:solidFill>
                  <a:schemeClr val="tx1">
                    <a:lumMod val="50000"/>
                    <a:lumOff val="50000"/>
                  </a:schemeClr>
                </a:solidFill>
              </a:rPr>
              <a:t>, </a:t>
            </a:r>
            <a:r>
              <a:rPr lang="fr-FR" sz="2700" b="1" dirty="0" err="1">
                <a:solidFill>
                  <a:schemeClr val="tx1">
                    <a:lumMod val="50000"/>
                    <a:lumOff val="50000"/>
                  </a:schemeClr>
                </a:solidFill>
              </a:rPr>
              <a:t>Afterworks</a:t>
            </a:r>
            <a:endParaRPr lang="fr-FR" sz="2700" b="1" dirty="0">
              <a:solidFill>
                <a:schemeClr val="tx1">
                  <a:lumMod val="50000"/>
                  <a:lumOff val="50000"/>
                </a:schemeClr>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8690" y="5840334"/>
            <a:ext cx="433617" cy="434340"/>
          </a:xfrm>
          <a:prstGeom prst="rect">
            <a:avLst/>
          </a:prstGeom>
        </p:spPr>
      </p:pic>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4941" y="5835903"/>
            <a:ext cx="438683" cy="438683"/>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8481" y="5854693"/>
            <a:ext cx="401105" cy="401105"/>
          </a:xfrm>
          <a:prstGeom prst="rect">
            <a:avLst/>
          </a:prstGeom>
        </p:spPr>
      </p:pic>
      <p:grpSp>
        <p:nvGrpSpPr>
          <p:cNvPr id="7" name="Groupe 6"/>
          <p:cNvGrpSpPr/>
          <p:nvPr/>
        </p:nvGrpSpPr>
        <p:grpSpPr>
          <a:xfrm>
            <a:off x="371283" y="251459"/>
            <a:ext cx="4708848" cy="1200329"/>
            <a:chOff x="1634550" y="1076471"/>
            <a:chExt cx="4708848" cy="1200329"/>
          </a:xfrm>
        </p:grpSpPr>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34550" y="1188462"/>
              <a:ext cx="2955804" cy="953264"/>
            </a:xfrm>
            <a:prstGeom prst="rect">
              <a:avLst/>
            </a:prstGeom>
          </p:spPr>
        </p:pic>
        <p:sp>
          <p:nvSpPr>
            <p:cNvPr id="3" name="TextBox 2"/>
            <p:cNvSpPr txBox="1"/>
            <p:nvPr/>
          </p:nvSpPr>
          <p:spPr>
            <a:xfrm>
              <a:off x="4590354" y="1076471"/>
              <a:ext cx="1753044" cy="1200329"/>
            </a:xfrm>
            <a:prstGeom prst="rect">
              <a:avLst/>
            </a:prstGeom>
            <a:noFill/>
          </p:spPr>
          <p:txBody>
            <a:bodyPr wrap="none" rtlCol="0">
              <a:spAutoFit/>
            </a:bodyPr>
            <a:lstStyle/>
            <a:p>
              <a:r>
                <a:rPr lang="fr-FR" sz="7200" dirty="0">
                  <a:solidFill>
                    <a:schemeClr val="tx1">
                      <a:lumMod val="65000"/>
                      <a:lumOff val="35000"/>
                    </a:schemeClr>
                  </a:solidFill>
                </a:rPr>
                <a:t>.Pro</a:t>
              </a:r>
            </a:p>
          </p:txBody>
        </p:sp>
      </p:grpSp>
      <p:sp>
        <p:nvSpPr>
          <p:cNvPr id="9" name="Rectangle 8"/>
          <p:cNvSpPr/>
          <p:nvPr/>
        </p:nvSpPr>
        <p:spPr>
          <a:xfrm>
            <a:off x="1375498" y="2984994"/>
            <a:ext cx="4752648" cy="2308324"/>
          </a:xfrm>
          <a:prstGeom prst="rect">
            <a:avLst/>
          </a:prstGeom>
        </p:spPr>
        <p:txBody>
          <a:bodyPr wrap="none">
            <a:spAutoFit/>
          </a:bodyPr>
          <a:lstStyle/>
          <a:p>
            <a:r>
              <a:rPr lang="fr-FR" sz="2800" u="sng" dirty="0" err="1">
                <a:solidFill>
                  <a:schemeClr val="tx2"/>
                </a:solidFill>
              </a:rPr>
              <a:t>Next</a:t>
            </a:r>
            <a:r>
              <a:rPr lang="fr-FR" sz="2800" u="sng" dirty="0">
                <a:solidFill>
                  <a:schemeClr val="tx2"/>
                </a:solidFill>
              </a:rPr>
              <a:t> </a:t>
            </a:r>
            <a:r>
              <a:rPr lang="fr-FR" sz="2800" u="sng" dirty="0" err="1">
                <a:solidFill>
                  <a:schemeClr val="tx2"/>
                </a:solidFill>
              </a:rPr>
              <a:t>event</a:t>
            </a:r>
            <a:r>
              <a:rPr lang="fr-FR" sz="2800" u="sng" dirty="0">
                <a:solidFill>
                  <a:schemeClr val="tx2"/>
                </a:solidFill>
              </a:rPr>
              <a:t> : </a:t>
            </a:r>
          </a:p>
          <a:p>
            <a:r>
              <a:rPr lang="fr-FR" sz="3200" b="1" dirty="0">
                <a:solidFill>
                  <a:srgbClr val="8FAF3D"/>
                </a:solidFill>
              </a:rPr>
              <a:t>SQLSaturday Paris 2014</a:t>
            </a:r>
          </a:p>
          <a:p>
            <a:r>
              <a:rPr lang="fr-FR" sz="2800" dirty="0" err="1">
                <a:solidFill>
                  <a:schemeClr val="tx2"/>
                </a:solidFill>
              </a:rPr>
              <a:t>September</a:t>
            </a:r>
            <a:r>
              <a:rPr lang="fr-FR" sz="2800" dirty="0">
                <a:solidFill>
                  <a:schemeClr val="tx2"/>
                </a:solidFill>
              </a:rPr>
              <a:t> 13th</a:t>
            </a:r>
          </a:p>
          <a:p>
            <a:r>
              <a:rPr lang="fr-FR" sz="2800" dirty="0">
                <a:solidFill>
                  <a:schemeClr val="tx2"/>
                </a:solidFill>
              </a:rPr>
              <a:t>Tour Montparnasse, </a:t>
            </a:r>
            <a:r>
              <a:rPr lang="fr-FR" sz="2800" dirty="0" smtClean="0">
                <a:solidFill>
                  <a:schemeClr val="tx2"/>
                </a:solidFill>
              </a:rPr>
              <a:t>Paris</a:t>
            </a:r>
          </a:p>
          <a:p>
            <a:r>
              <a:rPr lang="fr-FR" sz="2800" b="1" dirty="0" smtClean="0">
                <a:solidFill>
                  <a:schemeClr val="tx2"/>
                </a:solidFill>
              </a:rPr>
              <a:t>English-</a:t>
            </a:r>
            <a:r>
              <a:rPr lang="fr-FR" sz="2800" b="1" dirty="0" err="1" smtClean="0">
                <a:solidFill>
                  <a:schemeClr val="tx2"/>
                </a:solidFill>
              </a:rPr>
              <a:t>speaking</a:t>
            </a:r>
            <a:r>
              <a:rPr lang="fr-FR" sz="2800" b="1" dirty="0" smtClean="0">
                <a:solidFill>
                  <a:schemeClr val="tx2"/>
                </a:solidFill>
              </a:rPr>
              <a:t> </a:t>
            </a:r>
            <a:r>
              <a:rPr lang="fr-FR" sz="2800" b="1" dirty="0" err="1" smtClean="0">
                <a:solidFill>
                  <a:schemeClr val="tx2"/>
                </a:solidFill>
              </a:rPr>
              <a:t>track</a:t>
            </a:r>
            <a:endParaRPr lang="fr-FR" sz="2800" b="1" dirty="0">
              <a:solidFill>
                <a:schemeClr val="tx2"/>
              </a:solidFill>
            </a:endParaRPr>
          </a:p>
        </p:txBody>
      </p:sp>
      <p:pic>
        <p:nvPicPr>
          <p:cNvPr id="13" name="Picture 2" descr="http://www.francetourism.com.au/upload/images/vue_13232346604513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3895" y="1587325"/>
            <a:ext cx="4762500" cy="4562476"/>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25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anim calcmode="lin" valueType="num">
                                      <p:cBhvr>
                                        <p:cTn id="19" dur="500" fill="hold"/>
                                        <p:tgtEl>
                                          <p:spTgt spid="21"/>
                                        </p:tgtEl>
                                        <p:attrNameLst>
                                          <p:attrName>ppt_x</p:attrName>
                                        </p:attrNameLst>
                                      </p:cBhvr>
                                      <p:tavLst>
                                        <p:tav tm="0">
                                          <p:val>
                                            <p:strVal val="#ppt_x"/>
                                          </p:val>
                                        </p:tav>
                                        <p:tav tm="100000">
                                          <p:val>
                                            <p:strVal val="#ppt_x"/>
                                          </p:val>
                                        </p:tav>
                                      </p:tavLst>
                                    </p:anim>
                                    <p:anim calcmode="lin" valueType="num">
                                      <p:cBhvr>
                                        <p:cTn id="20" dur="5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2623"/>
          <a:stretch/>
        </p:blipFill>
        <p:spPr>
          <a:xfrm>
            <a:off x="0" y="1"/>
            <a:ext cx="12192000" cy="6413264"/>
          </a:xfrm>
          <a:prstGeom prst="rect">
            <a:avLst/>
          </a:prstGeom>
        </p:spPr>
      </p:pic>
      <p:sp>
        <p:nvSpPr>
          <p:cNvPr id="5" name="ZoneTexte 4"/>
          <p:cNvSpPr txBox="1"/>
          <p:nvPr/>
        </p:nvSpPr>
        <p:spPr>
          <a:xfrm>
            <a:off x="124288" y="106532"/>
            <a:ext cx="7039941" cy="707886"/>
          </a:xfrm>
          <a:prstGeom prst="rect">
            <a:avLst/>
          </a:prstGeom>
          <a:noFill/>
        </p:spPr>
        <p:txBody>
          <a:bodyPr wrap="none" rtlCol="0">
            <a:spAutoFit/>
          </a:bodyPr>
          <a:lstStyle/>
          <a:p>
            <a:r>
              <a:rPr lang="fr-FR" sz="4000" dirty="0" smtClean="0"/>
              <a:t>The Journey of a Data Steward</a:t>
            </a:r>
            <a:endParaRPr lang="fr-FR" sz="4000" dirty="0"/>
          </a:p>
        </p:txBody>
      </p:sp>
    </p:spTree>
    <p:extLst>
      <p:ext uri="{BB962C8B-B14F-4D97-AF65-F5344CB8AC3E}">
        <p14:creationId xmlns:p14="http://schemas.microsoft.com/office/powerpoint/2010/main" val="2277528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The Journey of a Data Steward</a:t>
            </a:r>
            <a:endParaRPr lang="en-US" dirty="0"/>
          </a:p>
        </p:txBody>
      </p:sp>
      <p:sp>
        <p:nvSpPr>
          <p:cNvPr id="3" name="Espace réservé du contenu 2"/>
          <p:cNvSpPr>
            <a:spLocks noGrp="1"/>
          </p:cNvSpPr>
          <p:nvPr>
            <p:ph idx="13"/>
          </p:nvPr>
        </p:nvSpPr>
        <p:spPr/>
        <p:txBody>
          <a:bodyPr/>
          <a:lstStyle/>
          <a:p>
            <a:r>
              <a:rPr lang="en-US" dirty="0"/>
              <a:t>Help to find data</a:t>
            </a:r>
          </a:p>
          <a:p>
            <a:pPr lvl="1"/>
            <a:r>
              <a:rPr lang="en-US" dirty="0" smtClean="0"/>
              <a:t>Manage the Data Lake</a:t>
            </a:r>
          </a:p>
          <a:p>
            <a:pPr lvl="1"/>
            <a:r>
              <a:rPr lang="en-US" dirty="0" smtClean="0"/>
              <a:t>Create Data Sources</a:t>
            </a:r>
          </a:p>
          <a:p>
            <a:pPr lvl="1"/>
            <a:r>
              <a:rPr lang="en-US" dirty="0" smtClean="0"/>
              <a:t>Facilitate exploration</a:t>
            </a:r>
          </a:p>
          <a:p>
            <a:pPr lvl="1"/>
            <a:r>
              <a:rPr lang="en-US" dirty="0" smtClean="0"/>
              <a:t>Manage metadata</a:t>
            </a:r>
            <a:endParaRPr lang="en-US" dirty="0"/>
          </a:p>
        </p:txBody>
      </p:sp>
      <p:pic>
        <p:nvPicPr>
          <p:cNvPr id="4" name="Image 3"/>
          <p:cNvPicPr>
            <a:picLocks noChangeAspect="1"/>
          </p:cNvPicPr>
          <p:nvPr/>
        </p:nvPicPr>
        <p:blipFill>
          <a:blip r:embed="rId3">
            <a:clrChange>
              <a:clrFrom>
                <a:srgbClr val="FFFFFF"/>
              </a:clrFrom>
              <a:clrTo>
                <a:srgbClr val="FFFFFF">
                  <a:alpha val="0"/>
                </a:srgbClr>
              </a:clrTo>
            </a:clrChange>
          </a:blip>
          <a:stretch>
            <a:fillRect/>
          </a:stretch>
        </p:blipFill>
        <p:spPr>
          <a:xfrm>
            <a:off x="7566614" y="2396209"/>
            <a:ext cx="5607338" cy="4000706"/>
          </a:xfrm>
          <a:prstGeom prst="rect">
            <a:avLst/>
          </a:prstGeom>
        </p:spPr>
      </p:pic>
    </p:spTree>
    <p:extLst>
      <p:ext uri="{BB962C8B-B14F-4D97-AF65-F5344CB8AC3E}">
        <p14:creationId xmlns:p14="http://schemas.microsoft.com/office/powerpoint/2010/main" val="54021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Journey of a Data Steward</a:t>
            </a:r>
            <a:endParaRPr lang="fr-FR" dirty="0"/>
          </a:p>
        </p:txBody>
      </p:sp>
      <p:sp>
        <p:nvSpPr>
          <p:cNvPr id="3" name="Espace réservé du contenu 2"/>
          <p:cNvSpPr>
            <a:spLocks noGrp="1"/>
          </p:cNvSpPr>
          <p:nvPr>
            <p:ph idx="13"/>
          </p:nvPr>
        </p:nvSpPr>
        <p:spPr/>
        <p:txBody>
          <a:bodyPr>
            <a:normAutofit fontScale="92500" lnSpcReduction="10000"/>
          </a:bodyPr>
          <a:lstStyle/>
          <a:p>
            <a:r>
              <a:rPr lang="en-US" dirty="0" smtClean="0"/>
              <a:t>Manage </a:t>
            </a:r>
            <a:r>
              <a:rPr lang="en-US" dirty="0"/>
              <a:t>new </a:t>
            </a:r>
            <a:r>
              <a:rPr lang="en-US" dirty="0" smtClean="0"/>
              <a:t>data</a:t>
            </a:r>
            <a:endParaRPr lang="en-US" dirty="0"/>
          </a:p>
          <a:p>
            <a:pPr lvl="1"/>
            <a:r>
              <a:rPr lang="en-US" dirty="0" smtClean="0"/>
              <a:t>Find new Data Sources</a:t>
            </a:r>
          </a:p>
          <a:p>
            <a:pPr lvl="1"/>
            <a:r>
              <a:rPr lang="en-US" dirty="0" smtClean="0"/>
              <a:t>Find new Datasets</a:t>
            </a:r>
          </a:p>
          <a:p>
            <a:r>
              <a:rPr lang="en-US" dirty="0" smtClean="0"/>
              <a:t>Verify new datasets</a:t>
            </a:r>
          </a:p>
          <a:p>
            <a:pPr lvl="1"/>
            <a:r>
              <a:rPr lang="en-US" dirty="0" smtClean="0"/>
              <a:t>Check </a:t>
            </a:r>
            <a:r>
              <a:rPr lang="en-US" dirty="0"/>
              <a:t>for </a:t>
            </a:r>
            <a:r>
              <a:rPr lang="en-US" dirty="0" smtClean="0"/>
              <a:t>Accuracy</a:t>
            </a:r>
          </a:p>
          <a:p>
            <a:pPr lvl="1"/>
            <a:r>
              <a:rPr lang="en-US" dirty="0" smtClean="0"/>
              <a:t>Check for duplicates</a:t>
            </a:r>
            <a:endParaRPr lang="en-US" dirty="0"/>
          </a:p>
          <a:p>
            <a:pPr lvl="1"/>
            <a:r>
              <a:rPr lang="en-US" dirty="0"/>
              <a:t>Fix </a:t>
            </a:r>
            <a:r>
              <a:rPr lang="en-US" dirty="0" smtClean="0"/>
              <a:t>sources </a:t>
            </a:r>
            <a:r>
              <a:rPr lang="en-US" dirty="0"/>
              <a:t>and queries</a:t>
            </a:r>
          </a:p>
          <a:p>
            <a:endParaRPr lang="fr-FR" dirty="0" smtClean="0"/>
          </a:p>
          <a:p>
            <a:r>
              <a:rPr lang="fr-FR" dirty="0" smtClean="0"/>
              <a:t>Use of Workflows</a:t>
            </a:r>
            <a:endParaRPr lang="fr-FR" dirty="0"/>
          </a:p>
        </p:txBody>
      </p:sp>
      <p:pic>
        <p:nvPicPr>
          <p:cNvPr id="4" name="Image 3"/>
          <p:cNvPicPr>
            <a:picLocks noChangeAspect="1"/>
          </p:cNvPicPr>
          <p:nvPr/>
        </p:nvPicPr>
        <p:blipFill>
          <a:blip r:embed="rId3">
            <a:clrChange>
              <a:clrFrom>
                <a:srgbClr val="FFFFFF"/>
              </a:clrFrom>
              <a:clrTo>
                <a:srgbClr val="FFFFFF">
                  <a:alpha val="0"/>
                </a:srgbClr>
              </a:clrTo>
            </a:clrChange>
          </a:blip>
          <a:stretch>
            <a:fillRect/>
          </a:stretch>
        </p:blipFill>
        <p:spPr>
          <a:xfrm>
            <a:off x="7566614" y="2396209"/>
            <a:ext cx="5607338" cy="4000706"/>
          </a:xfrm>
          <a:prstGeom prst="rect">
            <a:avLst/>
          </a:prstGeom>
        </p:spPr>
      </p:pic>
    </p:spTree>
    <p:extLst>
      <p:ext uri="{BB962C8B-B14F-4D97-AF65-F5344CB8AC3E}">
        <p14:creationId xmlns:p14="http://schemas.microsoft.com/office/powerpoint/2010/main" val="513705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4474" y="2744104"/>
            <a:ext cx="758805" cy="1040756"/>
          </a:xfrm>
          <a:prstGeom prst="rect">
            <a:avLst/>
          </a:prstGeom>
        </p:spPr>
      </p:pic>
      <p:sp>
        <p:nvSpPr>
          <p:cNvPr id="15" name="Title 14"/>
          <p:cNvSpPr>
            <a:spLocks noGrp="1"/>
          </p:cNvSpPr>
          <p:nvPr>
            <p:ph type="title"/>
          </p:nvPr>
        </p:nvSpPr>
        <p:spPr/>
        <p:txBody>
          <a:bodyPr/>
          <a:lstStyle/>
          <a:p>
            <a:r>
              <a:rPr lang="en-US" dirty="0" smtClean="0"/>
              <a:t>Data Workflows</a:t>
            </a:r>
            <a:endParaRPr lang="en-US"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2007" y="2153514"/>
            <a:ext cx="792072" cy="105226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805" y="1789002"/>
            <a:ext cx="785308" cy="1061228"/>
          </a:xfrm>
          <a:prstGeom prst="rect">
            <a:avLst/>
          </a:prstGeom>
        </p:spPr>
      </p:pic>
      <p:sp>
        <p:nvSpPr>
          <p:cNvPr id="21" name="Rectangle 20"/>
          <p:cNvSpPr/>
          <p:nvPr/>
        </p:nvSpPr>
        <p:spPr>
          <a:xfrm>
            <a:off x="2307369" y="1787895"/>
            <a:ext cx="1704531" cy="1063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Create</a:t>
            </a:r>
          </a:p>
          <a:p>
            <a:pPr algn="ctr"/>
            <a:r>
              <a:rPr lang="en-US" sz="2400" dirty="0" smtClean="0"/>
              <a:t>Derive</a:t>
            </a:r>
            <a:endParaRPr lang="en-US" sz="2400" dirty="0"/>
          </a:p>
        </p:txBody>
      </p:sp>
      <p:sp>
        <p:nvSpPr>
          <p:cNvPr id="22" name="Rectangle 21"/>
          <p:cNvSpPr/>
          <p:nvPr/>
        </p:nvSpPr>
        <p:spPr>
          <a:xfrm>
            <a:off x="8245379" y="1787895"/>
            <a:ext cx="1692359" cy="1063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Approve</a:t>
            </a:r>
            <a:endParaRPr lang="en-US" sz="2400" dirty="0"/>
          </a:p>
        </p:txBody>
      </p:sp>
      <p:sp>
        <p:nvSpPr>
          <p:cNvPr id="23" name="Rectangle 22"/>
          <p:cNvSpPr/>
          <p:nvPr/>
        </p:nvSpPr>
        <p:spPr>
          <a:xfrm>
            <a:off x="2309066" y="4716475"/>
            <a:ext cx="7598920" cy="1440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smtClean="0"/>
              <a:t>Data Hub</a:t>
            </a:r>
          </a:p>
          <a:p>
            <a:pPr algn="ctr"/>
            <a:r>
              <a:rPr lang="en-US" sz="2133" i="1" dirty="0" smtClean="0"/>
              <a:t>Models, OData, Reports, DWH, MDM, etc.</a:t>
            </a:r>
            <a:endParaRPr lang="en-US" sz="2133" i="1" dirty="0"/>
          </a:p>
        </p:txBody>
      </p:sp>
      <p:sp>
        <p:nvSpPr>
          <p:cNvPr id="24" name="Rectangle 23"/>
          <p:cNvSpPr/>
          <p:nvPr/>
        </p:nvSpPr>
        <p:spPr>
          <a:xfrm>
            <a:off x="5498261" y="1709349"/>
            <a:ext cx="1220531" cy="1220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Publish</a:t>
            </a:r>
            <a:endParaRPr lang="en-US" sz="2400" dirty="0"/>
          </a:p>
        </p:txBody>
      </p:sp>
      <p:sp>
        <p:nvSpPr>
          <p:cNvPr id="25" name="Rounded Rectangle 24"/>
          <p:cNvSpPr/>
          <p:nvPr/>
        </p:nvSpPr>
        <p:spPr>
          <a:xfrm>
            <a:off x="5143369" y="1124745"/>
            <a:ext cx="1895871" cy="2811943"/>
          </a:xfrm>
          <a:prstGeom prst="roundRect">
            <a:avLst>
              <a:gd name="adj" fmla="val 8205"/>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2133" dirty="0" err="1" smtClean="0">
                <a:solidFill>
                  <a:schemeClr val="accent1"/>
                </a:solidFill>
              </a:rPr>
              <a:t>Sandox</a:t>
            </a:r>
            <a:endParaRPr lang="en-US" sz="2133" dirty="0">
              <a:solidFill>
                <a:schemeClr val="accent1"/>
              </a:solidFill>
            </a:endParaRPr>
          </a:p>
        </p:txBody>
      </p:sp>
      <p:sp>
        <p:nvSpPr>
          <p:cNvPr id="26" name="Right Arrow 25"/>
          <p:cNvSpPr/>
          <p:nvPr/>
        </p:nvSpPr>
        <p:spPr>
          <a:xfrm>
            <a:off x="3961965" y="2130069"/>
            <a:ext cx="1536295" cy="3790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ight Arrow 26"/>
          <p:cNvSpPr/>
          <p:nvPr/>
        </p:nvSpPr>
        <p:spPr>
          <a:xfrm rot="10800000">
            <a:off x="6718791" y="2143764"/>
            <a:ext cx="1526587" cy="3517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Rectangle 29"/>
          <p:cNvSpPr/>
          <p:nvPr/>
        </p:nvSpPr>
        <p:spPr>
          <a:xfrm>
            <a:off x="8245379" y="3001641"/>
            <a:ext cx="1692359" cy="1063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Enhance</a:t>
            </a:r>
            <a:endParaRPr lang="en-US" sz="2400" dirty="0"/>
          </a:p>
        </p:txBody>
      </p:sp>
      <p:sp>
        <p:nvSpPr>
          <p:cNvPr id="31" name="Rectangle 30"/>
          <p:cNvSpPr/>
          <p:nvPr/>
        </p:nvSpPr>
        <p:spPr>
          <a:xfrm>
            <a:off x="2459189" y="4876745"/>
            <a:ext cx="1502776" cy="4593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dirty="0" smtClean="0"/>
              <a:t>Discovery</a:t>
            </a:r>
            <a:endParaRPr lang="en-US" sz="1867" dirty="0"/>
          </a:p>
        </p:txBody>
      </p:sp>
      <p:sp>
        <p:nvSpPr>
          <p:cNvPr id="34" name="Up Arrow 33"/>
          <p:cNvSpPr/>
          <p:nvPr/>
        </p:nvSpPr>
        <p:spPr>
          <a:xfrm>
            <a:off x="2871602" y="2844329"/>
            <a:ext cx="576064" cy="187906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Down Arrow 34"/>
          <p:cNvSpPr/>
          <p:nvPr/>
        </p:nvSpPr>
        <p:spPr>
          <a:xfrm>
            <a:off x="5916505" y="2892272"/>
            <a:ext cx="384043" cy="18225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Down Arrow 35"/>
          <p:cNvSpPr/>
          <p:nvPr/>
        </p:nvSpPr>
        <p:spPr>
          <a:xfrm>
            <a:off x="8604803" y="4029128"/>
            <a:ext cx="384043" cy="68734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Down Arrow 36"/>
          <p:cNvSpPr/>
          <p:nvPr/>
        </p:nvSpPr>
        <p:spPr>
          <a:xfrm flipV="1">
            <a:off x="9156250" y="4047105"/>
            <a:ext cx="384043" cy="68734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Légende encadrée 2 1"/>
          <p:cNvSpPr/>
          <p:nvPr/>
        </p:nvSpPr>
        <p:spPr>
          <a:xfrm flipH="1">
            <a:off x="8760457" y="427665"/>
            <a:ext cx="2004017" cy="1041149"/>
          </a:xfrm>
          <a:prstGeom prst="borderCallout2">
            <a:avLst>
              <a:gd name="adj1" fmla="val 18750"/>
              <a:gd name="adj2" fmla="val -8333"/>
              <a:gd name="adj3" fmla="val 18750"/>
              <a:gd name="adj4" fmla="val -16667"/>
              <a:gd name="adj5" fmla="val 163254"/>
              <a:gd name="adj6" fmla="val -5131"/>
            </a:avLst>
          </a:prstGeom>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en-US" sz="3200" b="1" dirty="0" smtClean="0"/>
              <a:t>Data Steward</a:t>
            </a:r>
            <a:endParaRPr lang="en-US" sz="3200" b="1" dirty="0"/>
          </a:p>
        </p:txBody>
      </p:sp>
      <p:sp>
        <p:nvSpPr>
          <p:cNvPr id="29" name="Légende encadrée 2 28"/>
          <p:cNvSpPr/>
          <p:nvPr/>
        </p:nvSpPr>
        <p:spPr>
          <a:xfrm flipH="1">
            <a:off x="89978" y="3645706"/>
            <a:ext cx="1206139" cy="581963"/>
          </a:xfrm>
          <a:prstGeom prst="borderCallout2">
            <a:avLst>
              <a:gd name="adj1" fmla="val 18750"/>
              <a:gd name="adj2" fmla="val -8333"/>
              <a:gd name="adj3" fmla="val 18750"/>
              <a:gd name="adj4" fmla="val -16667"/>
              <a:gd name="adj5" fmla="val -130718"/>
              <a:gd name="adj6" fmla="val -12571"/>
            </a:avLst>
          </a:prstGeom>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en-US" sz="2000" b="1" dirty="0" smtClean="0"/>
              <a:t>Analyst</a:t>
            </a:r>
            <a:endParaRPr lang="en-US" sz="2000" b="1" dirty="0"/>
          </a:p>
        </p:txBody>
      </p:sp>
      <p:sp>
        <p:nvSpPr>
          <p:cNvPr id="32" name="Légende encadrée 2 31"/>
          <p:cNvSpPr/>
          <p:nvPr/>
        </p:nvSpPr>
        <p:spPr>
          <a:xfrm flipH="1">
            <a:off x="9472103" y="4880865"/>
            <a:ext cx="1461568" cy="509101"/>
          </a:xfrm>
          <a:prstGeom prst="borderCallout2">
            <a:avLst>
              <a:gd name="adj1" fmla="val 18750"/>
              <a:gd name="adj2" fmla="val -8333"/>
              <a:gd name="adj3" fmla="val 18750"/>
              <a:gd name="adj4" fmla="val -16667"/>
              <a:gd name="adj5" fmla="val -209451"/>
              <a:gd name="adj6" fmla="val -21142"/>
            </a:avLst>
          </a:prstGeom>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en-US" sz="2000" b="1" dirty="0" smtClean="0"/>
              <a:t>Developer</a:t>
            </a:r>
            <a:endParaRPr lang="en-US" sz="2000" b="1" dirty="0"/>
          </a:p>
        </p:txBody>
      </p:sp>
    </p:spTree>
    <p:extLst>
      <p:ext uri="{BB962C8B-B14F-4D97-AF65-F5344CB8AC3E}">
        <p14:creationId xmlns:p14="http://schemas.microsoft.com/office/powerpoint/2010/main" val="2311047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1"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22" presetClass="entr" presetSubtype="8"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22" presetClass="entr" presetSubtype="2"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right)">
                                      <p:cBhvr>
                                        <p:cTn id="33" dur="500"/>
                                        <p:tgtEl>
                                          <p:spTgt spid="22"/>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righ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par>
                          <p:cTn id="47" fill="hold">
                            <p:stCondLst>
                              <p:cond delay="0"/>
                            </p:stCondLst>
                            <p:childTnLst>
                              <p:par>
                                <p:cTn id="48" presetID="22" presetClass="entr" presetSubtype="1"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up)">
                                      <p:cBhvr>
                                        <p:cTn id="54" dur="500"/>
                                        <p:tgtEl>
                                          <p:spTgt spid="3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down)">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6" grpId="0" animBg="1"/>
      <p:bldP spid="27" grpId="0" animBg="1"/>
      <p:bldP spid="30" grpId="0" animBg="1"/>
      <p:bldP spid="34" grpId="0" animBg="1"/>
      <p:bldP spid="35" grpId="0" animBg="1"/>
      <p:bldP spid="36" grpId="0" animBg="1"/>
      <p:bldP spid="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Journey of a Data Steward</a:t>
            </a:r>
            <a:endParaRPr lang="fr-FR" dirty="0"/>
          </a:p>
        </p:txBody>
      </p:sp>
      <p:sp>
        <p:nvSpPr>
          <p:cNvPr id="3" name="Espace réservé du contenu 2"/>
          <p:cNvSpPr>
            <a:spLocks noGrp="1"/>
          </p:cNvSpPr>
          <p:nvPr>
            <p:ph idx="13"/>
          </p:nvPr>
        </p:nvSpPr>
        <p:spPr/>
        <p:txBody>
          <a:bodyPr>
            <a:normAutofit/>
          </a:bodyPr>
          <a:lstStyle/>
          <a:p>
            <a:r>
              <a:rPr lang="en-US" dirty="0" smtClean="0"/>
              <a:t>Certify</a:t>
            </a:r>
          </a:p>
          <a:p>
            <a:pPr lvl="1"/>
            <a:r>
              <a:rPr lang="en-US" dirty="0" smtClean="0"/>
              <a:t>Ensure Corporate Policies</a:t>
            </a:r>
          </a:p>
          <a:p>
            <a:endParaRPr lang="en-US" dirty="0" smtClean="0"/>
          </a:p>
          <a:p>
            <a:r>
              <a:rPr lang="en-US" dirty="0" smtClean="0"/>
              <a:t>Train &amp; Teach </a:t>
            </a:r>
          </a:p>
          <a:p>
            <a:pPr lvl="1"/>
            <a:r>
              <a:rPr lang="en-US" dirty="0" smtClean="0"/>
              <a:t>Help for modeling</a:t>
            </a:r>
          </a:p>
          <a:p>
            <a:pPr lvl="1"/>
            <a:r>
              <a:rPr lang="en-US" dirty="0" smtClean="0"/>
              <a:t>Help for analysis</a:t>
            </a:r>
          </a:p>
        </p:txBody>
      </p:sp>
      <p:pic>
        <p:nvPicPr>
          <p:cNvPr id="4" name="Image 3"/>
          <p:cNvPicPr>
            <a:picLocks noChangeAspect="1"/>
          </p:cNvPicPr>
          <p:nvPr/>
        </p:nvPicPr>
        <p:blipFill>
          <a:blip r:embed="rId3">
            <a:clrChange>
              <a:clrFrom>
                <a:srgbClr val="FFFFFF"/>
              </a:clrFrom>
              <a:clrTo>
                <a:srgbClr val="FFFFFF">
                  <a:alpha val="0"/>
                </a:srgbClr>
              </a:clrTo>
            </a:clrChange>
          </a:blip>
          <a:stretch>
            <a:fillRect/>
          </a:stretch>
        </p:blipFill>
        <p:spPr>
          <a:xfrm>
            <a:off x="7566614" y="2396209"/>
            <a:ext cx="5607338" cy="4000706"/>
          </a:xfrm>
          <a:prstGeom prst="rect">
            <a:avLst/>
          </a:prstGeom>
        </p:spPr>
      </p:pic>
    </p:spTree>
    <p:extLst>
      <p:ext uri="{BB962C8B-B14F-4D97-AF65-F5344CB8AC3E}">
        <p14:creationId xmlns:p14="http://schemas.microsoft.com/office/powerpoint/2010/main" val="3283637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450920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Flèche vers le bas 225"/>
          <p:cNvSpPr/>
          <p:nvPr/>
        </p:nvSpPr>
        <p:spPr>
          <a:xfrm>
            <a:off x="3214367" y="3208689"/>
            <a:ext cx="5743137" cy="1539869"/>
          </a:xfrm>
          <a:prstGeom prst="downArrow">
            <a:avLst>
              <a:gd name="adj1" fmla="val 60883"/>
              <a:gd name="adj2" fmla="val 56765"/>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1" name="Rectangle 210"/>
          <p:cNvSpPr/>
          <p:nvPr/>
        </p:nvSpPr>
        <p:spPr>
          <a:xfrm>
            <a:off x="1490934" y="4560426"/>
            <a:ext cx="8778935" cy="1745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0" bIns="108000" rtlCol="0" anchor="b"/>
          <a:lstStyle/>
          <a:p>
            <a:r>
              <a:rPr lang="fr-FR" sz="2800" dirty="0" smtClean="0"/>
              <a:t>Information Management Platform</a:t>
            </a:r>
            <a:endParaRPr lang="fr-FR" sz="2800" dirty="0"/>
          </a:p>
        </p:txBody>
      </p:sp>
      <p:sp>
        <p:nvSpPr>
          <p:cNvPr id="210" name="Rectangle 209"/>
          <p:cNvSpPr/>
          <p:nvPr/>
        </p:nvSpPr>
        <p:spPr>
          <a:xfrm>
            <a:off x="8679616" y="2008207"/>
            <a:ext cx="2383589" cy="1296460"/>
          </a:xfrm>
          <a:prstGeom prst="rect">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r>
              <a:rPr lang="fr-FR" sz="2400" dirty="0" smtClean="0"/>
              <a:t>IT</a:t>
            </a:r>
          </a:p>
          <a:p>
            <a:pPr algn="r"/>
            <a:r>
              <a:rPr lang="fr-FR" sz="2400" dirty="0" err="1" smtClean="0"/>
              <a:t>Developers</a:t>
            </a:r>
            <a:endParaRPr lang="fr-FR" sz="2400" dirty="0"/>
          </a:p>
        </p:txBody>
      </p:sp>
      <p:sp>
        <p:nvSpPr>
          <p:cNvPr id="209" name="Ellipse 208"/>
          <p:cNvSpPr/>
          <p:nvPr/>
        </p:nvSpPr>
        <p:spPr>
          <a:xfrm>
            <a:off x="4995008" y="1675195"/>
            <a:ext cx="2042400" cy="2042400"/>
          </a:xfrm>
          <a:prstGeom prst="ellipse">
            <a:avLst/>
          </a:prstGeom>
          <a:solidFill>
            <a:srgbClr val="FF8C00">
              <a:alpha val="50196"/>
            </a:srgbClr>
          </a:solidFill>
          <a:ln w="57150"/>
        </p:spPr>
        <p:style>
          <a:lnRef idx="2">
            <a:schemeClr val="accent6"/>
          </a:lnRef>
          <a:fillRef idx="1">
            <a:schemeClr val="lt1"/>
          </a:fillRef>
          <a:effectRef idx="0">
            <a:schemeClr val="accent6"/>
          </a:effectRef>
          <a:fontRef idx="minor">
            <a:schemeClr val="dk1"/>
          </a:fontRef>
        </p:style>
        <p:txBody>
          <a:bodyPr lIns="0" tIns="0" rIns="0" bIns="0" rtlCol="0" anchor="t"/>
          <a:lstStyle/>
          <a:p>
            <a:pPr algn="ctr"/>
            <a:r>
              <a:rPr lang="fr-FR" sz="2800" b="1" dirty="0" smtClean="0"/>
              <a:t>Data Steward</a:t>
            </a:r>
            <a:endParaRPr lang="fr-FR" sz="2800" b="1" dirty="0"/>
          </a:p>
        </p:txBody>
      </p:sp>
      <p:sp>
        <p:nvSpPr>
          <p:cNvPr id="3" name="Titre 2"/>
          <p:cNvSpPr>
            <a:spLocks noGrp="1"/>
          </p:cNvSpPr>
          <p:nvPr>
            <p:ph type="title"/>
          </p:nvPr>
        </p:nvSpPr>
        <p:spPr/>
        <p:txBody>
          <a:bodyPr/>
          <a:lstStyle/>
          <a:p>
            <a:r>
              <a:rPr lang="fr-FR" dirty="0" smtClean="0"/>
              <a:t>Importance of relations</a:t>
            </a:r>
            <a:endParaRPr lang="fr-FR" dirty="0"/>
          </a:p>
        </p:txBody>
      </p:sp>
      <p:grpSp>
        <p:nvGrpSpPr>
          <p:cNvPr id="220" name="Groupe 219"/>
          <p:cNvGrpSpPr/>
          <p:nvPr/>
        </p:nvGrpSpPr>
        <p:grpSpPr>
          <a:xfrm>
            <a:off x="969211" y="2008207"/>
            <a:ext cx="2383589" cy="1296460"/>
            <a:chOff x="969211" y="2008207"/>
            <a:chExt cx="2383589" cy="1296460"/>
          </a:xfrm>
        </p:grpSpPr>
        <p:sp>
          <p:nvSpPr>
            <p:cNvPr id="200" name="Rectangle 199"/>
            <p:cNvSpPr/>
            <p:nvPr/>
          </p:nvSpPr>
          <p:spPr>
            <a:xfrm>
              <a:off x="969211" y="2008207"/>
              <a:ext cx="2383589" cy="129646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2400" dirty="0" smtClean="0"/>
                <a:t>Business </a:t>
              </a:r>
            </a:p>
            <a:p>
              <a:r>
                <a:rPr lang="fr-FR" sz="2400" dirty="0" err="1" smtClean="0"/>
                <a:t>Users</a:t>
              </a:r>
              <a:endParaRPr lang="fr-FR" sz="2400" dirty="0"/>
            </a:p>
          </p:txBody>
        </p:sp>
        <p:grpSp>
          <p:nvGrpSpPr>
            <p:cNvPr id="208" name="Groupe 207"/>
            <p:cNvGrpSpPr/>
            <p:nvPr/>
          </p:nvGrpSpPr>
          <p:grpSpPr>
            <a:xfrm>
              <a:off x="2293424" y="2195973"/>
              <a:ext cx="856986" cy="920927"/>
              <a:chOff x="5356124" y="3000906"/>
              <a:chExt cx="856986" cy="920927"/>
            </a:xfrm>
          </p:grpSpPr>
          <p:pic>
            <p:nvPicPr>
              <p:cNvPr id="204"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6124" y="3000906"/>
                <a:ext cx="494519" cy="668269"/>
              </a:xfrm>
              <a:prstGeom prst="rect">
                <a:avLst/>
              </a:prstGeom>
            </p:spPr>
          </p:pic>
          <p:pic>
            <p:nvPicPr>
              <p:cNvPr id="205"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4119" y="3205783"/>
                <a:ext cx="538991" cy="716050"/>
              </a:xfrm>
              <a:prstGeom prst="rect">
                <a:avLst/>
              </a:prstGeom>
            </p:spPr>
          </p:pic>
        </p:grpSp>
      </p:grpSp>
      <p:pic>
        <p:nvPicPr>
          <p:cNvPr id="206"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4265" y="2265025"/>
            <a:ext cx="565748" cy="775965"/>
          </a:xfrm>
          <a:prstGeom prst="rect">
            <a:avLst/>
          </a:prstGeom>
        </p:spPr>
      </p:pic>
      <p:pic>
        <p:nvPicPr>
          <p:cNvPr id="207"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0254" y="2812251"/>
            <a:ext cx="830148" cy="1102854"/>
          </a:xfrm>
          <a:prstGeom prst="rect">
            <a:avLst/>
          </a:prstGeom>
        </p:spPr>
      </p:pic>
      <p:sp>
        <p:nvSpPr>
          <p:cNvPr id="218" name="Double flèche horizontale 217"/>
          <p:cNvSpPr/>
          <p:nvPr/>
        </p:nvSpPr>
        <p:spPr>
          <a:xfrm>
            <a:off x="3519934" y="2412028"/>
            <a:ext cx="1307939" cy="482825"/>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219" name="Double flèche horizontale 218"/>
          <p:cNvSpPr/>
          <p:nvPr/>
        </p:nvSpPr>
        <p:spPr>
          <a:xfrm>
            <a:off x="7204542" y="2400850"/>
            <a:ext cx="1307939" cy="482825"/>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grpSp>
        <p:nvGrpSpPr>
          <p:cNvPr id="224" name="Groupe 223"/>
          <p:cNvGrpSpPr/>
          <p:nvPr/>
        </p:nvGrpSpPr>
        <p:grpSpPr>
          <a:xfrm>
            <a:off x="3093971" y="4719836"/>
            <a:ext cx="5851931" cy="656188"/>
            <a:chOff x="3168453" y="4751372"/>
            <a:chExt cx="5851931" cy="656188"/>
          </a:xfrm>
        </p:grpSpPr>
        <p:sp>
          <p:nvSpPr>
            <p:cNvPr id="221" name="Rectangle 220"/>
            <p:cNvSpPr/>
            <p:nvPr/>
          </p:nvSpPr>
          <p:spPr>
            <a:xfrm>
              <a:off x="3168453" y="4756547"/>
              <a:ext cx="1921397" cy="64789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b="1" dirty="0" smtClean="0"/>
                <a:t>Tools</a:t>
              </a:r>
              <a:endParaRPr lang="fr-FR" sz="2000" b="1" dirty="0"/>
            </a:p>
          </p:txBody>
        </p:sp>
        <p:sp>
          <p:nvSpPr>
            <p:cNvPr id="222" name="Rectangle 221"/>
            <p:cNvSpPr/>
            <p:nvPr/>
          </p:nvSpPr>
          <p:spPr>
            <a:xfrm>
              <a:off x="5136150" y="4751372"/>
              <a:ext cx="1921397" cy="6478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sz="2000" b="1" dirty="0" smtClean="0"/>
                <a:t>Tools</a:t>
              </a:r>
              <a:endParaRPr lang="fr-FR" sz="2000" b="1" dirty="0"/>
            </a:p>
          </p:txBody>
        </p:sp>
        <p:sp>
          <p:nvSpPr>
            <p:cNvPr id="223" name="Rectangle 222"/>
            <p:cNvSpPr/>
            <p:nvPr/>
          </p:nvSpPr>
          <p:spPr>
            <a:xfrm>
              <a:off x="7098987" y="4759661"/>
              <a:ext cx="1921397" cy="64789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2000" b="1" dirty="0" smtClean="0"/>
                <a:t>Tools</a:t>
              </a:r>
              <a:endParaRPr lang="fr-FR" sz="2000" b="1" dirty="0"/>
            </a:p>
          </p:txBody>
        </p:sp>
      </p:grpSp>
      <p:grpSp>
        <p:nvGrpSpPr>
          <p:cNvPr id="217" name="Groupe 216"/>
          <p:cNvGrpSpPr/>
          <p:nvPr/>
        </p:nvGrpSpPr>
        <p:grpSpPr>
          <a:xfrm>
            <a:off x="8679616" y="5117147"/>
            <a:ext cx="1418189" cy="1018572"/>
            <a:chOff x="8679616" y="5256043"/>
            <a:chExt cx="1418189" cy="1018572"/>
          </a:xfrm>
        </p:grpSpPr>
        <p:sp>
          <p:nvSpPr>
            <p:cNvPr id="215" name="Rectangle 214"/>
            <p:cNvSpPr/>
            <p:nvPr/>
          </p:nvSpPr>
          <p:spPr>
            <a:xfrm>
              <a:off x="8679616" y="5256043"/>
              <a:ext cx="1418189" cy="1018572"/>
            </a:xfrm>
            <a:prstGeom prst="rect">
              <a:avLst/>
            </a:prstGeom>
            <a:solidFill>
              <a:schemeClr val="accent1">
                <a:lumMod val="20000"/>
                <a:lumOff val="80000"/>
              </a:schemeClr>
            </a:solidFill>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nvGrpSpPr>
            <p:cNvPr id="216" name="Groupe 215"/>
            <p:cNvGrpSpPr/>
            <p:nvPr/>
          </p:nvGrpSpPr>
          <p:grpSpPr>
            <a:xfrm>
              <a:off x="8936982" y="5396360"/>
              <a:ext cx="866061" cy="746340"/>
              <a:chOff x="8808334" y="5512391"/>
              <a:chExt cx="866061" cy="746340"/>
            </a:xfrm>
          </p:grpSpPr>
          <p:sp>
            <p:nvSpPr>
              <p:cNvPr id="214" name="Cylindre 213"/>
              <p:cNvSpPr/>
              <p:nvPr/>
            </p:nvSpPr>
            <p:spPr>
              <a:xfrm>
                <a:off x="9237365" y="5512391"/>
                <a:ext cx="437030" cy="58125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12" name="Cylindre 211"/>
              <p:cNvSpPr/>
              <p:nvPr/>
            </p:nvSpPr>
            <p:spPr>
              <a:xfrm>
                <a:off x="8808334" y="5567423"/>
                <a:ext cx="437030" cy="58125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13" name="Cylindre 212"/>
              <p:cNvSpPr/>
              <p:nvPr/>
            </p:nvSpPr>
            <p:spPr>
              <a:xfrm>
                <a:off x="9102071" y="5677481"/>
                <a:ext cx="437030" cy="58125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422046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210"/>
          <p:cNvSpPr/>
          <p:nvPr/>
        </p:nvSpPr>
        <p:spPr>
          <a:xfrm>
            <a:off x="960896" y="4560426"/>
            <a:ext cx="9308974" cy="1745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0" bIns="108000" rtlCol="0" anchor="b"/>
          <a:lstStyle/>
          <a:p>
            <a:r>
              <a:rPr lang="fr-FR" sz="3200" dirty="0" smtClean="0"/>
              <a:t>Information Management Platform</a:t>
            </a:r>
            <a:endParaRPr lang="fr-FR" sz="3200" dirty="0"/>
          </a:p>
        </p:txBody>
      </p:sp>
      <p:sp>
        <p:nvSpPr>
          <p:cNvPr id="5" name="Rectangle à coins arrondis 4"/>
          <p:cNvSpPr/>
          <p:nvPr/>
        </p:nvSpPr>
        <p:spPr>
          <a:xfrm>
            <a:off x="1521944" y="1719410"/>
            <a:ext cx="2509675" cy="3841950"/>
          </a:xfrm>
          <a:prstGeom prst="roundRect">
            <a:avLst>
              <a:gd name="adj" fmla="val 12667"/>
            </a:avLst>
          </a:prstGeom>
          <a:solidFill>
            <a:srgbClr val="00B0F0">
              <a:alpha val="43922"/>
            </a:srgbClr>
          </a:solidFill>
        </p:spPr>
        <p:style>
          <a:lnRef idx="1">
            <a:schemeClr val="accent5"/>
          </a:lnRef>
          <a:fillRef idx="2">
            <a:schemeClr val="accent5"/>
          </a:fillRef>
          <a:effectRef idx="1">
            <a:schemeClr val="accent5"/>
          </a:effectRef>
          <a:fontRef idx="minor">
            <a:schemeClr val="dk1"/>
          </a:fontRef>
        </p:style>
        <p:txBody>
          <a:bodyPr rtlCol="0" anchor="t"/>
          <a:lstStyle/>
          <a:p>
            <a:pPr algn="ctr"/>
            <a:r>
              <a:rPr lang="fr-FR" sz="3200" b="1" dirty="0" smtClean="0"/>
              <a:t>Sales</a:t>
            </a:r>
            <a:endParaRPr lang="fr-FR" sz="3200" b="1" dirty="0"/>
          </a:p>
        </p:txBody>
      </p:sp>
      <p:sp>
        <p:nvSpPr>
          <p:cNvPr id="210" name="Rectangle 209"/>
          <p:cNvSpPr/>
          <p:nvPr/>
        </p:nvSpPr>
        <p:spPr>
          <a:xfrm>
            <a:off x="10541483" y="2154967"/>
            <a:ext cx="1211434" cy="4127512"/>
          </a:xfrm>
          <a:prstGeom prst="rect">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fr-FR" sz="3600" b="1" dirty="0" smtClean="0"/>
              <a:t>IT</a:t>
            </a:r>
          </a:p>
        </p:txBody>
      </p:sp>
      <p:sp>
        <p:nvSpPr>
          <p:cNvPr id="209" name="Ellipse 208"/>
          <p:cNvSpPr/>
          <p:nvPr/>
        </p:nvSpPr>
        <p:spPr>
          <a:xfrm>
            <a:off x="2747511" y="2637386"/>
            <a:ext cx="1158201" cy="1158201"/>
          </a:xfrm>
          <a:prstGeom prst="ellipse">
            <a:avLst/>
          </a:prstGeom>
          <a:solidFill>
            <a:srgbClr val="FF8C00">
              <a:alpha val="50196"/>
            </a:srgbClr>
          </a:solidFill>
          <a:ln w="57150"/>
        </p:spPr>
        <p:style>
          <a:lnRef idx="2">
            <a:schemeClr val="accent6"/>
          </a:lnRef>
          <a:fillRef idx="1">
            <a:schemeClr val="lt1"/>
          </a:fillRef>
          <a:effectRef idx="0">
            <a:schemeClr val="accent6"/>
          </a:effectRef>
          <a:fontRef idx="minor">
            <a:schemeClr val="dk1"/>
          </a:fontRef>
        </p:style>
        <p:txBody>
          <a:bodyPr lIns="0" tIns="0" rIns="0" bIns="0" rtlCol="0" anchor="t"/>
          <a:lstStyle/>
          <a:p>
            <a:pPr algn="ctr"/>
            <a:endParaRPr lang="fr-FR" sz="2800" b="1" dirty="0"/>
          </a:p>
        </p:txBody>
      </p:sp>
      <p:sp>
        <p:nvSpPr>
          <p:cNvPr id="3" name="Titre 2"/>
          <p:cNvSpPr>
            <a:spLocks noGrp="1"/>
          </p:cNvSpPr>
          <p:nvPr>
            <p:ph type="title"/>
          </p:nvPr>
        </p:nvSpPr>
        <p:spPr/>
        <p:txBody>
          <a:bodyPr/>
          <a:lstStyle/>
          <a:p>
            <a:r>
              <a:rPr lang="en-US" dirty="0" smtClean="0"/>
              <a:t>And reality is more complex</a:t>
            </a:r>
            <a:endParaRPr lang="en-US" dirty="0"/>
          </a:p>
        </p:txBody>
      </p:sp>
      <p:grpSp>
        <p:nvGrpSpPr>
          <p:cNvPr id="4" name="Groupe 3"/>
          <p:cNvGrpSpPr/>
          <p:nvPr/>
        </p:nvGrpSpPr>
        <p:grpSpPr>
          <a:xfrm>
            <a:off x="1771961" y="2731138"/>
            <a:ext cx="1229531" cy="998710"/>
            <a:chOff x="1997542" y="1546775"/>
            <a:chExt cx="1229531" cy="998710"/>
          </a:xfrm>
        </p:grpSpPr>
        <p:sp>
          <p:nvSpPr>
            <p:cNvPr id="200" name="Rectangle 199"/>
            <p:cNvSpPr/>
            <p:nvPr/>
          </p:nvSpPr>
          <p:spPr>
            <a:xfrm>
              <a:off x="1997542" y="1546775"/>
              <a:ext cx="1229531" cy="99871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fr-FR" sz="2400" dirty="0"/>
            </a:p>
          </p:txBody>
        </p:sp>
        <p:grpSp>
          <p:nvGrpSpPr>
            <p:cNvPr id="208" name="Groupe 207"/>
            <p:cNvGrpSpPr/>
            <p:nvPr/>
          </p:nvGrpSpPr>
          <p:grpSpPr>
            <a:xfrm>
              <a:off x="2246358" y="1619411"/>
              <a:ext cx="766511" cy="823702"/>
              <a:chOff x="5356124" y="3000906"/>
              <a:chExt cx="856986" cy="920927"/>
            </a:xfrm>
          </p:grpSpPr>
          <p:pic>
            <p:nvPicPr>
              <p:cNvPr id="204"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6124" y="3000906"/>
                <a:ext cx="494519" cy="668269"/>
              </a:xfrm>
              <a:prstGeom prst="rect">
                <a:avLst/>
              </a:prstGeom>
            </p:spPr>
          </p:pic>
          <p:pic>
            <p:nvPicPr>
              <p:cNvPr id="205"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4119" y="3205783"/>
                <a:ext cx="538991" cy="716050"/>
              </a:xfrm>
              <a:prstGeom prst="rect">
                <a:avLst/>
              </a:prstGeom>
            </p:spPr>
          </p:pic>
        </p:grpSp>
      </p:grpSp>
      <p:pic>
        <p:nvPicPr>
          <p:cNvPr id="207"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7929" y="2849480"/>
            <a:ext cx="539828" cy="717163"/>
          </a:xfrm>
          <a:prstGeom prst="rect">
            <a:avLst/>
          </a:prstGeom>
        </p:spPr>
      </p:pic>
      <p:grpSp>
        <p:nvGrpSpPr>
          <p:cNvPr id="217" name="Groupe 216"/>
          <p:cNvGrpSpPr/>
          <p:nvPr/>
        </p:nvGrpSpPr>
        <p:grpSpPr>
          <a:xfrm>
            <a:off x="9627775" y="5052074"/>
            <a:ext cx="1418189" cy="1018572"/>
            <a:chOff x="8679616" y="5256043"/>
            <a:chExt cx="1418189" cy="1018572"/>
          </a:xfrm>
        </p:grpSpPr>
        <p:sp>
          <p:nvSpPr>
            <p:cNvPr id="215" name="Rectangle 214"/>
            <p:cNvSpPr/>
            <p:nvPr/>
          </p:nvSpPr>
          <p:spPr>
            <a:xfrm>
              <a:off x="8679616" y="5256043"/>
              <a:ext cx="1418189" cy="1018572"/>
            </a:xfrm>
            <a:prstGeom prst="rect">
              <a:avLst/>
            </a:prstGeom>
            <a:solidFill>
              <a:schemeClr val="accent1">
                <a:lumMod val="20000"/>
                <a:lumOff val="80000"/>
              </a:schemeClr>
            </a:solidFill>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nvGrpSpPr>
            <p:cNvPr id="216" name="Groupe 215"/>
            <p:cNvGrpSpPr/>
            <p:nvPr/>
          </p:nvGrpSpPr>
          <p:grpSpPr>
            <a:xfrm>
              <a:off x="8936982" y="5396360"/>
              <a:ext cx="866061" cy="746340"/>
              <a:chOff x="8808334" y="5512391"/>
              <a:chExt cx="866061" cy="746340"/>
            </a:xfrm>
          </p:grpSpPr>
          <p:sp>
            <p:nvSpPr>
              <p:cNvPr id="214" name="Cylindre 213"/>
              <p:cNvSpPr/>
              <p:nvPr/>
            </p:nvSpPr>
            <p:spPr>
              <a:xfrm>
                <a:off x="9237365" y="5512391"/>
                <a:ext cx="437030" cy="58125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12" name="Cylindre 211"/>
              <p:cNvSpPr/>
              <p:nvPr/>
            </p:nvSpPr>
            <p:spPr>
              <a:xfrm>
                <a:off x="8808334" y="5567423"/>
                <a:ext cx="437030" cy="58125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13" name="Cylindre 212"/>
              <p:cNvSpPr/>
              <p:nvPr/>
            </p:nvSpPr>
            <p:spPr>
              <a:xfrm>
                <a:off x="9102071" y="5677481"/>
                <a:ext cx="437030" cy="58125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grpSp>
      <p:grpSp>
        <p:nvGrpSpPr>
          <p:cNvPr id="2" name="Groupe 1"/>
          <p:cNvGrpSpPr/>
          <p:nvPr/>
        </p:nvGrpSpPr>
        <p:grpSpPr>
          <a:xfrm>
            <a:off x="10615908" y="3742164"/>
            <a:ext cx="1055345" cy="1021848"/>
            <a:chOff x="8804265" y="2154967"/>
            <a:chExt cx="1055345" cy="1021848"/>
          </a:xfrm>
        </p:grpSpPr>
        <p:pic>
          <p:nvPicPr>
            <p:cNvPr id="206"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4265" y="2265025"/>
              <a:ext cx="565748" cy="775965"/>
            </a:xfrm>
            <a:prstGeom prst="rect">
              <a:avLst/>
            </a:prstGeom>
          </p:spPr>
        </p:pic>
        <p:pic>
          <p:nvPicPr>
            <p:cNvPr id="26"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6727" y="2154967"/>
              <a:ext cx="565748" cy="775965"/>
            </a:xfrm>
            <a:prstGeom prst="rect">
              <a:avLst/>
            </a:prstGeom>
          </p:spPr>
        </p:pic>
        <p:pic>
          <p:nvPicPr>
            <p:cNvPr id="27"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3862" y="2400850"/>
              <a:ext cx="565748" cy="775965"/>
            </a:xfrm>
            <a:prstGeom prst="rect">
              <a:avLst/>
            </a:prstGeom>
          </p:spPr>
        </p:pic>
      </p:grpSp>
      <p:sp>
        <p:nvSpPr>
          <p:cNvPr id="31" name="Rectangle à coins arrondis 30"/>
          <p:cNvSpPr/>
          <p:nvPr/>
        </p:nvSpPr>
        <p:spPr>
          <a:xfrm>
            <a:off x="4190135" y="1719410"/>
            <a:ext cx="2509675" cy="3841950"/>
          </a:xfrm>
          <a:prstGeom prst="roundRect">
            <a:avLst>
              <a:gd name="adj" fmla="val 12667"/>
            </a:avLst>
          </a:prstGeom>
          <a:solidFill>
            <a:schemeClr val="accent2">
              <a:lumMod val="40000"/>
              <a:lumOff val="60000"/>
              <a:alpha val="43922"/>
            </a:schemeClr>
          </a:solidFill>
        </p:spPr>
        <p:style>
          <a:lnRef idx="1">
            <a:schemeClr val="accent5"/>
          </a:lnRef>
          <a:fillRef idx="2">
            <a:schemeClr val="accent5"/>
          </a:fillRef>
          <a:effectRef idx="1">
            <a:schemeClr val="accent5"/>
          </a:effectRef>
          <a:fontRef idx="minor">
            <a:schemeClr val="dk1"/>
          </a:fontRef>
        </p:style>
        <p:txBody>
          <a:bodyPr rtlCol="0" anchor="t"/>
          <a:lstStyle/>
          <a:p>
            <a:pPr algn="ctr"/>
            <a:r>
              <a:rPr lang="fr-FR" sz="3200" b="1" dirty="0" err="1" smtClean="0"/>
              <a:t>Mktg</a:t>
            </a:r>
            <a:endParaRPr lang="fr-FR" sz="3200" b="1" dirty="0"/>
          </a:p>
        </p:txBody>
      </p:sp>
      <p:sp>
        <p:nvSpPr>
          <p:cNvPr id="32" name="Ellipse 31"/>
          <p:cNvSpPr/>
          <p:nvPr/>
        </p:nvSpPr>
        <p:spPr>
          <a:xfrm>
            <a:off x="5415702" y="2637386"/>
            <a:ext cx="1158201" cy="1158201"/>
          </a:xfrm>
          <a:prstGeom prst="ellipse">
            <a:avLst/>
          </a:prstGeom>
          <a:solidFill>
            <a:srgbClr val="FF8C00">
              <a:alpha val="50196"/>
            </a:srgbClr>
          </a:solidFill>
          <a:ln w="57150"/>
        </p:spPr>
        <p:style>
          <a:lnRef idx="2">
            <a:schemeClr val="accent6"/>
          </a:lnRef>
          <a:fillRef idx="1">
            <a:schemeClr val="lt1"/>
          </a:fillRef>
          <a:effectRef idx="0">
            <a:schemeClr val="accent6"/>
          </a:effectRef>
          <a:fontRef idx="minor">
            <a:schemeClr val="dk1"/>
          </a:fontRef>
        </p:style>
        <p:txBody>
          <a:bodyPr lIns="0" tIns="0" rIns="0" bIns="0" rtlCol="0" anchor="t"/>
          <a:lstStyle/>
          <a:p>
            <a:pPr algn="ctr"/>
            <a:endParaRPr lang="fr-FR" sz="2800" b="1" dirty="0"/>
          </a:p>
        </p:txBody>
      </p:sp>
      <p:grpSp>
        <p:nvGrpSpPr>
          <p:cNvPr id="33" name="Groupe 32"/>
          <p:cNvGrpSpPr/>
          <p:nvPr/>
        </p:nvGrpSpPr>
        <p:grpSpPr>
          <a:xfrm>
            <a:off x="4440152" y="2731138"/>
            <a:ext cx="1229531" cy="998710"/>
            <a:chOff x="1997542" y="1546775"/>
            <a:chExt cx="1229531" cy="998710"/>
          </a:xfrm>
        </p:grpSpPr>
        <p:sp>
          <p:nvSpPr>
            <p:cNvPr id="34" name="Rectangle 33"/>
            <p:cNvSpPr/>
            <p:nvPr/>
          </p:nvSpPr>
          <p:spPr>
            <a:xfrm>
              <a:off x="1997542" y="1546775"/>
              <a:ext cx="1229531" cy="99871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fr-FR" sz="2400" dirty="0"/>
            </a:p>
          </p:txBody>
        </p:sp>
        <p:grpSp>
          <p:nvGrpSpPr>
            <p:cNvPr id="35" name="Groupe 34"/>
            <p:cNvGrpSpPr/>
            <p:nvPr/>
          </p:nvGrpSpPr>
          <p:grpSpPr>
            <a:xfrm>
              <a:off x="2246358" y="1619411"/>
              <a:ext cx="766511" cy="823702"/>
              <a:chOff x="5356124" y="3000906"/>
              <a:chExt cx="856986" cy="920927"/>
            </a:xfrm>
          </p:grpSpPr>
          <p:pic>
            <p:nvPicPr>
              <p:cNvPr id="3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6124" y="3000906"/>
                <a:ext cx="494519" cy="668269"/>
              </a:xfrm>
              <a:prstGeom prst="rect">
                <a:avLst/>
              </a:prstGeom>
            </p:spPr>
          </p:pic>
          <p:pic>
            <p:nvPicPr>
              <p:cNvPr id="37"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4119" y="3205783"/>
                <a:ext cx="538991" cy="716050"/>
              </a:xfrm>
              <a:prstGeom prst="rect">
                <a:avLst/>
              </a:prstGeom>
            </p:spPr>
          </p:pic>
        </p:grpSp>
      </p:grpSp>
      <p:pic>
        <p:nvPicPr>
          <p:cNvPr id="3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120" y="2849480"/>
            <a:ext cx="539828" cy="717163"/>
          </a:xfrm>
          <a:prstGeom prst="rect">
            <a:avLst/>
          </a:prstGeom>
        </p:spPr>
      </p:pic>
      <p:sp>
        <p:nvSpPr>
          <p:cNvPr id="39" name="Rectangle à coins arrondis 38"/>
          <p:cNvSpPr/>
          <p:nvPr/>
        </p:nvSpPr>
        <p:spPr>
          <a:xfrm>
            <a:off x="6838566" y="1719410"/>
            <a:ext cx="2509675" cy="3841950"/>
          </a:xfrm>
          <a:prstGeom prst="roundRect">
            <a:avLst>
              <a:gd name="adj" fmla="val 12667"/>
            </a:avLst>
          </a:prstGeom>
          <a:solidFill>
            <a:schemeClr val="accent4">
              <a:lumMod val="60000"/>
              <a:lumOff val="40000"/>
              <a:alpha val="43922"/>
            </a:schemeClr>
          </a:solidFill>
        </p:spPr>
        <p:style>
          <a:lnRef idx="1">
            <a:schemeClr val="accent5"/>
          </a:lnRef>
          <a:fillRef idx="2">
            <a:schemeClr val="accent5"/>
          </a:fillRef>
          <a:effectRef idx="1">
            <a:schemeClr val="accent5"/>
          </a:effectRef>
          <a:fontRef idx="minor">
            <a:schemeClr val="dk1"/>
          </a:fontRef>
        </p:style>
        <p:txBody>
          <a:bodyPr rtlCol="0" anchor="t"/>
          <a:lstStyle/>
          <a:p>
            <a:pPr algn="ctr"/>
            <a:r>
              <a:rPr lang="fr-FR" sz="3200" b="1" dirty="0" smtClean="0"/>
              <a:t>Production</a:t>
            </a:r>
            <a:endParaRPr lang="fr-FR" sz="3200" b="1" dirty="0"/>
          </a:p>
        </p:txBody>
      </p:sp>
      <p:sp>
        <p:nvSpPr>
          <p:cNvPr id="40" name="Ellipse 39"/>
          <p:cNvSpPr/>
          <p:nvPr/>
        </p:nvSpPr>
        <p:spPr>
          <a:xfrm>
            <a:off x="8064133" y="2637386"/>
            <a:ext cx="1158201" cy="1158201"/>
          </a:xfrm>
          <a:prstGeom prst="ellipse">
            <a:avLst/>
          </a:prstGeom>
          <a:solidFill>
            <a:srgbClr val="FF8C00">
              <a:alpha val="50196"/>
            </a:srgbClr>
          </a:solidFill>
          <a:ln w="57150"/>
        </p:spPr>
        <p:style>
          <a:lnRef idx="2">
            <a:schemeClr val="accent6"/>
          </a:lnRef>
          <a:fillRef idx="1">
            <a:schemeClr val="lt1"/>
          </a:fillRef>
          <a:effectRef idx="0">
            <a:schemeClr val="accent6"/>
          </a:effectRef>
          <a:fontRef idx="minor">
            <a:schemeClr val="dk1"/>
          </a:fontRef>
        </p:style>
        <p:txBody>
          <a:bodyPr lIns="0" tIns="0" rIns="0" bIns="0" rtlCol="0" anchor="t"/>
          <a:lstStyle/>
          <a:p>
            <a:pPr algn="ctr"/>
            <a:endParaRPr lang="fr-FR" sz="2800" b="1" dirty="0"/>
          </a:p>
        </p:txBody>
      </p:sp>
      <p:grpSp>
        <p:nvGrpSpPr>
          <p:cNvPr id="41" name="Groupe 40"/>
          <p:cNvGrpSpPr/>
          <p:nvPr/>
        </p:nvGrpSpPr>
        <p:grpSpPr>
          <a:xfrm>
            <a:off x="7088583" y="2731138"/>
            <a:ext cx="1229531" cy="998710"/>
            <a:chOff x="1997542" y="1546775"/>
            <a:chExt cx="1229531" cy="998710"/>
          </a:xfrm>
        </p:grpSpPr>
        <p:sp>
          <p:nvSpPr>
            <p:cNvPr id="42" name="Rectangle 41"/>
            <p:cNvSpPr/>
            <p:nvPr/>
          </p:nvSpPr>
          <p:spPr>
            <a:xfrm>
              <a:off x="1997542" y="1546775"/>
              <a:ext cx="1229531" cy="99871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fr-FR" sz="2400" dirty="0"/>
            </a:p>
          </p:txBody>
        </p:sp>
        <p:grpSp>
          <p:nvGrpSpPr>
            <p:cNvPr id="43" name="Groupe 42"/>
            <p:cNvGrpSpPr/>
            <p:nvPr/>
          </p:nvGrpSpPr>
          <p:grpSpPr>
            <a:xfrm>
              <a:off x="2246358" y="1619411"/>
              <a:ext cx="766511" cy="823702"/>
              <a:chOff x="5356124" y="3000906"/>
              <a:chExt cx="856986" cy="920927"/>
            </a:xfrm>
          </p:grpSpPr>
          <p:pic>
            <p:nvPicPr>
              <p:cNvPr id="44"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6124" y="3000906"/>
                <a:ext cx="494519" cy="668269"/>
              </a:xfrm>
              <a:prstGeom prst="rect">
                <a:avLst/>
              </a:prstGeom>
            </p:spPr>
          </p:pic>
          <p:pic>
            <p:nvPicPr>
              <p:cNvPr id="45"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4119" y="3205783"/>
                <a:ext cx="538991" cy="716050"/>
              </a:xfrm>
              <a:prstGeom prst="rect">
                <a:avLst/>
              </a:prstGeom>
            </p:spPr>
          </p:pic>
        </p:grpSp>
      </p:grpSp>
      <p:pic>
        <p:nvPicPr>
          <p:cNvPr id="46"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4551" y="2849480"/>
            <a:ext cx="539828" cy="717163"/>
          </a:xfrm>
          <a:prstGeom prst="rect">
            <a:avLst/>
          </a:prstGeom>
        </p:spPr>
      </p:pic>
    </p:spTree>
    <p:extLst>
      <p:ext uri="{BB962C8B-B14F-4D97-AF65-F5344CB8AC3E}">
        <p14:creationId xmlns:p14="http://schemas.microsoft.com/office/powerpoint/2010/main" val="20419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Data</a:t>
            </a:r>
            <a:r>
              <a:rPr lang="fr-FR" i="1" cap="none" dirty="0" smtClean="0"/>
              <a:t>(source)</a:t>
            </a:r>
            <a:r>
              <a:rPr lang="fr-FR" dirty="0" smtClean="0"/>
              <a:t> </a:t>
            </a:r>
            <a:r>
              <a:rPr lang="fr-FR" dirty="0" err="1" smtClean="0"/>
              <a:t>Lifecycle</a:t>
            </a:r>
            <a:r>
              <a:rPr lang="fr-FR" dirty="0" smtClean="0"/>
              <a:t> Management</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713770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Data </a:t>
            </a:r>
            <a:r>
              <a:rPr lang="fr-FR" dirty="0" err="1" smtClean="0"/>
              <a:t>Lifecycle</a:t>
            </a:r>
            <a:r>
              <a:rPr lang="fr-FR" dirty="0" smtClean="0"/>
              <a:t> Management</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9" y="2017935"/>
            <a:ext cx="39528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24926" y="1860884"/>
            <a:ext cx="1556085" cy="1299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65171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The </a:t>
            </a:r>
            <a:r>
              <a:rPr lang="fr-FR" dirty="0" err="1" smtClean="0"/>
              <a:t>Context</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27449413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Data </a:t>
            </a:r>
            <a:r>
              <a:rPr lang="fr-FR" dirty="0" err="1" smtClean="0"/>
              <a:t>Lifecycle</a:t>
            </a:r>
            <a:r>
              <a:rPr lang="fr-FR" dirty="0" smtClean="0"/>
              <a:t> Management</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9" y="2017935"/>
            <a:ext cx="39528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177" y="4309863"/>
            <a:ext cx="1846337" cy="18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èche droite 5"/>
          <p:cNvSpPr/>
          <p:nvPr/>
        </p:nvSpPr>
        <p:spPr>
          <a:xfrm>
            <a:off x="5807968" y="5329603"/>
            <a:ext cx="1734973"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7" name="Flèche droite 6"/>
          <p:cNvSpPr/>
          <p:nvPr/>
        </p:nvSpPr>
        <p:spPr>
          <a:xfrm>
            <a:off x="6190531" y="4525886"/>
            <a:ext cx="1352410"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9" name="Rectangle 8"/>
          <p:cNvSpPr/>
          <p:nvPr/>
        </p:nvSpPr>
        <p:spPr>
          <a:xfrm>
            <a:off x="4924926" y="1860884"/>
            <a:ext cx="1556085" cy="1299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4965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Data </a:t>
            </a:r>
            <a:r>
              <a:rPr lang="fr-FR" dirty="0" err="1" smtClean="0"/>
              <a:t>Lifecycle</a:t>
            </a:r>
            <a:r>
              <a:rPr lang="fr-FR" dirty="0" smtClean="0"/>
              <a:t> Management</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9" y="2017935"/>
            <a:ext cx="39528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177" y="4309863"/>
            <a:ext cx="1846337" cy="18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èche droite 5"/>
          <p:cNvSpPr/>
          <p:nvPr/>
        </p:nvSpPr>
        <p:spPr>
          <a:xfrm>
            <a:off x="5807968" y="5329603"/>
            <a:ext cx="1734973"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7" name="Flèche droite 6"/>
          <p:cNvSpPr/>
          <p:nvPr/>
        </p:nvSpPr>
        <p:spPr>
          <a:xfrm>
            <a:off x="6190531" y="4525886"/>
            <a:ext cx="1352410"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Flèche courbée vers le bas 7"/>
          <p:cNvSpPr/>
          <p:nvPr/>
        </p:nvSpPr>
        <p:spPr>
          <a:xfrm rot="1411004" flipH="1">
            <a:off x="4292930" y="1422032"/>
            <a:ext cx="5773676" cy="1909273"/>
          </a:xfrm>
          <a:prstGeom prst="curved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5769366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Data </a:t>
            </a:r>
            <a:r>
              <a:rPr lang="fr-FR" dirty="0" err="1" smtClean="0"/>
              <a:t>Lifecycle</a:t>
            </a:r>
            <a:r>
              <a:rPr lang="fr-FR" dirty="0" smtClean="0"/>
              <a:t> Management</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9" y="2017935"/>
            <a:ext cx="39528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177" y="4309863"/>
            <a:ext cx="1846337" cy="18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èche droite 5"/>
          <p:cNvSpPr/>
          <p:nvPr/>
        </p:nvSpPr>
        <p:spPr>
          <a:xfrm>
            <a:off x="5807968" y="5329603"/>
            <a:ext cx="1734973"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7" name="Flèche droite 6"/>
          <p:cNvSpPr/>
          <p:nvPr/>
        </p:nvSpPr>
        <p:spPr>
          <a:xfrm>
            <a:off x="6190531" y="4525886"/>
            <a:ext cx="1352410"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Flèche courbée vers le bas 7"/>
          <p:cNvSpPr/>
          <p:nvPr/>
        </p:nvSpPr>
        <p:spPr>
          <a:xfrm rot="1411004" flipH="1">
            <a:off x="4292930" y="1422032"/>
            <a:ext cx="5773676" cy="1909273"/>
          </a:xfrm>
          <a:prstGeom prst="curved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
        <p:nvSpPr>
          <p:cNvPr id="15" name="Rectangle 14"/>
          <p:cNvSpPr/>
          <p:nvPr/>
        </p:nvSpPr>
        <p:spPr>
          <a:xfrm>
            <a:off x="2777137" y="1892968"/>
            <a:ext cx="3607622" cy="1567030"/>
          </a:xfrm>
          <a:prstGeom prst="rect">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0" name="Picture 6" descr="http://cloudconceptgroup.com/wp-content/uploads/2012/12/Clou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02" y="1443789"/>
            <a:ext cx="968472" cy="9684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0395" y="2246184"/>
            <a:ext cx="438683" cy="438683"/>
          </a:xfrm>
          <a:prstGeom prst="rect">
            <a:avLst/>
          </a:prstGeom>
        </p:spPr>
      </p:pic>
      <p:pic>
        <p:nvPicPr>
          <p:cNvPr id="23"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3935" y="2264974"/>
            <a:ext cx="401105" cy="401105"/>
          </a:xfrm>
          <a:prstGeom prst="rect">
            <a:avLst/>
          </a:prstGeom>
        </p:spPr>
      </p:pic>
      <p:sp>
        <p:nvSpPr>
          <p:cNvPr id="21" name="Flèche courbée vers le bas 20"/>
          <p:cNvSpPr/>
          <p:nvPr/>
        </p:nvSpPr>
        <p:spPr>
          <a:xfrm rot="20817921">
            <a:off x="1054877" y="1157134"/>
            <a:ext cx="1760032" cy="795378"/>
          </a:xfrm>
          <a:prstGeom prst="curved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
        <p:nvSpPr>
          <p:cNvPr id="34" name="Rectangle 33"/>
          <p:cNvSpPr/>
          <p:nvPr/>
        </p:nvSpPr>
        <p:spPr>
          <a:xfrm>
            <a:off x="352926" y="3556798"/>
            <a:ext cx="10315074" cy="2715666"/>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7680177" y="1232975"/>
            <a:ext cx="2987822" cy="232003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courbée vers le bas 26"/>
          <p:cNvSpPr/>
          <p:nvPr/>
        </p:nvSpPr>
        <p:spPr>
          <a:xfrm rot="16200000">
            <a:off x="1640304" y="3344156"/>
            <a:ext cx="1170180" cy="482754"/>
          </a:xfrm>
          <a:prstGeom prst="curved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
        <p:nvSpPr>
          <p:cNvPr id="12" name="Flèche gauche 11"/>
          <p:cNvSpPr/>
          <p:nvPr/>
        </p:nvSpPr>
        <p:spPr>
          <a:xfrm rot="2559745">
            <a:off x="3964695" y="3347982"/>
            <a:ext cx="1565910" cy="407761"/>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8049558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Data </a:t>
            </a:r>
            <a:r>
              <a:rPr lang="fr-FR" b="0" dirty="0" smtClean="0"/>
              <a:t>Source</a:t>
            </a:r>
            <a:r>
              <a:rPr lang="fr-FR" dirty="0" smtClean="0"/>
              <a:t> </a:t>
            </a:r>
            <a:r>
              <a:rPr lang="fr-FR" dirty="0" err="1" smtClean="0"/>
              <a:t>Lifecycle</a:t>
            </a:r>
            <a:r>
              <a:rPr lang="fr-FR" dirty="0" smtClean="0"/>
              <a:t> Management</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9" y="2017935"/>
            <a:ext cx="39528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177" y="4309863"/>
            <a:ext cx="1846337" cy="18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èche droite 5"/>
          <p:cNvSpPr/>
          <p:nvPr/>
        </p:nvSpPr>
        <p:spPr>
          <a:xfrm>
            <a:off x="5807968" y="5329603"/>
            <a:ext cx="1734973"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7" name="Flèche droite 6"/>
          <p:cNvSpPr/>
          <p:nvPr/>
        </p:nvSpPr>
        <p:spPr>
          <a:xfrm>
            <a:off x="6190531" y="4525886"/>
            <a:ext cx="1352410"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Flèche courbée vers le bas 7"/>
          <p:cNvSpPr/>
          <p:nvPr/>
        </p:nvSpPr>
        <p:spPr>
          <a:xfrm rot="1411004" flipH="1">
            <a:off x="4292930" y="1422032"/>
            <a:ext cx="5773676" cy="1909273"/>
          </a:xfrm>
          <a:prstGeom prst="curved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
        <p:nvSpPr>
          <p:cNvPr id="13" name="Organigramme : Disque magnétique 12"/>
          <p:cNvSpPr/>
          <p:nvPr/>
        </p:nvSpPr>
        <p:spPr>
          <a:xfrm>
            <a:off x="3444356" y="2008772"/>
            <a:ext cx="465221" cy="449179"/>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5" name="Rectangle 14"/>
          <p:cNvSpPr/>
          <p:nvPr/>
        </p:nvSpPr>
        <p:spPr>
          <a:xfrm>
            <a:off x="2777137" y="1892968"/>
            <a:ext cx="3607622" cy="1567030"/>
          </a:xfrm>
          <a:prstGeom prst="rect">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Disque magnétique 15"/>
          <p:cNvSpPr/>
          <p:nvPr/>
        </p:nvSpPr>
        <p:spPr>
          <a:xfrm>
            <a:off x="5807380" y="2465527"/>
            <a:ext cx="465221" cy="449179"/>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Organigramme : Disque magnétique 2"/>
          <p:cNvSpPr/>
          <p:nvPr/>
        </p:nvSpPr>
        <p:spPr>
          <a:xfrm>
            <a:off x="4582880" y="1678559"/>
            <a:ext cx="465221" cy="449179"/>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1030" name="Picture 6" descr="http://cloudconceptgroup.com/wp-content/uploads/2012/12/Clou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02" y="1443789"/>
            <a:ext cx="968472" cy="9684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0395" y="2246184"/>
            <a:ext cx="438683" cy="438683"/>
          </a:xfrm>
          <a:prstGeom prst="rect">
            <a:avLst/>
          </a:prstGeom>
        </p:spPr>
      </p:pic>
      <p:pic>
        <p:nvPicPr>
          <p:cNvPr id="23"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3935" y="2264974"/>
            <a:ext cx="401105" cy="401105"/>
          </a:xfrm>
          <a:prstGeom prst="rect">
            <a:avLst/>
          </a:prstGeom>
        </p:spPr>
      </p:pic>
      <p:sp>
        <p:nvSpPr>
          <p:cNvPr id="24" name="Rectangle 23"/>
          <p:cNvSpPr/>
          <p:nvPr/>
        </p:nvSpPr>
        <p:spPr>
          <a:xfrm>
            <a:off x="352926" y="3556798"/>
            <a:ext cx="10315074" cy="2715666"/>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7680177" y="1232975"/>
            <a:ext cx="2987822" cy="232003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rganigramme : Disque magnétique 27"/>
          <p:cNvSpPr/>
          <p:nvPr/>
        </p:nvSpPr>
        <p:spPr>
          <a:xfrm>
            <a:off x="9680541" y="1397042"/>
            <a:ext cx="465221" cy="449179"/>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29" name="Organigramme : Disque magnétique 28"/>
          <p:cNvSpPr/>
          <p:nvPr/>
        </p:nvSpPr>
        <p:spPr>
          <a:xfrm>
            <a:off x="9678054" y="1968718"/>
            <a:ext cx="465221" cy="449179"/>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30" name="Organigramme : Disque magnétique 29"/>
          <p:cNvSpPr/>
          <p:nvPr/>
        </p:nvSpPr>
        <p:spPr>
          <a:xfrm>
            <a:off x="9678053" y="2551013"/>
            <a:ext cx="465221" cy="449179"/>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5" name="ZoneTexte 24"/>
          <p:cNvSpPr txBox="1"/>
          <p:nvPr/>
        </p:nvSpPr>
        <p:spPr>
          <a:xfrm>
            <a:off x="10143274" y="1457119"/>
            <a:ext cx="1803699" cy="369332"/>
          </a:xfrm>
          <a:prstGeom prst="rect">
            <a:avLst/>
          </a:prstGeom>
          <a:noFill/>
        </p:spPr>
        <p:txBody>
          <a:bodyPr wrap="none" rtlCol="0">
            <a:spAutoFit/>
          </a:bodyPr>
          <a:lstStyle/>
          <a:p>
            <a:r>
              <a:rPr lang="fr-FR" dirty="0" smtClean="0"/>
              <a:t>Manage, </a:t>
            </a:r>
            <a:r>
              <a:rPr lang="fr-FR" dirty="0" err="1" smtClean="0"/>
              <a:t>enable</a:t>
            </a:r>
            <a:endParaRPr lang="fr-FR" dirty="0" smtClean="0"/>
          </a:p>
        </p:txBody>
      </p:sp>
      <p:sp>
        <p:nvSpPr>
          <p:cNvPr id="32" name="ZoneTexte 31"/>
          <p:cNvSpPr txBox="1"/>
          <p:nvPr/>
        </p:nvSpPr>
        <p:spPr>
          <a:xfrm>
            <a:off x="10143274" y="2029398"/>
            <a:ext cx="1412823" cy="369332"/>
          </a:xfrm>
          <a:prstGeom prst="rect">
            <a:avLst/>
          </a:prstGeom>
          <a:noFill/>
        </p:spPr>
        <p:txBody>
          <a:bodyPr wrap="none" rtlCol="0">
            <a:spAutoFit/>
          </a:bodyPr>
          <a:lstStyle/>
          <a:p>
            <a:r>
              <a:rPr lang="fr-FR" dirty="0" err="1" smtClean="0"/>
              <a:t>Teach</a:t>
            </a:r>
            <a:r>
              <a:rPr lang="fr-FR" dirty="0" smtClean="0"/>
              <a:t>, </a:t>
            </a:r>
            <a:r>
              <a:rPr lang="fr-FR" dirty="0" err="1" smtClean="0"/>
              <a:t>assist</a:t>
            </a:r>
            <a:endParaRPr lang="fr-FR" dirty="0" smtClean="0"/>
          </a:p>
        </p:txBody>
      </p:sp>
      <p:sp>
        <p:nvSpPr>
          <p:cNvPr id="33" name="ZoneTexte 32"/>
          <p:cNvSpPr txBox="1"/>
          <p:nvPr/>
        </p:nvSpPr>
        <p:spPr>
          <a:xfrm>
            <a:off x="10146213" y="2570793"/>
            <a:ext cx="1731756" cy="369332"/>
          </a:xfrm>
          <a:prstGeom prst="rect">
            <a:avLst/>
          </a:prstGeom>
          <a:noFill/>
        </p:spPr>
        <p:txBody>
          <a:bodyPr wrap="none" rtlCol="0">
            <a:spAutoFit/>
          </a:bodyPr>
          <a:lstStyle/>
          <a:p>
            <a:r>
              <a:rPr lang="fr-FR" dirty="0" smtClean="0"/>
              <a:t>Analyse, </a:t>
            </a:r>
            <a:r>
              <a:rPr lang="fr-FR" dirty="0" err="1" smtClean="0"/>
              <a:t>merge</a:t>
            </a:r>
            <a:endParaRPr lang="fr-FR" dirty="0" smtClean="0"/>
          </a:p>
        </p:txBody>
      </p:sp>
      <p:sp>
        <p:nvSpPr>
          <p:cNvPr id="34" name="Flèche courbée vers le bas 33"/>
          <p:cNvSpPr/>
          <p:nvPr/>
        </p:nvSpPr>
        <p:spPr>
          <a:xfrm rot="20817921">
            <a:off x="1054877" y="1157134"/>
            <a:ext cx="1760032" cy="795378"/>
          </a:xfrm>
          <a:prstGeom prst="curved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
        <p:nvSpPr>
          <p:cNvPr id="35" name="Flèche courbée vers le bas 34"/>
          <p:cNvSpPr/>
          <p:nvPr/>
        </p:nvSpPr>
        <p:spPr>
          <a:xfrm rot="16200000">
            <a:off x="1640304" y="3344156"/>
            <a:ext cx="1170180" cy="482754"/>
          </a:xfrm>
          <a:prstGeom prst="curved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
        <p:nvSpPr>
          <p:cNvPr id="36" name="Flèche gauche 35"/>
          <p:cNvSpPr/>
          <p:nvPr/>
        </p:nvSpPr>
        <p:spPr>
          <a:xfrm rot="2559745">
            <a:off x="3964695" y="3347982"/>
            <a:ext cx="1565910" cy="407761"/>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9" name="Organigramme : Disque magnétique 8"/>
          <p:cNvSpPr/>
          <p:nvPr/>
        </p:nvSpPr>
        <p:spPr>
          <a:xfrm>
            <a:off x="2544525" y="2876618"/>
            <a:ext cx="465221" cy="449179"/>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7" name="Organigramme : Disque magnétique 16"/>
          <p:cNvSpPr/>
          <p:nvPr/>
        </p:nvSpPr>
        <p:spPr>
          <a:xfrm>
            <a:off x="2475726" y="1568756"/>
            <a:ext cx="465221" cy="449179"/>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1" name="Organigramme : Disque magnétique 10"/>
          <p:cNvSpPr/>
          <p:nvPr/>
        </p:nvSpPr>
        <p:spPr>
          <a:xfrm>
            <a:off x="4499378" y="3207519"/>
            <a:ext cx="465221" cy="449179"/>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1" name="ZoneTexte 30"/>
          <p:cNvSpPr txBox="1"/>
          <p:nvPr/>
        </p:nvSpPr>
        <p:spPr>
          <a:xfrm>
            <a:off x="5427129" y="2982550"/>
            <a:ext cx="689612" cy="430887"/>
          </a:xfrm>
          <a:prstGeom prst="rect">
            <a:avLst/>
          </a:prstGeom>
          <a:noFill/>
        </p:spPr>
        <p:txBody>
          <a:bodyPr wrap="none" rtlCol="0">
            <a:spAutoFit/>
          </a:bodyPr>
          <a:lstStyle/>
          <a:p>
            <a:r>
              <a:rPr lang="fr-FR" sz="1100" dirty="0" smtClean="0"/>
              <a:t>Data</a:t>
            </a:r>
          </a:p>
          <a:p>
            <a:r>
              <a:rPr lang="fr-FR" sz="1100" dirty="0" smtClean="0"/>
              <a:t>Steward</a:t>
            </a:r>
            <a:endParaRPr lang="fr-FR" sz="1100" dirty="0"/>
          </a:p>
        </p:txBody>
      </p:sp>
    </p:spTree>
    <p:extLst>
      <p:ext uri="{BB962C8B-B14F-4D97-AF65-F5344CB8AC3E}">
        <p14:creationId xmlns:p14="http://schemas.microsoft.com/office/powerpoint/2010/main" val="13083853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200151"/>
            <a:ext cx="9128760" cy="4917147"/>
          </a:xfrm>
        </p:spPr>
        <p:txBody>
          <a:bodyPr numCol="2"/>
          <a:lstStyle/>
          <a:p>
            <a:r>
              <a:rPr lang="fr-FR" dirty="0" smtClean="0"/>
              <a:t>Data </a:t>
            </a:r>
            <a:r>
              <a:rPr lang="fr-FR" dirty="0" err="1" smtClean="0"/>
              <a:t>asset</a:t>
            </a:r>
            <a:r>
              <a:rPr lang="fr-FR" dirty="0" smtClean="0"/>
              <a:t> administration</a:t>
            </a:r>
            <a:endParaRPr lang="fr-FR" dirty="0"/>
          </a:p>
          <a:p>
            <a:pPr lvl="1"/>
            <a:r>
              <a:rPr lang="fr-FR" dirty="0" err="1" smtClean="0"/>
              <a:t>Create</a:t>
            </a:r>
            <a:r>
              <a:rPr lang="fr-FR" dirty="0" smtClean="0"/>
              <a:t>, </a:t>
            </a:r>
            <a:r>
              <a:rPr lang="fr-FR" dirty="0" err="1" smtClean="0"/>
              <a:t>Delete</a:t>
            </a:r>
            <a:endParaRPr lang="fr-FR" dirty="0"/>
          </a:p>
          <a:p>
            <a:pPr lvl="1"/>
            <a:r>
              <a:rPr lang="fr-FR" dirty="0" smtClean="0"/>
              <a:t>Update, </a:t>
            </a:r>
            <a:r>
              <a:rPr lang="fr-FR" dirty="0" err="1" smtClean="0"/>
              <a:t>Maintain</a:t>
            </a:r>
            <a:endParaRPr lang="fr-FR" dirty="0" smtClean="0"/>
          </a:p>
          <a:p>
            <a:pPr lvl="1"/>
            <a:r>
              <a:rPr lang="fr-FR" dirty="0" err="1" smtClean="0"/>
              <a:t>Give</a:t>
            </a:r>
            <a:r>
              <a:rPr lang="fr-FR" dirty="0" smtClean="0"/>
              <a:t>/</a:t>
            </a:r>
            <a:r>
              <a:rPr lang="fr-FR" dirty="0" err="1" smtClean="0"/>
              <a:t>revoke</a:t>
            </a:r>
            <a:r>
              <a:rPr lang="fr-FR" dirty="0" smtClean="0"/>
              <a:t> </a:t>
            </a:r>
            <a:r>
              <a:rPr lang="fr-FR" dirty="0" err="1" smtClean="0"/>
              <a:t>access</a:t>
            </a:r>
            <a:endParaRPr lang="fr-FR" dirty="0" smtClean="0"/>
          </a:p>
          <a:p>
            <a:pPr lvl="1"/>
            <a:r>
              <a:rPr lang="fr-FR" dirty="0" err="1" smtClean="0"/>
              <a:t>Refresh</a:t>
            </a:r>
            <a:r>
              <a:rPr lang="fr-FR" dirty="0" smtClean="0"/>
              <a:t> </a:t>
            </a:r>
            <a:r>
              <a:rPr lang="fr-FR" dirty="0" err="1" smtClean="0"/>
              <a:t>schedule</a:t>
            </a:r>
            <a:endParaRPr lang="fr-FR" dirty="0" smtClean="0"/>
          </a:p>
          <a:p>
            <a:pPr lvl="1"/>
            <a:r>
              <a:rPr lang="fr-FR" dirty="0" smtClean="0"/>
              <a:t>Monitor</a:t>
            </a:r>
          </a:p>
          <a:p>
            <a:pPr lvl="1"/>
            <a:r>
              <a:rPr lang="fr-FR" dirty="0" smtClean="0"/>
              <a:t>…</a:t>
            </a:r>
          </a:p>
          <a:p>
            <a:r>
              <a:rPr lang="fr-FR" dirty="0" smtClean="0"/>
              <a:t>Business </a:t>
            </a:r>
            <a:r>
              <a:rPr lang="fr-FR" dirty="0" err="1" smtClean="0"/>
              <a:t>metadata</a:t>
            </a:r>
            <a:r>
              <a:rPr lang="fr-FR" dirty="0" smtClean="0"/>
              <a:t> </a:t>
            </a:r>
            <a:r>
              <a:rPr lang="fr-FR" dirty="0" err="1" smtClean="0"/>
              <a:t>understanding</a:t>
            </a:r>
            <a:endParaRPr lang="fr-FR" dirty="0" smtClean="0"/>
          </a:p>
          <a:p>
            <a:r>
              <a:rPr lang="fr-FR" dirty="0" smtClean="0"/>
              <a:t>Data manipulation</a:t>
            </a:r>
          </a:p>
        </p:txBody>
      </p:sp>
      <p:sp>
        <p:nvSpPr>
          <p:cNvPr id="4" name="Espace réservé du contenu 3"/>
          <p:cNvSpPr>
            <a:spLocks noGrp="1"/>
          </p:cNvSpPr>
          <p:nvPr>
            <p:ph sz="half" idx="2"/>
          </p:nvPr>
        </p:nvSpPr>
        <p:spPr/>
        <p:txBody>
          <a:bodyPr/>
          <a:lstStyle/>
          <a:p>
            <a:r>
              <a:rPr lang="fr-FR" dirty="0" err="1" smtClean="0"/>
              <a:t>Applied</a:t>
            </a:r>
            <a:r>
              <a:rPr lang="fr-FR" dirty="0" smtClean="0"/>
              <a:t> </a:t>
            </a:r>
            <a:r>
              <a:rPr lang="fr-FR" dirty="0"/>
              <a:t>to : data </a:t>
            </a:r>
            <a:r>
              <a:rPr lang="fr-FR" dirty="0" err="1"/>
              <a:t>artifacts</a:t>
            </a:r>
            <a:endParaRPr lang="fr-FR" dirty="0"/>
          </a:p>
          <a:p>
            <a:pPr lvl="1"/>
            <a:r>
              <a:rPr lang="fr-FR" dirty="0"/>
              <a:t>Data sets</a:t>
            </a:r>
          </a:p>
          <a:p>
            <a:pPr lvl="2"/>
            <a:r>
              <a:rPr lang="fr-FR" dirty="0"/>
              <a:t>Files: CSV, XLSX</a:t>
            </a:r>
          </a:p>
          <a:p>
            <a:pPr lvl="1"/>
            <a:r>
              <a:rPr lang="fr-FR" dirty="0" err="1"/>
              <a:t>Metadata</a:t>
            </a:r>
            <a:endParaRPr lang="fr-FR" dirty="0"/>
          </a:p>
          <a:p>
            <a:pPr lvl="2"/>
            <a:r>
              <a:rPr lang="fr-FR" dirty="0"/>
              <a:t>Data </a:t>
            </a:r>
            <a:r>
              <a:rPr lang="fr-FR" dirty="0" err="1"/>
              <a:t>Models</a:t>
            </a:r>
            <a:endParaRPr lang="fr-FR" dirty="0"/>
          </a:p>
          <a:p>
            <a:pPr lvl="2"/>
            <a:r>
              <a:rPr lang="fr-FR" dirty="0"/>
              <a:t>Documentation</a:t>
            </a:r>
          </a:p>
          <a:p>
            <a:pPr lvl="1"/>
            <a:r>
              <a:rPr lang="fr-FR" dirty="0"/>
              <a:t>Data sources</a:t>
            </a:r>
          </a:p>
          <a:p>
            <a:pPr lvl="1"/>
            <a:r>
              <a:rPr lang="fr-FR" dirty="0" err="1" smtClean="0"/>
              <a:t>Queries</a:t>
            </a:r>
            <a:endParaRPr lang="fr-FR" dirty="0" smtClean="0"/>
          </a:p>
          <a:p>
            <a:pPr lvl="1"/>
            <a:r>
              <a:rPr lang="fr-FR" dirty="0" smtClean="0"/>
              <a:t>…</a:t>
            </a:r>
            <a:endParaRPr lang="fr-FR" dirty="0"/>
          </a:p>
          <a:p>
            <a:endParaRPr lang="fr-FR" dirty="0"/>
          </a:p>
        </p:txBody>
      </p:sp>
      <p:sp>
        <p:nvSpPr>
          <p:cNvPr id="2" name="Titre 1"/>
          <p:cNvSpPr>
            <a:spLocks noGrp="1"/>
          </p:cNvSpPr>
          <p:nvPr>
            <p:ph type="title"/>
          </p:nvPr>
        </p:nvSpPr>
        <p:spPr/>
        <p:txBody>
          <a:bodyPr/>
          <a:lstStyle/>
          <a:p>
            <a:r>
              <a:rPr lang="fr-FR" b="1" dirty="0"/>
              <a:t>Data </a:t>
            </a:r>
            <a:r>
              <a:rPr lang="fr-FR" b="0" dirty="0"/>
              <a:t>Source</a:t>
            </a:r>
            <a:r>
              <a:rPr lang="fr-FR" dirty="0"/>
              <a:t> </a:t>
            </a:r>
            <a:r>
              <a:rPr lang="fr-FR" b="1" dirty="0" err="1"/>
              <a:t>Lifecycle</a:t>
            </a:r>
            <a:r>
              <a:rPr lang="fr-FR" b="1" dirty="0"/>
              <a:t> Management</a:t>
            </a:r>
          </a:p>
        </p:txBody>
      </p:sp>
    </p:spTree>
    <p:extLst>
      <p:ext uri="{BB962C8B-B14F-4D97-AF65-F5344CB8AC3E}">
        <p14:creationId xmlns:p14="http://schemas.microsoft.com/office/powerpoint/2010/main" val="20375904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Conclusion</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10737309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3"/>
          </p:nvPr>
        </p:nvSpPr>
        <p:spPr>
          <a:xfrm>
            <a:off x="609600" y="1124745"/>
            <a:ext cx="11176000" cy="4944585"/>
          </a:xfrm>
        </p:spPr>
        <p:txBody>
          <a:bodyPr>
            <a:normAutofit/>
          </a:bodyPr>
          <a:lstStyle/>
          <a:p>
            <a:r>
              <a:rPr lang="en-US" dirty="0" smtClean="0"/>
              <a:t>Tools are nothing without people and processes</a:t>
            </a:r>
          </a:p>
          <a:p>
            <a:r>
              <a:rPr lang="en-US" dirty="0" smtClean="0"/>
              <a:t>Governance is different in every company</a:t>
            </a:r>
          </a:p>
          <a:p>
            <a:pPr lvl="1"/>
            <a:r>
              <a:rPr lang="en-US" dirty="0" smtClean="0"/>
              <a:t>Decided and sponsored by the executives, inscribed in a global strategy</a:t>
            </a:r>
          </a:p>
          <a:p>
            <a:pPr lvl="1"/>
            <a:r>
              <a:rPr lang="en-US" dirty="0" smtClean="0"/>
              <a:t>Adapted to your organization</a:t>
            </a:r>
          </a:p>
          <a:p>
            <a:pPr lvl="1"/>
            <a:r>
              <a:rPr lang="en-US" dirty="0" smtClean="0"/>
              <a:t>The Data Steward as the local implementation of it</a:t>
            </a:r>
            <a:endParaRPr lang="en-US" dirty="0"/>
          </a:p>
        </p:txBody>
      </p:sp>
      <p:sp>
        <p:nvSpPr>
          <p:cNvPr id="4" name="Titre 3"/>
          <p:cNvSpPr>
            <a:spLocks noGrp="1"/>
          </p:cNvSpPr>
          <p:nvPr>
            <p:ph type="title"/>
          </p:nvPr>
        </p:nvSpPr>
        <p:spPr/>
        <p:txBody>
          <a:bodyPr/>
          <a:lstStyle/>
          <a:p>
            <a:r>
              <a:rPr lang="fr-FR" dirty="0" smtClean="0"/>
              <a:t>A </a:t>
            </a:r>
            <a:r>
              <a:rPr lang="fr-FR" dirty="0" err="1" smtClean="0"/>
              <a:t>matter</a:t>
            </a:r>
            <a:r>
              <a:rPr lang="fr-FR" dirty="0" smtClean="0"/>
              <a:t> of </a:t>
            </a:r>
            <a:r>
              <a:rPr lang="fr-FR" dirty="0" err="1" smtClean="0"/>
              <a:t>governance</a:t>
            </a:r>
            <a:endParaRPr lang="fr-FR" dirty="0"/>
          </a:p>
        </p:txBody>
      </p:sp>
      <p:pic>
        <p:nvPicPr>
          <p:cNvPr id="9" name="Picture 2" descr="http://granitegrok.com/wp-content/uploads/2014/03/locally_grown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55" r="19689"/>
          <a:stretch/>
        </p:blipFill>
        <p:spPr bwMode="auto">
          <a:xfrm>
            <a:off x="10897154" y="5031330"/>
            <a:ext cx="1111932" cy="103800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1922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3"/>
          </p:nvPr>
        </p:nvSpPr>
        <p:spPr/>
        <p:txBody>
          <a:bodyPr>
            <a:normAutofit fontScale="92500"/>
          </a:bodyPr>
          <a:lstStyle/>
          <a:p>
            <a:pPr marL="742950" indent="-742950">
              <a:buFont typeface="+mj-lt"/>
              <a:buAutoNum type="arabicPeriod"/>
            </a:pPr>
            <a:r>
              <a:rPr lang="en-US" dirty="0" smtClean="0"/>
              <a:t>Build an Information Management Platform</a:t>
            </a:r>
          </a:p>
          <a:p>
            <a:pPr marL="742950" indent="-742950">
              <a:buFont typeface="+mj-lt"/>
              <a:buAutoNum type="arabicPeriod"/>
            </a:pPr>
            <a:r>
              <a:rPr lang="en-US" dirty="0" smtClean="0"/>
              <a:t>Identify your processes &amp; Org Chart</a:t>
            </a:r>
          </a:p>
          <a:p>
            <a:pPr marL="742950" indent="-742950">
              <a:buFont typeface="+mj-lt"/>
              <a:buAutoNum type="arabicPeriod"/>
            </a:pPr>
            <a:r>
              <a:rPr lang="en-US" dirty="0" smtClean="0"/>
              <a:t>Write the Data Steward « Job Profile »</a:t>
            </a:r>
          </a:p>
          <a:p>
            <a:pPr marL="742950" indent="-742950">
              <a:buFont typeface="+mj-lt"/>
              <a:buAutoNum type="arabicPeriod"/>
            </a:pPr>
            <a:r>
              <a:rPr lang="en-US" dirty="0" smtClean="0"/>
              <a:t>Identify the right people for the job</a:t>
            </a:r>
          </a:p>
          <a:p>
            <a:pPr marL="742950" indent="-742950">
              <a:buFont typeface="+mj-lt"/>
              <a:buAutoNum type="arabicPeriod"/>
            </a:pPr>
            <a:r>
              <a:rPr lang="en-US" dirty="0" smtClean="0"/>
              <a:t>Leverage Self-Service BI</a:t>
            </a:r>
            <a:endParaRPr lang="en-US" dirty="0"/>
          </a:p>
          <a:p>
            <a:endParaRPr lang="en-US" dirty="0" smtClean="0"/>
          </a:p>
          <a:p>
            <a:r>
              <a:rPr lang="en-US" dirty="0" smtClean="0"/>
              <a:t>Ask your local experts</a:t>
            </a:r>
            <a:endParaRPr lang="en-US" dirty="0"/>
          </a:p>
        </p:txBody>
      </p:sp>
      <p:sp>
        <p:nvSpPr>
          <p:cNvPr id="3" name="Titre 2"/>
          <p:cNvSpPr>
            <a:spLocks noGrp="1"/>
          </p:cNvSpPr>
          <p:nvPr>
            <p:ph type="title"/>
          </p:nvPr>
        </p:nvSpPr>
        <p:spPr/>
        <p:txBody>
          <a:bodyPr/>
          <a:lstStyle/>
          <a:p>
            <a:r>
              <a:rPr lang="en-US" dirty="0" smtClean="0"/>
              <a:t>How to start tomorrow ?</a:t>
            </a:r>
            <a:endParaRPr lang="en-US" dirty="0"/>
          </a:p>
        </p:txBody>
      </p:sp>
    </p:spTree>
    <p:extLst>
      <p:ext uri="{BB962C8B-B14F-4D97-AF65-F5344CB8AC3E}">
        <p14:creationId xmlns:p14="http://schemas.microsoft.com/office/powerpoint/2010/main" val="11104071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3"/>
          </p:nvPr>
        </p:nvSpPr>
        <p:spPr>
          <a:xfrm>
            <a:off x="609600" y="1124745"/>
            <a:ext cx="6957060" cy="5204089"/>
          </a:xfrm>
        </p:spPr>
        <p:txBody>
          <a:bodyPr>
            <a:normAutofit/>
          </a:bodyPr>
          <a:lstStyle/>
          <a:p>
            <a:r>
              <a:rPr lang="en-US" dirty="0" smtClean="0"/>
              <a:t>A Data Culture</a:t>
            </a:r>
          </a:p>
          <a:p>
            <a:pPr lvl="1"/>
            <a:r>
              <a:rPr lang="en-US" dirty="0" smtClean="0"/>
              <a:t>See Satya Nadella</a:t>
            </a:r>
          </a:p>
          <a:p>
            <a:pPr marL="609585" lvl="1" indent="0">
              <a:buNone/>
            </a:pPr>
            <a:r>
              <a:rPr lang="en-US" sz="2400" i="1" dirty="0" smtClean="0"/>
              <a:t>     April 15th 2015 presentation in SF</a:t>
            </a:r>
          </a:p>
          <a:p>
            <a:endParaRPr lang="en-US" dirty="0" smtClean="0"/>
          </a:p>
          <a:p>
            <a:r>
              <a:rPr lang="en-US" dirty="0" smtClean="0"/>
              <a:t>To at last step up in the knowledge pyramid!</a:t>
            </a:r>
          </a:p>
          <a:p>
            <a:pPr lvl="1"/>
            <a:r>
              <a:rPr lang="en-US" dirty="0" smtClean="0"/>
              <a:t>Machine learning \o/</a:t>
            </a:r>
          </a:p>
          <a:p>
            <a:pPr lvl="1"/>
            <a:endParaRPr lang="en-US" dirty="0"/>
          </a:p>
        </p:txBody>
      </p:sp>
      <p:sp>
        <p:nvSpPr>
          <p:cNvPr id="3" name="Titre 2"/>
          <p:cNvSpPr>
            <a:spLocks noGrp="1"/>
          </p:cNvSpPr>
          <p:nvPr>
            <p:ph type="title"/>
          </p:nvPr>
        </p:nvSpPr>
        <p:spPr/>
        <p:txBody>
          <a:bodyPr/>
          <a:lstStyle/>
          <a:p>
            <a:r>
              <a:rPr lang="fr-FR" dirty="0" smtClean="0"/>
              <a:t>All </a:t>
            </a:r>
            <a:r>
              <a:rPr lang="fr-FR" dirty="0" err="1" smtClean="0"/>
              <a:t>this</a:t>
            </a:r>
            <a:r>
              <a:rPr lang="fr-FR" dirty="0" smtClean="0"/>
              <a:t> for </a:t>
            </a:r>
            <a:r>
              <a:rPr lang="fr-FR" dirty="0" err="1" smtClean="0"/>
              <a:t>what</a:t>
            </a:r>
            <a:r>
              <a:rPr lang="fr-FR" dirty="0" smtClean="0"/>
              <a:t>?</a:t>
            </a:r>
            <a:endParaRPr lang="fr-FR" dirty="0"/>
          </a:p>
        </p:txBody>
      </p:sp>
      <p:pic>
        <p:nvPicPr>
          <p:cNvPr id="2050" name="Picture 2" descr="http://raws.adc.rmit.edu.au/%7Es3326816/blog2/wp-content/uploads/2012/03/tumblr_l92kbbQi4T1qabkdt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0" y="2708489"/>
            <a:ext cx="3669030" cy="3669030"/>
          </a:xfrm>
          <a:prstGeom prst="rect">
            <a:avLst/>
          </a:prstGeom>
          <a:noFill/>
          <a:extLst>
            <a:ext uri="{909E8E84-426E-40DD-AFC4-6F175D3DCCD1}">
              <a14:hiddenFill xmlns:a14="http://schemas.microsoft.com/office/drawing/2010/main">
                <a:solidFill>
                  <a:srgbClr val="FFFFFF"/>
                </a:solidFill>
              </a14:hiddenFill>
            </a:ext>
          </a:extLst>
        </p:spPr>
      </p:pic>
      <p:sp>
        <p:nvSpPr>
          <p:cNvPr id="6" name="Flèche courbée vers le bas 5"/>
          <p:cNvSpPr/>
          <p:nvPr/>
        </p:nvSpPr>
        <p:spPr>
          <a:xfrm rot="18076930">
            <a:off x="7942153" y="4195294"/>
            <a:ext cx="1071641" cy="572109"/>
          </a:xfrm>
          <a:prstGeom prst="curved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pic>
        <p:nvPicPr>
          <p:cNvPr id="5" name="Image 4"/>
          <p:cNvPicPr>
            <a:picLocks noChangeAspect="1"/>
          </p:cNvPicPr>
          <p:nvPr/>
        </p:nvPicPr>
        <p:blipFill rotWithShape="1">
          <a:blip r:embed="rId4"/>
          <a:srcRect l="16611" r="16528"/>
          <a:stretch/>
        </p:blipFill>
        <p:spPr>
          <a:xfrm>
            <a:off x="8346863" y="526627"/>
            <a:ext cx="2754631" cy="2362502"/>
          </a:xfrm>
          <a:prstGeom prst="rect">
            <a:avLst/>
          </a:prstGeom>
          <a:ln>
            <a:solidFill>
              <a:srgbClr val="4F4F4F"/>
            </a:solidFill>
          </a:ln>
        </p:spPr>
      </p:pic>
    </p:spTree>
    <p:extLst>
      <p:ext uri="{BB962C8B-B14F-4D97-AF65-F5344CB8AC3E}">
        <p14:creationId xmlns:p14="http://schemas.microsoft.com/office/powerpoint/2010/main" val="16806040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835" y="1821379"/>
            <a:ext cx="4241800" cy="4559300"/>
          </a:xfrm>
          <a:prstGeom prst="rect">
            <a:avLst/>
          </a:prstGeom>
        </p:spPr>
      </p:pic>
      <p:sp>
        <p:nvSpPr>
          <p:cNvPr id="5" name="ZoneTexte 4"/>
          <p:cNvSpPr txBox="1"/>
          <p:nvPr/>
        </p:nvSpPr>
        <p:spPr>
          <a:xfrm>
            <a:off x="639191" y="2348914"/>
            <a:ext cx="4100803" cy="769441"/>
          </a:xfrm>
          <a:prstGeom prst="rect">
            <a:avLst/>
          </a:prstGeom>
          <a:noFill/>
        </p:spPr>
        <p:txBody>
          <a:bodyPr wrap="none" rtlCol="0">
            <a:spAutoFit/>
          </a:bodyPr>
          <a:lstStyle/>
          <a:p>
            <a:r>
              <a:rPr lang="fr-FR" sz="4400" dirty="0" err="1" smtClean="0">
                <a:solidFill>
                  <a:schemeClr val="tx1">
                    <a:lumMod val="50000"/>
                    <a:lumOff val="50000"/>
                  </a:schemeClr>
                </a:solidFill>
              </a:rPr>
              <a:t>Any</a:t>
            </a:r>
            <a:r>
              <a:rPr lang="fr-FR" sz="4400" dirty="0" smtClean="0">
                <a:solidFill>
                  <a:schemeClr val="tx1">
                    <a:lumMod val="50000"/>
                    <a:lumOff val="50000"/>
                  </a:schemeClr>
                </a:solidFill>
              </a:rPr>
              <a:t> questions ?</a:t>
            </a:r>
            <a:endParaRPr lang="fr-FR" sz="4400" dirty="0">
              <a:solidFill>
                <a:schemeClr val="tx1">
                  <a:lumMod val="50000"/>
                  <a:lumOff val="50000"/>
                </a:schemeClr>
              </a:solidFill>
            </a:endParaRPr>
          </a:p>
        </p:txBody>
      </p:sp>
      <p:sp>
        <p:nvSpPr>
          <p:cNvPr id="6" name="ZoneTexte 5"/>
          <p:cNvSpPr txBox="1"/>
          <p:nvPr/>
        </p:nvSpPr>
        <p:spPr>
          <a:xfrm>
            <a:off x="639191" y="1240918"/>
            <a:ext cx="4512133" cy="1107996"/>
          </a:xfrm>
          <a:prstGeom prst="rect">
            <a:avLst/>
          </a:prstGeom>
          <a:noFill/>
        </p:spPr>
        <p:txBody>
          <a:bodyPr wrap="none" rtlCol="0">
            <a:spAutoFit/>
          </a:bodyPr>
          <a:lstStyle/>
          <a:p>
            <a:r>
              <a:rPr lang="fr-FR" sz="6600" dirty="0" err="1" smtClean="0"/>
              <a:t>Thank</a:t>
            </a:r>
            <a:r>
              <a:rPr lang="fr-FR" sz="6600" dirty="0" smtClean="0"/>
              <a:t> You !</a:t>
            </a:r>
            <a:endParaRPr lang="fr-FR" sz="6600" dirty="0"/>
          </a:p>
        </p:txBody>
      </p:sp>
    </p:spTree>
    <p:extLst>
      <p:ext uri="{BB962C8B-B14F-4D97-AF65-F5344CB8AC3E}">
        <p14:creationId xmlns:p14="http://schemas.microsoft.com/office/powerpoint/2010/main" val="149027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Self-Service BI</a:t>
            </a:r>
            <a:endParaRPr lang="fr-FR" dirty="0"/>
          </a:p>
        </p:txBody>
      </p:sp>
      <p:graphicFrame>
        <p:nvGraphicFramePr>
          <p:cNvPr id="8" name="Content Placeholder 5"/>
          <p:cNvGraphicFramePr>
            <a:graphicFrameLocks/>
          </p:cNvGraphicFramePr>
          <p:nvPr>
            <p:extLst>
              <p:ext uri="{D42A27DB-BD31-4B8C-83A1-F6EECF244321}">
                <p14:modId xmlns:p14="http://schemas.microsoft.com/office/powerpoint/2010/main" val="2633183434"/>
              </p:ext>
            </p:extLst>
          </p:nvPr>
        </p:nvGraphicFramePr>
        <p:xfrm>
          <a:off x="892629" y="1215025"/>
          <a:ext cx="10689771" cy="5010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036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246" t="4209" r="173" b="9277"/>
          <a:stretch/>
        </p:blipFill>
        <p:spPr>
          <a:xfrm flipH="1">
            <a:off x="0" y="0"/>
            <a:ext cx="12252959" cy="6924901"/>
          </a:xfrm>
          <a:prstGeom prst="rect">
            <a:avLst/>
          </a:prstGeom>
        </p:spPr>
      </p:pic>
      <p:sp>
        <p:nvSpPr>
          <p:cNvPr id="3" name="ZoneTexte 2"/>
          <p:cNvSpPr txBox="1"/>
          <p:nvPr/>
        </p:nvSpPr>
        <p:spPr>
          <a:xfrm>
            <a:off x="125768" y="5288340"/>
            <a:ext cx="6442789" cy="1446550"/>
          </a:xfrm>
          <a:prstGeom prst="rect">
            <a:avLst/>
          </a:prstGeom>
          <a:noFill/>
        </p:spPr>
        <p:txBody>
          <a:bodyPr wrap="none" rtlCol="0">
            <a:spAutoFit/>
          </a:bodyPr>
          <a:lstStyle/>
          <a:p>
            <a:r>
              <a:rPr lang="en-US" sz="4800" b="1" dirty="0" smtClean="0">
                <a:solidFill>
                  <a:schemeClr val="bg1"/>
                </a:solidFill>
                <a:latin typeface="+mj-lt"/>
              </a:rPr>
              <a:t>Empower Users</a:t>
            </a:r>
          </a:p>
          <a:p>
            <a:r>
              <a:rPr lang="en-US" sz="4000" b="1" dirty="0" smtClean="0">
                <a:solidFill>
                  <a:schemeClr val="bg1"/>
                </a:solidFill>
                <a:latin typeface="+mj-lt"/>
              </a:rPr>
              <a:t>Release Data, Release usages</a:t>
            </a:r>
            <a:endParaRPr lang="en-US" sz="4000" b="1" dirty="0">
              <a:solidFill>
                <a:schemeClr val="bg1"/>
              </a:solidFill>
              <a:latin typeface="+mj-lt"/>
            </a:endParaRPr>
          </a:p>
        </p:txBody>
      </p:sp>
    </p:spTree>
    <p:extLst>
      <p:ext uri="{BB962C8B-B14F-4D97-AF65-F5344CB8AC3E}">
        <p14:creationId xmlns:p14="http://schemas.microsoft.com/office/powerpoint/2010/main" val="3284907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548479" y="972259"/>
            <a:ext cx="9558047" cy="2862322"/>
          </a:xfrm>
          <a:prstGeom prst="rect">
            <a:avLst/>
          </a:prstGeom>
          <a:noFill/>
        </p:spPr>
        <p:txBody>
          <a:bodyPr wrap="square" rtlCol="0">
            <a:spAutoFit/>
          </a:bodyPr>
          <a:lstStyle/>
          <a:p>
            <a:r>
              <a:rPr lang="en-US" sz="7200" b="1" dirty="0" smtClean="0">
                <a:solidFill>
                  <a:schemeClr val="bg1"/>
                </a:solidFill>
                <a:latin typeface="Segoe UI Light" panose="020B0502040204020203" pitchFamily="34" charset="0"/>
                <a:cs typeface="Segoe UI Light" panose="020B0502040204020203" pitchFamily="34" charset="0"/>
              </a:rPr>
              <a:t>Governance</a:t>
            </a:r>
            <a:r>
              <a:rPr lang="en-US" sz="7200" dirty="0" smtClean="0">
                <a:solidFill>
                  <a:schemeClr val="bg1"/>
                </a:solidFill>
                <a:latin typeface="Segoe UI Light" panose="020B0502040204020203" pitchFamily="34" charset="0"/>
                <a:cs typeface="Segoe UI Light" panose="020B0502040204020203" pitchFamily="34" charset="0"/>
              </a:rPr>
              <a:t> </a:t>
            </a:r>
            <a:r>
              <a:rPr lang="en-US" sz="4800" i="1" dirty="0" smtClean="0">
                <a:solidFill>
                  <a:schemeClr val="bg1"/>
                </a:solidFill>
                <a:latin typeface="Segoe UI Light" panose="020B0502040204020203" pitchFamily="34" charset="0"/>
                <a:cs typeface="Segoe UI Light" panose="020B0502040204020203" pitchFamily="34" charset="0"/>
              </a:rPr>
              <a:t>noun.</a:t>
            </a:r>
            <a:endParaRPr lang="en-US" sz="7200" dirty="0" smtClean="0">
              <a:solidFill>
                <a:schemeClr val="bg1"/>
              </a:solidFill>
              <a:latin typeface="Segoe UI Light" panose="020B0502040204020203" pitchFamily="34" charset="0"/>
              <a:cs typeface="Segoe UI Light" panose="020B0502040204020203" pitchFamily="34" charset="0"/>
            </a:endParaRPr>
          </a:p>
          <a:p>
            <a:r>
              <a:rPr lang="en-US" sz="5400" i="1" dirty="0" smtClean="0">
                <a:solidFill>
                  <a:schemeClr val="bg1"/>
                </a:solidFill>
                <a:latin typeface="Segoe UI Light" panose="020B0502040204020203" pitchFamily="34" charset="0"/>
                <a:cs typeface="Segoe UI Light" panose="020B0502040204020203" pitchFamily="34" charset="0"/>
              </a:rPr>
              <a:t>« Leading the conduct of things or persons »</a:t>
            </a:r>
            <a:endParaRPr lang="en-US" sz="5400" i="1"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053862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The Issues</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1096756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3"/>
          </p:nvPr>
        </p:nvSpPr>
        <p:spPr>
          <a:xfrm>
            <a:off x="609599" y="1459832"/>
            <a:ext cx="6944075" cy="4869002"/>
          </a:xfrm>
        </p:spPr>
        <p:txBody>
          <a:bodyPr/>
          <a:lstStyle/>
          <a:p>
            <a:pPr marL="0" indent="0">
              <a:lnSpc>
                <a:spcPct val="150000"/>
              </a:lnSpc>
              <a:buNone/>
            </a:pPr>
            <a:r>
              <a:rPr lang="fr-FR" sz="4400" b="1" dirty="0" err="1" smtClean="0"/>
              <a:t>Writer’s</a:t>
            </a:r>
            <a:r>
              <a:rPr lang="fr-FR" sz="4400" b="1" dirty="0" smtClean="0"/>
              <a:t> block</a:t>
            </a:r>
          </a:p>
          <a:p>
            <a:pPr marL="0" indent="0">
              <a:lnSpc>
                <a:spcPct val="150000"/>
              </a:lnSpc>
              <a:buNone/>
            </a:pPr>
            <a:r>
              <a:rPr lang="fr-FR" sz="2800" i="1" dirty="0" err="1"/>
              <a:t>a</a:t>
            </a:r>
            <a:r>
              <a:rPr lang="fr-FR" sz="2800" i="1" dirty="0" err="1" smtClean="0"/>
              <a:t>lso</a:t>
            </a:r>
            <a:r>
              <a:rPr lang="fr-FR" sz="2800" i="1" dirty="0" smtClean="0"/>
              <a:t> </a:t>
            </a:r>
            <a:r>
              <a:rPr lang="fr-FR" sz="2800" i="1" dirty="0" err="1" smtClean="0"/>
              <a:t>known</a:t>
            </a:r>
            <a:r>
              <a:rPr lang="fr-FR" sz="2800" i="1" dirty="0" smtClean="0"/>
              <a:t> as </a:t>
            </a:r>
          </a:p>
          <a:p>
            <a:pPr marL="0" indent="0" algn="ctr">
              <a:lnSpc>
                <a:spcPct val="150000"/>
              </a:lnSpc>
              <a:buNone/>
            </a:pPr>
            <a:r>
              <a:rPr lang="fr-FR" sz="3600" b="1" dirty="0" smtClean="0"/>
              <a:t>White </a:t>
            </a:r>
            <a:r>
              <a:rPr lang="fr-FR" sz="3600" b="1" dirty="0" err="1" smtClean="0"/>
              <a:t>Worksheet</a:t>
            </a:r>
            <a:r>
              <a:rPr lang="fr-FR" sz="3600" b="1" dirty="0" smtClean="0"/>
              <a:t> </a:t>
            </a:r>
            <a:r>
              <a:rPr lang="fr-FR" sz="3600" b="1" dirty="0" err="1" smtClean="0"/>
              <a:t>Syndrom</a:t>
            </a:r>
            <a:endParaRPr lang="fr-FR" sz="3600" b="1" dirty="0"/>
          </a:p>
        </p:txBody>
      </p:sp>
      <p:sp>
        <p:nvSpPr>
          <p:cNvPr id="4" name="Titre 3"/>
          <p:cNvSpPr>
            <a:spLocks noGrp="1"/>
          </p:cNvSpPr>
          <p:nvPr>
            <p:ph type="title"/>
          </p:nvPr>
        </p:nvSpPr>
        <p:spPr/>
        <p:txBody>
          <a:bodyPr/>
          <a:lstStyle/>
          <a:p>
            <a:r>
              <a:rPr lang="fr-FR" dirty="0" smtClean="0"/>
              <a:t>Issue #1</a:t>
            </a:r>
            <a:endParaRPr lang="fr-FR" dirty="0"/>
          </a:p>
        </p:txBody>
      </p:sp>
      <p:sp>
        <p:nvSpPr>
          <p:cNvPr id="6" name="Ellipse 5"/>
          <p:cNvSpPr/>
          <p:nvPr/>
        </p:nvSpPr>
        <p:spPr>
          <a:xfrm>
            <a:off x="8850085" y="3984171"/>
            <a:ext cx="1393372" cy="1393372"/>
          </a:xfrm>
          <a:prstGeom prst="ellipse">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11762"/>
          <a:stretch/>
        </p:blipFill>
        <p:spPr>
          <a:xfrm>
            <a:off x="7751135" y="1"/>
            <a:ext cx="4440864" cy="6399412"/>
          </a:xfrm>
          <a:prstGeom prst="rect">
            <a:avLst/>
          </a:prstGeom>
        </p:spPr>
      </p:pic>
      <p:grpSp>
        <p:nvGrpSpPr>
          <p:cNvPr id="2" name="Groupe 1"/>
          <p:cNvGrpSpPr/>
          <p:nvPr/>
        </p:nvGrpSpPr>
        <p:grpSpPr>
          <a:xfrm>
            <a:off x="5111835" y="2177508"/>
            <a:ext cx="6428032" cy="3433649"/>
            <a:chOff x="4054437" y="2997520"/>
            <a:chExt cx="6428032" cy="3433649"/>
          </a:xfrm>
        </p:grpSpPr>
        <p:pic>
          <p:nvPicPr>
            <p:cNvPr id="8" name="Image 7"/>
            <p:cNvPicPr>
              <a:picLocks noChangeAspect="1"/>
            </p:cNvPicPr>
            <p:nvPr/>
          </p:nvPicPr>
          <p:blipFill>
            <a:blip r:embed="rId4"/>
            <a:stretch>
              <a:fillRect/>
            </a:stretch>
          </p:blipFill>
          <p:spPr>
            <a:xfrm>
              <a:off x="4054437" y="2997520"/>
              <a:ext cx="6428032" cy="3433649"/>
            </a:xfrm>
            <a:prstGeom prst="rect">
              <a:avLst/>
            </a:prstGeom>
          </p:spPr>
        </p:pic>
        <p:sp>
          <p:nvSpPr>
            <p:cNvPr id="11" name="Rectangle 10"/>
            <p:cNvSpPr/>
            <p:nvPr/>
          </p:nvSpPr>
          <p:spPr>
            <a:xfrm>
              <a:off x="6541546" y="4135030"/>
              <a:ext cx="1568784" cy="1446550"/>
            </a:xfrm>
            <a:prstGeom prst="rect">
              <a:avLst/>
            </a:prstGeom>
            <a:noFill/>
          </p:spPr>
          <p:txBody>
            <a:bodyPr wrap="square" lIns="91440" tIns="45720" rIns="91440" bIns="45720">
              <a:spAutoFit/>
            </a:bodyPr>
            <a:lstStyle/>
            <a:p>
              <a:pPr algn="ctr"/>
              <a:r>
                <a:rPr lang="fr-FR" sz="8800" b="0" cap="none" spc="0" dirty="0" smtClean="0">
                  <a:ln w="0"/>
                  <a:solidFill>
                    <a:schemeClr val="tx1"/>
                  </a:solidFill>
                  <a:effectLst>
                    <a:outerShdw blurRad="38100" dist="19050" dir="2700000" algn="tl" rotWithShape="0">
                      <a:schemeClr val="dk1">
                        <a:alpha val="40000"/>
                      </a:schemeClr>
                    </a:outerShdw>
                  </a:effectLst>
                </a:rPr>
                <a:t>?</a:t>
              </a:r>
              <a:endParaRPr lang="fr-FR" sz="88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227838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heme/theme1.xml><?xml version="1.0" encoding="utf-8"?>
<a:theme xmlns:a="http://schemas.openxmlformats.org/drawingml/2006/main" name="1_Office Them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C0504D"/>
      </a:folHlink>
    </a:clrScheme>
    <a:fontScheme name="TechDays 2013">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2906</TotalTime>
  <Words>1221</Words>
  <Application>Microsoft Office PowerPoint</Application>
  <PresentationFormat>Grand écran</PresentationFormat>
  <Paragraphs>406</Paragraphs>
  <Slides>49</Slides>
  <Notes>43</Notes>
  <HiddenSlides>2</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49</vt:i4>
      </vt:variant>
    </vt:vector>
  </HeadingPairs>
  <TitlesOfParts>
    <vt:vector size="56" baseType="lpstr">
      <vt:lpstr>Arial</vt:lpstr>
      <vt:lpstr>Arial Black</vt:lpstr>
      <vt:lpstr>Calibri</vt:lpstr>
      <vt:lpstr>Segoe Light</vt:lpstr>
      <vt:lpstr>Segoe UI</vt:lpstr>
      <vt:lpstr>Segoe UI Light</vt:lpstr>
      <vt:lpstr>1_Office Theme</vt:lpstr>
      <vt:lpstr>Fasten your seatbelt and  listen to the (Data) Steward</vt:lpstr>
      <vt:lpstr>Who are we ?</vt:lpstr>
      <vt:lpstr>Présentation PowerPoint</vt:lpstr>
      <vt:lpstr>The Context</vt:lpstr>
      <vt:lpstr>Self-Service BI</vt:lpstr>
      <vt:lpstr>Présentation PowerPoint</vt:lpstr>
      <vt:lpstr>Présentation PowerPoint</vt:lpstr>
      <vt:lpstr>The Issues</vt:lpstr>
      <vt:lpstr>Issue #1</vt:lpstr>
      <vt:lpstr>Issue #2</vt:lpstr>
      <vt:lpstr>Issue #3</vt:lpstr>
      <vt:lpstr>Présentation PowerPoint</vt:lpstr>
      <vt:lpstr>Power BI</vt:lpstr>
      <vt:lpstr>Features and tools</vt:lpstr>
      <vt:lpstr>Power BI - Big Picture</vt:lpstr>
      <vt:lpstr>Ideas of costs</vt:lpstr>
      <vt:lpstr>Power BI vs. On-Prem</vt:lpstr>
      <vt:lpstr>Présentation PowerPoint</vt:lpstr>
      <vt:lpstr>If all you have is hammer…</vt:lpstr>
      <vt:lpstr>The Data Steward</vt:lpstr>
      <vt:lpstr>A Steward?</vt:lpstr>
      <vt:lpstr>My pretty typical organization</vt:lpstr>
      <vt:lpstr>Where are stewards needed in the org?</vt:lpstr>
      <vt:lpstr>My organization : actual perception</vt:lpstr>
      <vt:lpstr>Well, let’s be honest about what it looks like</vt:lpstr>
      <vt:lpstr>For maximum results: local initiatives</vt:lpstr>
      <vt:lpstr>A warning : difficult places to start</vt:lpstr>
      <vt:lpstr>Let’s get back to our steward</vt:lpstr>
      <vt:lpstr>Required skills</vt:lpstr>
      <vt:lpstr>Présentation PowerPoint</vt:lpstr>
      <vt:lpstr>The Journey of a Data Steward</vt:lpstr>
      <vt:lpstr>The Journey of a Data Steward</vt:lpstr>
      <vt:lpstr>Data Workflows</vt:lpstr>
      <vt:lpstr>The Journey of a Data Steward</vt:lpstr>
      <vt:lpstr>Présentation PowerPoint</vt:lpstr>
      <vt:lpstr>Importance of relations</vt:lpstr>
      <vt:lpstr>And reality is more complex</vt:lpstr>
      <vt:lpstr>Data(source) Lifecycle Management</vt:lpstr>
      <vt:lpstr>Data Lifecycle Management</vt:lpstr>
      <vt:lpstr>Data Lifecycle Management</vt:lpstr>
      <vt:lpstr>Data Lifecycle Management</vt:lpstr>
      <vt:lpstr>Data Lifecycle Management</vt:lpstr>
      <vt:lpstr>Data Source Lifecycle Management</vt:lpstr>
      <vt:lpstr>Data Source Lifecycle Management</vt:lpstr>
      <vt:lpstr>Conclusion</vt:lpstr>
      <vt:lpstr>A matter of governance</vt:lpstr>
      <vt:lpstr>How to start tomorrow ?</vt:lpstr>
      <vt:lpstr>All this for what?</vt:lpstr>
      <vt:lpstr>Présentation PowerPoint</vt:lpstr>
    </vt:vector>
  </TitlesOfParts>
  <Company>AZEO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Fasten Seatbelt and listen to the Data Steward</dc:title>
  <dc:subject>Data Steward &amp; Power BI</dc:subject>
  <dc:creator>Jean-Pierre Riehl, Florian Eiden</dc:creator>
  <cp:keywords>Data Steward, Power BI</cp:keywords>
  <cp:lastModifiedBy>Jean-Pierre Riehl</cp:lastModifiedBy>
  <cp:revision>82</cp:revision>
  <dcterms:created xsi:type="dcterms:W3CDTF">2013-09-20T15:52:21Z</dcterms:created>
  <dcterms:modified xsi:type="dcterms:W3CDTF">2014-07-19T11:34:02Z</dcterms:modified>
  <cp:category/>
</cp:coreProperties>
</file>