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85" r:id="rId2"/>
    <p:sldId id="263" r:id="rId3"/>
    <p:sldId id="257" r:id="rId4"/>
    <p:sldId id="264" r:id="rId5"/>
    <p:sldId id="265" r:id="rId6"/>
    <p:sldId id="266" r:id="rId7"/>
    <p:sldId id="278" r:id="rId8"/>
    <p:sldId id="279" r:id="rId9"/>
    <p:sldId id="267" r:id="rId10"/>
    <p:sldId id="268" r:id="rId11"/>
    <p:sldId id="280" r:id="rId12"/>
    <p:sldId id="281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506C45-7CCA-40F9-BF1C-7164F6F6BFCE}" type="datetimeFigureOut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D28A19-4A8C-40AA-80A7-3EF41D70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2BA488-BEEB-4F59-B692-456990AC654F}" type="datetimeFigureOut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12D7C3-C4F8-4A04-AFC3-64FAE0C3A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54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ASS11_Header.jpg"/>
          <p:cNvPicPr>
            <a:picLocks noChangeAspect="1"/>
          </p:cNvPicPr>
          <p:nvPr userDrawn="1"/>
        </p:nvPicPr>
        <p:blipFill>
          <a:blip r:embed="rId2"/>
          <a:srcRect t="12820" b="6593"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7213" y="465138"/>
            <a:ext cx="26177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/>
          <p:nvPr userDrawn="1"/>
        </p:nvSpPr>
        <p:spPr>
          <a:xfrm>
            <a:off x="3224213" y="6321425"/>
            <a:ext cx="5919787" cy="53657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60000">
                <a:schemeClr val="tx1">
                  <a:alpha val="8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11"/>
          <p:cNvSpPr txBox="1"/>
          <p:nvPr userDrawn="1"/>
        </p:nvSpPr>
        <p:spPr>
          <a:xfrm>
            <a:off x="6418263" y="6457950"/>
            <a:ext cx="2198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entury Gothic"/>
                <a:cs typeface="Century Gothic"/>
              </a:rPr>
              <a:t>October 11-14, Seattle, WA </a:t>
            </a:r>
          </a:p>
        </p:txBody>
      </p:sp>
      <p:pic>
        <p:nvPicPr>
          <p:cNvPr id="11" name="Picture 12" descr="PASS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678863" y="6467475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484922" y="2215661"/>
            <a:ext cx="6828693" cy="942209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lang="en-US" sz="4000" b="0" dirty="0">
                <a:solidFill>
                  <a:schemeClr val="accent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484922" y="3153697"/>
            <a:ext cx="6829737" cy="604977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ASS11_Header.jpg"/>
          <p:cNvPicPr>
            <a:picLocks noChangeAspect="1"/>
          </p:cNvPicPr>
          <p:nvPr userDrawn="1"/>
        </p:nvPicPr>
        <p:blipFill>
          <a:blip r:embed="rId2"/>
          <a:srcRect t="12820" b="6593"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EA0D-E073-4BE8-BDC1-0F070942AFF5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Session Code   </a:t>
            </a:r>
            <a:r>
              <a:rPr lang="en-US">
                <a:solidFill>
                  <a:srgbClr val="7F7F7F"/>
                </a:solidFill>
              </a:rPr>
              <a:t>|</a:t>
            </a:r>
            <a:r>
              <a:rPr lang="en-US"/>
              <a:t>   Session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D7B5-F930-40C5-AB82-8D4C79850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050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64B8D8-9D96-4039-9B34-50F6BF08FC54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128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2BA3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Session Code   </a:t>
            </a:r>
            <a:r>
              <a:rPr lang="en-US">
                <a:solidFill>
                  <a:srgbClr val="7F7F7F"/>
                </a:solidFill>
              </a:rPr>
              <a:t>|</a:t>
            </a:r>
            <a:r>
              <a:rPr lang="en-US"/>
              <a:t>   Session 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4838" y="6356350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6"/>
                </a:solidFill>
                <a:latin typeface="+mn-lt"/>
              </a:defRPr>
            </a:lvl1pPr>
          </a:lstStyle>
          <a:p>
            <a:pPr>
              <a:defRPr/>
            </a:pPr>
            <a:fld id="{276E9E49-5468-4B3D-9C9C-97D326A48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dt="0"/>
  <p:txStyles>
    <p:titleStyle>
      <a:lvl1pPr algn="l" defTabSz="457200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lang="en-US" sz="3600" kern="1200" dirty="0">
          <a:solidFill>
            <a:srgbClr val="FA761C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2pPr>
      <a:lvl3pPr algn="l" defTabSz="457200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3pPr>
      <a:lvl4pPr algn="l" defTabSz="457200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4pPr>
      <a:lvl5pPr algn="l" defTabSz="457200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5pPr>
      <a:lvl6pPr marL="457200" algn="l" defTabSz="457200" rtl="0" fontAlgn="base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6pPr>
      <a:lvl7pPr marL="914400" algn="l" defTabSz="457200" rtl="0" fontAlgn="base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7pPr>
      <a:lvl8pPr marL="1371600" algn="l" defTabSz="457200" rtl="0" fontAlgn="base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8pPr>
      <a:lvl9pPr marL="1828800" algn="l" defTabSz="457200" rtl="0" fontAlgn="base">
        <a:lnSpc>
          <a:spcPts val="3500"/>
        </a:lnSpc>
        <a:spcBef>
          <a:spcPct val="0"/>
        </a:spcBef>
        <a:spcAft>
          <a:spcPct val="0"/>
        </a:spcAft>
        <a:defRPr sz="3600">
          <a:solidFill>
            <a:srgbClr val="FA761C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262626"/>
          </a:solidFill>
          <a:latin typeface="Arial" charset="0"/>
          <a:ea typeface="+mn-ea"/>
          <a:cs typeface="+mn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262626"/>
          </a:solidFill>
          <a:latin typeface="+mj-lt"/>
          <a:ea typeface="+mn-ea"/>
          <a:cs typeface="+mn-cs"/>
        </a:defRPr>
      </a:lvl2pPr>
      <a:lvl3pPr marL="63817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262626"/>
          </a:solidFill>
          <a:latin typeface="+mj-lt"/>
          <a:ea typeface="+mn-ea"/>
          <a:cs typeface="+mn-cs"/>
        </a:defRPr>
      </a:lvl3pPr>
      <a:lvl4pPr marL="865188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262626"/>
          </a:solidFill>
          <a:latin typeface="+mj-lt"/>
          <a:ea typeface="+mn-ea"/>
          <a:cs typeface="+mn-cs"/>
        </a:defRPr>
      </a:lvl4pPr>
      <a:lvl5pPr marL="1131888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rgbClr val="26262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Parameter 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Benjamin Nevarez</a:t>
            </a:r>
          </a:p>
          <a:p>
            <a:r>
              <a:rPr lang="en-US" dirty="0" smtClean="0"/>
              <a:t>Blog: benjaminnevarez.com</a:t>
            </a:r>
          </a:p>
          <a:p>
            <a:r>
              <a:rPr lang="en-US" dirty="0" smtClean="0"/>
              <a:t>Twitter: @</a:t>
            </a:r>
            <a:r>
              <a:rPr lang="en-US" dirty="0" err="1" smtClean="0"/>
              <a:t>BenjaminNevarez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5D7B5-F930-40C5-AB82-8D4C7985089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 Sniffing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It is a very good thing: getting an execution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plan tailored to the current parameters of a query naturally improves the performance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of your applications.</a:t>
            </a:r>
          </a:p>
          <a:p>
            <a:pPr marL="533400" indent="-53340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However, some performance problems can occasionally appear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4B5D9D-E8EF-4C81-9A70-FAE1D4E28385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 Sniffing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Given that the Query Optimizer can produce different execution plans for syntactically identical queries, depending on their parameters, caching and reusing only one of these plans may create a performance issue for alternative instances of this query which would benefit from a better plan</a:t>
            </a:r>
          </a:p>
          <a:p>
            <a:pPr marL="533400" indent="-53340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EEBDE8-EC18-4BEC-AD4D-DBAE362B992B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 Sniffing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Using the statistics histogram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Producing two distinct plans for the same query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B85D0C3-E3FF-41C7-A827-FF574C76FE30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for a typical parameter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Most of the executions of a query use the same plan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Avoid an ongoing optimization cost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ALTER PROCEDURE test (@pid int)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AS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SELECT * FROM Sales.SalesOrderDetail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WHERE ProductID = @pid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OPTION (OPTIMIZE FOR (@pid = 897))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B7F3038-43F0-4F9F-B2BD-711F747273BF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for a typical parameter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1E4770-E1D0-4DE1-AC3F-A8C7D151D733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on every execution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Best execution plan for every query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You end up paying for the optimization cost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ALTER PROCEDURE test (@pid int)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AS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SELECT * FROM Sales.SalesOrderDetail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WHERE ProductID = @pid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OPTION (RECOMPILE)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077786-C80E-4060-A044-8E2E817DA6B6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on every execution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5764153-90BA-4A9B-9936-B26C4408ECBB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FOR UNKNOWN and Local Variables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Disables parameter sniffing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Query Optimizer uses the density information of the statistics object (instead of the histogram)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Ignore parameters, uses the same plan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E0BD31-198B-4C45-A4B7-69B371CFEA9B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FOR UNKNOWN and Local Variables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ALTER PROCEDURE test (@pid int)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AS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SELECT * FROM Sales.SalesOrderDetail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WHERE ProductID = @pid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OPTION (OPTIMIZE FOR UNKNOWN)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520ACC-4CAF-4886-930A-1AA3B23B1A39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OPTIMIZE FOR UNKNOWN and Local Variables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 OPTIMIZE FOR UNKNOWN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Local Variables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Using the statistics density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005423-3E8C-47F1-B567-4EED1FCFD4E0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dirty="0" smtClean="0"/>
              <a:t>About the Speaker</a:t>
            </a:r>
            <a:br>
              <a:rPr dirty="0" smtClean="0"/>
            </a:br>
            <a:r>
              <a:rPr dirty="0" smtClean="0"/>
              <a:t>Benjamin Nevarez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latin typeface="Century Gothic" pitchFamily="34" charset="0"/>
              </a:rPr>
              <a:t>Author of “Inside the 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z="2000" dirty="0" smtClean="0">
                <a:latin typeface="Century Gothic" pitchFamily="34" charset="0"/>
              </a:rPr>
              <a:t>SQL Server Query </a:t>
            </a:r>
            <a:endParaRPr lang="en-US" sz="2000" dirty="0" smtClean="0">
              <a:latin typeface="Century Gothic" pitchFamily="34" charset="0"/>
            </a:endParaRPr>
          </a:p>
          <a:p>
            <a:pPr marL="533400" indent="-533400" eaLnBrk="1" hangingPunct="1">
              <a:buFont typeface="Arial" charset="0"/>
              <a:buNone/>
            </a:pPr>
            <a:r>
              <a:rPr lang="en-US" sz="2000" dirty="0" smtClean="0">
                <a:latin typeface="Century Gothic" pitchFamily="34" charset="0"/>
              </a:rPr>
              <a:t>Optimizer” and “SQL 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z="2000" dirty="0" smtClean="0">
                <a:latin typeface="Century Gothic" pitchFamily="34" charset="0"/>
              </a:rPr>
              <a:t>Server 2014 Query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z="2000" dirty="0" smtClean="0">
                <a:latin typeface="Century Gothic" pitchFamily="34" charset="0"/>
              </a:rPr>
              <a:t>Tuning &amp; Optimization”</a:t>
            </a:r>
          </a:p>
          <a:p>
            <a:pPr marL="533400" indent="-533400" eaLnBrk="1" hangingPunct="1">
              <a:buFont typeface="Arial" charset="0"/>
              <a:buNone/>
            </a:pPr>
            <a:endParaRPr lang="en-US" sz="2000" dirty="0" smtClean="0">
              <a:latin typeface="Century Gothic" pitchFamily="34" charset="0"/>
            </a:endParaRPr>
          </a:p>
          <a:p>
            <a:pPr marL="457200" lvl="1" indent="-457200" eaLnBrk="1" hangingPunct="1">
              <a:buNone/>
            </a:pPr>
            <a:r>
              <a:rPr lang="en-US" sz="2000" dirty="0"/>
              <a:t>Working with SQL Server for </a:t>
            </a:r>
          </a:p>
          <a:p>
            <a:pPr marL="457200" lvl="1" indent="-457200" eaLnBrk="1" hangingPunct="1">
              <a:buNone/>
            </a:pPr>
            <a:r>
              <a:rPr lang="en-US" sz="2000" dirty="0"/>
              <a:t>15 years</a:t>
            </a:r>
          </a:p>
          <a:p>
            <a:pPr marL="457200" lvl="1" indent="-457200" eaLnBrk="1" hangingPunct="1">
              <a:buNone/>
            </a:pPr>
            <a:endParaRPr lang="en-US" sz="2000" dirty="0"/>
          </a:p>
          <a:p>
            <a:pPr marL="457200" lvl="1" indent="-457200" eaLnBrk="1" hangingPunct="1">
              <a:buFont typeface="Arial" charset="0"/>
              <a:buNone/>
            </a:pPr>
            <a:endParaRPr sz="2000" dirty="0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A042E6-D803-4806-8F77-23A13D00BBC7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4075" y="1308289"/>
            <a:ext cx="1925968" cy="23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ata\BNevarez\Internals Book\final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520" y="1308289"/>
            <a:ext cx="1941385" cy="236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ata\BNevarez\New Book\cover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512" y="3804056"/>
            <a:ext cx="1914531" cy="236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ata\BNevarez\MVP\Microsoft_MVP_logo_thumb_5B77E1F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40" y="3804056"/>
            <a:ext cx="1706413" cy="266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Query plan caching and various SET options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Some SET options are plan-reuse-affecting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ANSI_NULL_DFLT_OFF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ANSI_NULL_DFLT_ON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ANSI_NULLS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ANSI_PADDING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ANSI_WARNINGS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ARITHABORT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CONCAT_NULL_YIELDS_NULL	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DATEFIRST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DATEFORMAT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FORCEPLAN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LANGUAGE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NO_BROWSETABLE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NUMERIC_ROUNDABORT</a:t>
            </a:r>
          </a:p>
          <a:p>
            <a:pPr marL="533400" indent="-533400" eaLnBrk="1" hangingPunct="1"/>
            <a:r>
              <a:rPr lang="en-US" sz="1400" smtClean="0">
                <a:latin typeface="Century Gothic" pitchFamily="34" charset="0"/>
              </a:rPr>
              <a:t>QUOTED_IDENTIFIER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B38407-ECB0-495B-8F33-E5891EEBEAF2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Query plan caching and various SET options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Finding the bad plan is more complicated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Some SET options are plan-reuse-affecting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E134FE-AB44-41A1-97AB-DC206ADE84C2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Query plan caching and various SET options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Finding Plans with different SET options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Finding plans using Profiler/SQL trace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A9E167E-58EE-44EC-AF42-FBCA0A1074B3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Query Optimizer - purpose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It analyzes a number of candidate execution plans for a given query, estimates the cost of each of these plans, and selects the plan with the lowest cost of the choices considered.</a:t>
            </a:r>
          </a:p>
          <a:p>
            <a:pPr marL="533400" indent="-53340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Requires a lot of resources (mostly CPU, optimization time)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0DA60-BFFF-42BF-9613-CFA71008754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Procedure Cache - purpose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Cache query plans and allow for their reuse</a:t>
            </a:r>
          </a:p>
          <a:p>
            <a:pPr marL="533400" indent="-533400" eaLnBrk="1" hangingPunct="1"/>
            <a:endParaRPr lang="en-US" smtClean="0">
              <a:latin typeface="Century Gothic" pitchFamily="34" charset="0"/>
            </a:endParaRP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Minimize compile/optimization time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C1FCBDF-B635-4AAC-B1B6-5AE552662FDE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Parameterization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Parameterized queries: query plan can be reused many times even if the parameter value changes</a:t>
            </a:r>
          </a:p>
          <a:p>
            <a:pPr marL="533400" indent="-533400" eaLnBrk="1" hangingPunct="1"/>
            <a:endParaRPr lang="en-US" smtClean="0">
              <a:latin typeface="Century Gothic" pitchFamily="34" charset="0"/>
            </a:endParaRP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Query not explicitly parameterized: in most cases plan can only be reused with the exact parameter value 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09C4CC-B468-4BD8-BC46-2980AC3E5343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Parameterization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>
              <a:buFont typeface="Arial" charset="0"/>
              <a:buAutoNum type="arabicPeriod"/>
            </a:pPr>
            <a:r>
              <a:rPr lang="en-US" smtClean="0">
                <a:latin typeface="Century Gothic" pitchFamily="34" charset="0"/>
              </a:rPr>
              <a:t>Explicit Parameterization: application is written to separate parameters from the query text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sp_executesql, stored procedures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ADO, OLE DB, and ODBC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Implicit Parameterization: Application do not explicitly uses parameters 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Simple Parameterization 	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Forced Parameterization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82AE86-7408-4FA4-8276-9EB814DBF545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Explicit Parameterization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Application is written to separate parameters from the query text</a:t>
            </a:r>
            <a:r>
              <a:rPr lang="en-US" noProof="1" smtClean="0">
                <a:latin typeface="Century Gothic" pitchFamily="34" charset="0"/>
              </a:rPr>
              <a:t> </a:t>
            </a:r>
            <a:endParaRPr lang="en-US" smtClean="0">
              <a:latin typeface="Century Gothic" pitchFamily="34" charset="0"/>
            </a:endParaRPr>
          </a:p>
          <a:p>
            <a:pPr marL="533400" indent="-53340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  <a:p>
            <a:pPr marL="533400" indent="-533400" eaLnBrk="1" hangingPunct="1">
              <a:buFont typeface="Arial" charset="0"/>
              <a:buNone/>
            </a:pPr>
            <a:r>
              <a:rPr lang="en-US" noProof="1" smtClean="0">
                <a:latin typeface="Century Gothic" pitchFamily="34" charset="0"/>
              </a:rPr>
              <a:t>CREATE PROCEDURE test (@pid int)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noProof="1" smtClean="0">
                <a:latin typeface="Century Gothic" pitchFamily="34" charset="0"/>
              </a:rPr>
              <a:t>AS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noProof="1" smtClean="0">
                <a:latin typeface="Century Gothic" pitchFamily="34" charset="0"/>
              </a:rPr>
              <a:t>SELECT * FROM Sales.SalesOrderDetail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noProof="1" smtClean="0">
                <a:latin typeface="Century Gothic" pitchFamily="34" charset="0"/>
              </a:rPr>
              <a:t>WHERE ProductID = @pid</a:t>
            </a:r>
            <a:endParaRPr lang="en-US" smtClean="0">
              <a:latin typeface="Century Gothic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043946-BC85-4358-9A19-68226D60A965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Implicit Parameterization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Application do not explicitly uses parameters 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Forced Parameterization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Requires ALTER DATABASE … 	PARAMETERIZATION FORCED</a:t>
            </a:r>
          </a:p>
          <a:p>
            <a:pPr marL="533400" indent="-533400" eaLnBrk="1" hangingPunct="1"/>
            <a:r>
              <a:rPr lang="en-US" smtClean="0">
                <a:latin typeface="Century Gothic" pitchFamily="34" charset="0"/>
              </a:rPr>
              <a:t>Simple Parameterization (autoparameterization)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	Very conservative policy</a:t>
            </a:r>
          </a:p>
          <a:p>
            <a:pPr marL="533400" indent="-533400" eaLnBrk="1" hangingPunct="1">
              <a:buFont typeface="Arial" charset="0"/>
              <a:buNone/>
            </a:pPr>
            <a:endParaRPr lang="en-US" smtClean="0">
              <a:latin typeface="Century Gothic" pitchFamily="34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C631B8-9830-4B33-A14E-436D8747AF77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1552575"/>
          </a:xfrm>
        </p:spPr>
        <p:txBody>
          <a:bodyPr/>
          <a:lstStyle/>
          <a:p>
            <a:pPr eaLnBrk="1" hangingPunct="1">
              <a:tabLst>
                <a:tab pos="1828800" algn="l"/>
              </a:tabLst>
            </a:pPr>
            <a:r>
              <a:rPr smtClean="0"/>
              <a:t>Parameterization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44713"/>
            <a:ext cx="8229600" cy="4027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entury Gothic" pitchFamily="34" charset="0"/>
              </a:rPr>
              <a:t>Demo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224838" y="6356350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0352EDD-6371-4C22-869A-3D184FC6CDED}" type="slidenum">
              <a:rPr lang="en-US" sz="1200">
                <a:solidFill>
                  <a:schemeClr val="accent6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SS 2011">
      <a:dk1>
        <a:sysClr val="windowText" lastClr="000000"/>
      </a:dk1>
      <a:lt1>
        <a:sysClr val="window" lastClr="FFFFFF"/>
      </a:lt1>
      <a:dk2>
        <a:srgbClr val="095566"/>
      </a:dk2>
      <a:lt2>
        <a:srgbClr val="EEECE1"/>
      </a:lt2>
      <a:accent1>
        <a:srgbClr val="FA761C"/>
      </a:accent1>
      <a:accent2>
        <a:srgbClr val="C00000"/>
      </a:accent2>
      <a:accent3>
        <a:srgbClr val="007891"/>
      </a:accent3>
      <a:accent4>
        <a:srgbClr val="FFC805"/>
      </a:accent4>
      <a:accent5>
        <a:srgbClr val="4BA3C6"/>
      </a:accent5>
      <a:accent6>
        <a:srgbClr val="72BA30"/>
      </a:accent6>
      <a:hlink>
        <a:srgbClr val="FA761C"/>
      </a:hlink>
      <a:folHlink>
        <a:srgbClr val="FA761C"/>
      </a:folHlink>
    </a:clrScheme>
    <a:fontScheme name="Office Theme">
      <a:majorFont>
        <a:latin typeface="Century Gothic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513</Words>
  <Application>Microsoft Office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Understanding Parameter Sniffing</vt:lpstr>
      <vt:lpstr>About the Speaker Benjamin Nevarez</vt:lpstr>
      <vt:lpstr>Query Optimizer - purpose</vt:lpstr>
      <vt:lpstr>Procedure Cache - purpose</vt:lpstr>
      <vt:lpstr>Parameterization</vt:lpstr>
      <vt:lpstr>Parameterization</vt:lpstr>
      <vt:lpstr>Explicit Parameterization</vt:lpstr>
      <vt:lpstr>Implicit Parameterization</vt:lpstr>
      <vt:lpstr>Parameterization</vt:lpstr>
      <vt:lpstr>Parameter Sniffing</vt:lpstr>
      <vt:lpstr>Parameter Sniffing</vt:lpstr>
      <vt:lpstr>Parameter Sniffing</vt:lpstr>
      <vt:lpstr>Optimize for a typical parameter</vt:lpstr>
      <vt:lpstr>Optimize for a typical parameter</vt:lpstr>
      <vt:lpstr>Optimize on every execution</vt:lpstr>
      <vt:lpstr>Optimize on every execution</vt:lpstr>
      <vt:lpstr>OPTIMIZE FOR UNKNOWN and Local Variables</vt:lpstr>
      <vt:lpstr>OPTIMIZE FOR UNKNOWN and Local Variables </vt:lpstr>
      <vt:lpstr>OPTIMIZE FOR UNKNOWN and Local Variables</vt:lpstr>
      <vt:lpstr>Query plan caching and various SET options </vt:lpstr>
      <vt:lpstr>Query plan caching and various SET options </vt:lpstr>
      <vt:lpstr>Query plan caching and various SET options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</dc:creator>
  <cp:lastModifiedBy>Nevarez, Benjamin (502063630)</cp:lastModifiedBy>
  <cp:revision>54</cp:revision>
  <dcterms:created xsi:type="dcterms:W3CDTF">2011-05-03T05:22:43Z</dcterms:created>
  <dcterms:modified xsi:type="dcterms:W3CDTF">2014-07-18T17:48:21Z</dcterms:modified>
</cp:coreProperties>
</file>