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5" r:id="rId4"/>
    <p:sldId id="276" r:id="rId5"/>
    <p:sldId id="266" r:id="rId6"/>
    <p:sldId id="279" r:id="rId7"/>
    <p:sldId id="284" r:id="rId8"/>
    <p:sldId id="283" r:id="rId9"/>
    <p:sldId id="282" r:id="rId10"/>
    <p:sldId id="281" r:id="rId11"/>
    <p:sldId id="26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77558" autoAdjust="0"/>
  </p:normalViewPr>
  <p:slideViewPr>
    <p:cSldViewPr showGuides="1">
      <p:cViewPr varScale="1">
        <p:scale>
          <a:sx n="58" d="100"/>
          <a:sy n="58" d="100"/>
        </p:scale>
        <p:origin x="1242" y="3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A8D20-5F78-423E-8835-13051322A7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373D25-B031-4CB9-A3E5-2D79056DADA0}">
      <dgm:prSet phldrT="[Text]"/>
      <dgm:spPr/>
      <dgm:t>
        <a:bodyPr/>
        <a:lstStyle/>
        <a:p>
          <a:r>
            <a:rPr lang="en-GB" dirty="0" smtClean="0"/>
            <a:t>SAN</a:t>
          </a:r>
          <a:br>
            <a:rPr lang="en-GB" dirty="0" smtClean="0"/>
          </a:br>
          <a:r>
            <a:rPr lang="en-GB" dirty="0" smtClean="0"/>
            <a:t>Storage Area Network</a:t>
          </a:r>
          <a:endParaRPr lang="en-GB" dirty="0"/>
        </a:p>
      </dgm:t>
    </dgm:pt>
    <dgm:pt modelId="{29D92E80-89D7-42B9-9A86-947A00B8A692}" type="parTrans" cxnId="{6712D3EE-40AB-4339-8368-976AA151B7E0}">
      <dgm:prSet/>
      <dgm:spPr/>
      <dgm:t>
        <a:bodyPr/>
        <a:lstStyle/>
        <a:p>
          <a:endParaRPr lang="en-GB"/>
        </a:p>
      </dgm:t>
    </dgm:pt>
    <dgm:pt modelId="{178C1598-4723-4376-B9C6-19B748F4DA1E}" type="sibTrans" cxnId="{6712D3EE-40AB-4339-8368-976AA151B7E0}">
      <dgm:prSet/>
      <dgm:spPr/>
      <dgm:t>
        <a:bodyPr/>
        <a:lstStyle/>
        <a:p>
          <a:endParaRPr lang="en-GB"/>
        </a:p>
      </dgm:t>
    </dgm:pt>
    <dgm:pt modelId="{B05A5344-9402-4795-A4BC-2E41CB554098}">
      <dgm:prSet phldrT="[Text]"/>
      <dgm:spPr/>
      <dgm:t>
        <a:bodyPr/>
        <a:lstStyle/>
        <a:p>
          <a:r>
            <a:rPr lang="en-GB" dirty="0" smtClean="0"/>
            <a:t>Block Access</a:t>
          </a:r>
          <a:endParaRPr lang="en-GB" dirty="0"/>
        </a:p>
      </dgm:t>
    </dgm:pt>
    <dgm:pt modelId="{871DA8D6-DD1D-489F-87C5-253BBC7E8CC6}" type="parTrans" cxnId="{FFE7314C-1013-4215-A844-D5EC90A224B5}">
      <dgm:prSet/>
      <dgm:spPr/>
      <dgm:t>
        <a:bodyPr/>
        <a:lstStyle/>
        <a:p>
          <a:endParaRPr lang="en-GB"/>
        </a:p>
      </dgm:t>
    </dgm:pt>
    <dgm:pt modelId="{C60D5E79-72A6-45A1-898B-BCCFF72F3EEF}" type="sibTrans" cxnId="{FFE7314C-1013-4215-A844-D5EC90A224B5}">
      <dgm:prSet/>
      <dgm:spPr/>
      <dgm:t>
        <a:bodyPr/>
        <a:lstStyle/>
        <a:p>
          <a:endParaRPr lang="en-GB"/>
        </a:p>
      </dgm:t>
    </dgm:pt>
    <dgm:pt modelId="{A106CDFD-B891-4FEF-8A88-7A4BA3DD55C2}">
      <dgm:prSet phldrT="[Text]"/>
      <dgm:spPr/>
      <dgm:t>
        <a:bodyPr/>
        <a:lstStyle/>
        <a:p>
          <a:r>
            <a:rPr lang="en-GB" dirty="0" smtClean="0"/>
            <a:t>X × £10,000s -to-</a:t>
          </a:r>
          <a:br>
            <a:rPr lang="en-GB" dirty="0" smtClean="0"/>
          </a:br>
          <a:r>
            <a:rPr lang="en-GB" dirty="0" smtClean="0"/>
            <a:t>    £100,000s</a:t>
          </a:r>
          <a:endParaRPr lang="en-GB" dirty="0"/>
        </a:p>
      </dgm:t>
    </dgm:pt>
    <dgm:pt modelId="{C2A778BC-7F7F-4D5B-BA53-39096D4CE2FB}" type="parTrans" cxnId="{AFD76087-4100-48E0-81D0-094D195442F0}">
      <dgm:prSet/>
      <dgm:spPr/>
      <dgm:t>
        <a:bodyPr/>
        <a:lstStyle/>
        <a:p>
          <a:endParaRPr lang="en-GB"/>
        </a:p>
      </dgm:t>
    </dgm:pt>
    <dgm:pt modelId="{85D7970D-10D7-49E8-89F5-700516D456B5}" type="sibTrans" cxnId="{AFD76087-4100-48E0-81D0-094D195442F0}">
      <dgm:prSet/>
      <dgm:spPr/>
      <dgm:t>
        <a:bodyPr/>
        <a:lstStyle/>
        <a:p>
          <a:endParaRPr lang="en-GB"/>
        </a:p>
      </dgm:t>
    </dgm:pt>
    <dgm:pt modelId="{5B476E4E-EB56-412E-8FB3-28939D4CA5FD}">
      <dgm:prSet phldrT="[Text]"/>
      <dgm:spPr/>
      <dgm:t>
        <a:bodyPr/>
        <a:lstStyle/>
        <a:p>
          <a:r>
            <a:rPr lang="en-GB" dirty="0" smtClean="0"/>
            <a:t>NAS</a:t>
          </a:r>
          <a:br>
            <a:rPr lang="en-GB" dirty="0" smtClean="0"/>
          </a:br>
          <a:r>
            <a:rPr lang="en-GB" dirty="0" smtClean="0"/>
            <a:t>Network Attached Storage</a:t>
          </a:r>
          <a:endParaRPr lang="en-GB" dirty="0"/>
        </a:p>
      </dgm:t>
    </dgm:pt>
    <dgm:pt modelId="{F61387E3-095D-4A97-B3AB-663C4C00AD43}" type="parTrans" cxnId="{C39204AD-C746-4B8D-8B2F-E77CC22E89AC}">
      <dgm:prSet/>
      <dgm:spPr/>
      <dgm:t>
        <a:bodyPr/>
        <a:lstStyle/>
        <a:p>
          <a:endParaRPr lang="en-GB"/>
        </a:p>
      </dgm:t>
    </dgm:pt>
    <dgm:pt modelId="{DC7F85D6-4DC7-4035-8888-8B8EA155DCE2}" type="sibTrans" cxnId="{C39204AD-C746-4B8D-8B2F-E77CC22E89AC}">
      <dgm:prSet/>
      <dgm:spPr/>
      <dgm:t>
        <a:bodyPr/>
        <a:lstStyle/>
        <a:p>
          <a:endParaRPr lang="en-GB"/>
        </a:p>
      </dgm:t>
    </dgm:pt>
    <dgm:pt modelId="{37E61965-5800-4663-A803-CA98D276FBEB}">
      <dgm:prSet phldrT="[Text]"/>
      <dgm:spPr/>
      <dgm:t>
        <a:bodyPr/>
        <a:lstStyle/>
        <a:p>
          <a:r>
            <a:rPr lang="en-GB" dirty="0" smtClean="0"/>
            <a:t>Shared (</a:t>
          </a:r>
          <a:r>
            <a:rPr lang="en-GB" u="sng" dirty="0" smtClean="0"/>
            <a:t>General</a:t>
          </a:r>
          <a:r>
            <a:rPr lang="en-GB" dirty="0" smtClean="0"/>
            <a:t> Network)</a:t>
          </a:r>
          <a:endParaRPr lang="en-GB" dirty="0"/>
        </a:p>
      </dgm:t>
    </dgm:pt>
    <dgm:pt modelId="{A05D3B86-3B3F-4599-8EFB-2D2B147F0EB8}" type="parTrans" cxnId="{E01350CA-D954-499E-9F27-2E395C075EC4}">
      <dgm:prSet/>
      <dgm:spPr/>
      <dgm:t>
        <a:bodyPr/>
        <a:lstStyle/>
        <a:p>
          <a:endParaRPr lang="en-GB"/>
        </a:p>
      </dgm:t>
    </dgm:pt>
    <dgm:pt modelId="{E445E38D-CDFF-4848-943C-0BAD4A830FA5}" type="sibTrans" cxnId="{E01350CA-D954-499E-9F27-2E395C075EC4}">
      <dgm:prSet/>
      <dgm:spPr/>
      <dgm:t>
        <a:bodyPr/>
        <a:lstStyle/>
        <a:p>
          <a:endParaRPr lang="en-GB"/>
        </a:p>
      </dgm:t>
    </dgm:pt>
    <dgm:pt modelId="{7062C2BE-F0B1-4670-90DE-A4A996C8CBC0}">
      <dgm:prSet phldrT="[Text]"/>
      <dgm:spPr/>
      <dgm:t>
        <a:bodyPr/>
        <a:lstStyle/>
        <a:p>
          <a:r>
            <a:rPr lang="en-GB" dirty="0" smtClean="0"/>
            <a:t>X × £1,000s</a:t>
          </a:r>
          <a:endParaRPr lang="en-GB" dirty="0"/>
        </a:p>
      </dgm:t>
    </dgm:pt>
    <dgm:pt modelId="{97C3F51D-DBD5-4813-AF84-5A5F2654EFFA}" type="parTrans" cxnId="{6F9DAD99-4189-4073-AC1F-CD030CDF57AB}">
      <dgm:prSet/>
      <dgm:spPr/>
      <dgm:t>
        <a:bodyPr/>
        <a:lstStyle/>
        <a:p>
          <a:endParaRPr lang="en-GB"/>
        </a:p>
      </dgm:t>
    </dgm:pt>
    <dgm:pt modelId="{EB5C6C56-7FB2-4DED-99FF-95C15E522E27}" type="sibTrans" cxnId="{6F9DAD99-4189-4073-AC1F-CD030CDF57AB}">
      <dgm:prSet/>
      <dgm:spPr/>
      <dgm:t>
        <a:bodyPr/>
        <a:lstStyle/>
        <a:p>
          <a:endParaRPr lang="en-GB"/>
        </a:p>
      </dgm:t>
    </dgm:pt>
    <dgm:pt modelId="{63DEADA1-AF66-4695-A93B-24D50FB3A84F}">
      <dgm:prSet phldrT="[Text]"/>
      <dgm:spPr/>
      <dgm:t>
        <a:bodyPr/>
        <a:lstStyle/>
        <a:p>
          <a:r>
            <a:rPr lang="en-GB" dirty="0" smtClean="0"/>
            <a:t>DAS</a:t>
          </a:r>
          <a:br>
            <a:rPr lang="en-GB" dirty="0" smtClean="0"/>
          </a:br>
          <a:r>
            <a:rPr lang="en-GB" dirty="0" smtClean="0"/>
            <a:t>Directly Attached Storage</a:t>
          </a:r>
          <a:endParaRPr lang="en-GB" dirty="0"/>
        </a:p>
      </dgm:t>
    </dgm:pt>
    <dgm:pt modelId="{C3999F07-FB07-4E13-BF99-63F6DD1436FA}" type="parTrans" cxnId="{D9A6A0C8-2368-440F-94AB-37F159E8620B}">
      <dgm:prSet/>
      <dgm:spPr/>
      <dgm:t>
        <a:bodyPr/>
        <a:lstStyle/>
        <a:p>
          <a:endParaRPr lang="en-GB"/>
        </a:p>
      </dgm:t>
    </dgm:pt>
    <dgm:pt modelId="{7539EC36-7196-4CF1-8534-8CC856634C10}" type="sibTrans" cxnId="{D9A6A0C8-2368-440F-94AB-37F159E8620B}">
      <dgm:prSet/>
      <dgm:spPr/>
      <dgm:t>
        <a:bodyPr/>
        <a:lstStyle/>
        <a:p>
          <a:endParaRPr lang="en-GB"/>
        </a:p>
      </dgm:t>
    </dgm:pt>
    <dgm:pt modelId="{0CF618B4-BDF3-4B66-84A9-C0249A174C7D}">
      <dgm:prSet phldrT="[Text]"/>
      <dgm:spPr/>
      <dgm:t>
        <a:bodyPr/>
        <a:lstStyle/>
        <a:p>
          <a:r>
            <a:rPr lang="en-GB" dirty="0" smtClean="0"/>
            <a:t>Dedicated to One OR Limited Hosts</a:t>
          </a:r>
          <a:endParaRPr lang="en-GB" dirty="0"/>
        </a:p>
      </dgm:t>
    </dgm:pt>
    <dgm:pt modelId="{5AFFE6C9-CA2A-4753-9602-EFD84FFD2B21}" type="parTrans" cxnId="{BC6602E6-E849-4405-A7FC-4E7A30B0C34B}">
      <dgm:prSet/>
      <dgm:spPr/>
      <dgm:t>
        <a:bodyPr/>
        <a:lstStyle/>
        <a:p>
          <a:endParaRPr lang="en-GB"/>
        </a:p>
      </dgm:t>
    </dgm:pt>
    <dgm:pt modelId="{A1A6A549-BB69-4891-B4DA-775D82853A3D}" type="sibTrans" cxnId="{BC6602E6-E849-4405-A7FC-4E7A30B0C34B}">
      <dgm:prSet/>
      <dgm:spPr/>
      <dgm:t>
        <a:bodyPr/>
        <a:lstStyle/>
        <a:p>
          <a:endParaRPr lang="en-GB"/>
        </a:p>
      </dgm:t>
    </dgm:pt>
    <dgm:pt modelId="{F46FB341-9B06-4845-9C5F-81C5EC326BA0}">
      <dgm:prSet phldrT="[Text]"/>
      <dgm:spPr/>
      <dgm:t>
        <a:bodyPr/>
        <a:lstStyle/>
        <a:p>
          <a:r>
            <a:rPr lang="en-GB" dirty="0" smtClean="0"/>
            <a:t>Block Access</a:t>
          </a:r>
          <a:endParaRPr lang="en-GB" dirty="0"/>
        </a:p>
      </dgm:t>
    </dgm:pt>
    <dgm:pt modelId="{8F58B49A-DD93-41C9-85E9-30A9DC0196AC}" type="parTrans" cxnId="{69D0FF86-EA2D-4D1E-BCDE-099413FAEAFE}">
      <dgm:prSet/>
      <dgm:spPr/>
      <dgm:t>
        <a:bodyPr/>
        <a:lstStyle/>
        <a:p>
          <a:endParaRPr lang="en-GB"/>
        </a:p>
      </dgm:t>
    </dgm:pt>
    <dgm:pt modelId="{3201AD02-6D2B-4879-8FCD-5CE5C1393B96}" type="sibTrans" cxnId="{69D0FF86-EA2D-4D1E-BCDE-099413FAEAFE}">
      <dgm:prSet/>
      <dgm:spPr/>
      <dgm:t>
        <a:bodyPr/>
        <a:lstStyle/>
        <a:p>
          <a:endParaRPr lang="en-GB"/>
        </a:p>
      </dgm:t>
    </dgm:pt>
    <dgm:pt modelId="{6EE5E747-5BC9-49F9-8243-CC5486FE0884}">
      <dgm:prSet phldrT="[Text]"/>
      <dgm:spPr/>
      <dgm:t>
        <a:bodyPr/>
        <a:lstStyle/>
        <a:p>
          <a:r>
            <a:rPr lang="en-GB" dirty="0" smtClean="0"/>
            <a:t>File Share Access</a:t>
          </a:r>
          <a:endParaRPr lang="en-GB" dirty="0"/>
        </a:p>
      </dgm:t>
    </dgm:pt>
    <dgm:pt modelId="{50D707D0-C640-445A-A8C8-9D5AADA712CA}" type="parTrans" cxnId="{4F98F9FC-90A8-4394-B923-BDC7BEA29B44}">
      <dgm:prSet/>
      <dgm:spPr/>
      <dgm:t>
        <a:bodyPr/>
        <a:lstStyle/>
        <a:p>
          <a:endParaRPr lang="en-GB"/>
        </a:p>
      </dgm:t>
    </dgm:pt>
    <dgm:pt modelId="{2C62BA46-83A4-452F-9222-A936D2CD5D65}" type="sibTrans" cxnId="{4F98F9FC-90A8-4394-B923-BDC7BEA29B44}">
      <dgm:prSet/>
      <dgm:spPr/>
      <dgm:t>
        <a:bodyPr/>
        <a:lstStyle/>
        <a:p>
          <a:endParaRPr lang="en-GB"/>
        </a:p>
      </dgm:t>
    </dgm:pt>
    <dgm:pt modelId="{45D48E03-0CBC-48EC-A8E8-E151C0020D16}">
      <dgm:prSet phldrT="[Text]"/>
      <dgm:spPr/>
      <dgm:t>
        <a:bodyPr/>
        <a:lstStyle/>
        <a:p>
          <a:r>
            <a:rPr lang="en-GB" dirty="0" smtClean="0"/>
            <a:t>Shared (</a:t>
          </a:r>
          <a:r>
            <a:rPr lang="en-GB" u="sng" dirty="0" smtClean="0"/>
            <a:t>Dedicated</a:t>
          </a:r>
          <a:r>
            <a:rPr lang="en-GB" dirty="0" smtClean="0"/>
            <a:t> Network)</a:t>
          </a:r>
          <a:endParaRPr lang="en-GB" dirty="0"/>
        </a:p>
      </dgm:t>
    </dgm:pt>
    <dgm:pt modelId="{908B1903-B69C-4CC9-85A3-D775312BC964}" type="parTrans" cxnId="{264D3E7C-3BF1-4F9D-A214-1F51FF03EEA7}">
      <dgm:prSet/>
      <dgm:spPr/>
      <dgm:t>
        <a:bodyPr/>
        <a:lstStyle/>
        <a:p>
          <a:endParaRPr lang="en-GB"/>
        </a:p>
      </dgm:t>
    </dgm:pt>
    <dgm:pt modelId="{D678A280-6A2C-4F6D-9E7C-E7DDB78B1AE8}" type="sibTrans" cxnId="{264D3E7C-3BF1-4F9D-A214-1F51FF03EEA7}">
      <dgm:prSet/>
      <dgm:spPr/>
      <dgm:t>
        <a:bodyPr/>
        <a:lstStyle/>
        <a:p>
          <a:endParaRPr lang="en-GB"/>
        </a:p>
      </dgm:t>
    </dgm:pt>
    <dgm:pt modelId="{0CC158C7-5C1A-4BCC-B7C1-A1CC8B832012}">
      <dgm:prSet phldrT="[Text]"/>
      <dgm:spPr/>
      <dgm:t>
        <a:bodyPr/>
        <a:lstStyle/>
        <a:p>
          <a:endParaRPr lang="en-GB" dirty="0"/>
        </a:p>
      </dgm:t>
    </dgm:pt>
    <dgm:pt modelId="{C1FFED79-96E1-4A2B-A271-AD7727FD9E29}" type="parTrans" cxnId="{6017377E-5590-41F0-810F-876C845C8124}">
      <dgm:prSet/>
      <dgm:spPr/>
      <dgm:t>
        <a:bodyPr/>
        <a:lstStyle/>
        <a:p>
          <a:endParaRPr lang="en-GB"/>
        </a:p>
      </dgm:t>
    </dgm:pt>
    <dgm:pt modelId="{DC916841-1791-47E6-8059-F08E219703C3}" type="sibTrans" cxnId="{6017377E-5590-41F0-810F-876C845C8124}">
      <dgm:prSet/>
      <dgm:spPr/>
      <dgm:t>
        <a:bodyPr/>
        <a:lstStyle/>
        <a:p>
          <a:endParaRPr lang="en-GB"/>
        </a:p>
      </dgm:t>
    </dgm:pt>
    <dgm:pt modelId="{75BB44D0-7259-4D75-8ACE-4271F82CF35F}">
      <dgm:prSet phldrT="[Text]"/>
      <dgm:spPr/>
      <dgm:t>
        <a:bodyPr/>
        <a:lstStyle/>
        <a:p>
          <a:endParaRPr lang="en-GB" dirty="0"/>
        </a:p>
      </dgm:t>
    </dgm:pt>
    <dgm:pt modelId="{FE563000-7ACC-4352-BE4D-16698BC6D5A6}" type="parTrans" cxnId="{6BE3A5AE-3E2A-4746-AB1B-1B7689DBC2AF}">
      <dgm:prSet/>
      <dgm:spPr/>
      <dgm:t>
        <a:bodyPr/>
        <a:lstStyle/>
        <a:p>
          <a:endParaRPr lang="en-GB"/>
        </a:p>
      </dgm:t>
    </dgm:pt>
    <dgm:pt modelId="{A9C11950-6CF0-4355-AB1F-510404616547}" type="sibTrans" cxnId="{6BE3A5AE-3E2A-4746-AB1B-1B7689DBC2AF}">
      <dgm:prSet/>
      <dgm:spPr/>
      <dgm:t>
        <a:bodyPr/>
        <a:lstStyle/>
        <a:p>
          <a:endParaRPr lang="en-GB"/>
        </a:p>
      </dgm:t>
    </dgm:pt>
    <dgm:pt modelId="{11E86951-BB0C-4C15-8F9D-2F9F01A43EB4}">
      <dgm:prSet phldrT="[Text]"/>
      <dgm:spPr/>
      <dgm:t>
        <a:bodyPr/>
        <a:lstStyle/>
        <a:p>
          <a:r>
            <a:rPr lang="en-GB" dirty="0" smtClean="0"/>
            <a:t>X × £1,000s</a:t>
          </a:r>
          <a:endParaRPr lang="en-GB" dirty="0"/>
        </a:p>
      </dgm:t>
    </dgm:pt>
    <dgm:pt modelId="{3A142C91-F5ED-4A5A-BA12-DD8FBB38AEB4}" type="parTrans" cxnId="{9B5BF71A-04BC-426B-9FB3-BEDC5937E637}">
      <dgm:prSet/>
      <dgm:spPr/>
      <dgm:t>
        <a:bodyPr/>
        <a:lstStyle/>
        <a:p>
          <a:endParaRPr lang="en-GB"/>
        </a:p>
      </dgm:t>
    </dgm:pt>
    <dgm:pt modelId="{F26B49D9-6836-40F4-ADBD-64E77C83FCD3}" type="sibTrans" cxnId="{9B5BF71A-04BC-426B-9FB3-BEDC5937E637}">
      <dgm:prSet/>
      <dgm:spPr/>
      <dgm:t>
        <a:bodyPr/>
        <a:lstStyle/>
        <a:p>
          <a:endParaRPr lang="en-GB"/>
        </a:p>
      </dgm:t>
    </dgm:pt>
    <dgm:pt modelId="{7AD1020E-6448-4099-A94A-1D7EEE9F4A27}">
      <dgm:prSet phldrT="[Text]"/>
      <dgm:spPr/>
      <dgm:t>
        <a:bodyPr/>
        <a:lstStyle/>
        <a:p>
          <a:endParaRPr lang="en-GB" dirty="0"/>
        </a:p>
      </dgm:t>
    </dgm:pt>
    <dgm:pt modelId="{1BB24D92-AEEC-41F6-9D85-B9E2DE529C81}" type="parTrans" cxnId="{907699D6-9BF7-46B8-B6FD-D3F429156305}">
      <dgm:prSet/>
      <dgm:spPr/>
      <dgm:t>
        <a:bodyPr/>
        <a:lstStyle/>
        <a:p>
          <a:endParaRPr lang="en-GB"/>
        </a:p>
      </dgm:t>
    </dgm:pt>
    <dgm:pt modelId="{8F180C9D-0E9A-430B-BB62-04A50F08B90A}" type="sibTrans" cxnId="{907699D6-9BF7-46B8-B6FD-D3F429156305}">
      <dgm:prSet/>
      <dgm:spPr/>
      <dgm:t>
        <a:bodyPr/>
        <a:lstStyle/>
        <a:p>
          <a:endParaRPr lang="en-GB"/>
        </a:p>
      </dgm:t>
    </dgm:pt>
    <dgm:pt modelId="{D4009F62-CC5E-4047-9CA7-29D649F5A86F}" type="pres">
      <dgm:prSet presAssocID="{51FA8D20-5F78-423E-8835-13051322A7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FB234C-E011-41AA-9EA6-C3666C2D1236}" type="pres">
      <dgm:prSet presAssocID="{40373D25-B031-4CB9-A3E5-2D79056DADA0}" presName="composite" presStyleCnt="0"/>
      <dgm:spPr/>
    </dgm:pt>
    <dgm:pt modelId="{ED5DDFC4-2B77-418F-B32E-9F8DF5071A95}" type="pres">
      <dgm:prSet presAssocID="{40373D25-B031-4CB9-A3E5-2D79056DADA0}" presName="parTx" presStyleLbl="alignNode1" presStyleIdx="0" presStyleCnt="3" custScaleX="108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AB5AD3-49FE-48D7-A9D6-6FDF6ED7EA39}" type="pres">
      <dgm:prSet presAssocID="{40373D25-B031-4CB9-A3E5-2D79056DADA0}" presName="desTx" presStyleLbl="alignAccFollowNode1" presStyleIdx="0" presStyleCnt="3" custScaleX="107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16FD4B-4F60-4979-934B-B54AF85D569F}" type="pres">
      <dgm:prSet presAssocID="{178C1598-4723-4376-B9C6-19B748F4DA1E}" presName="space" presStyleCnt="0"/>
      <dgm:spPr/>
    </dgm:pt>
    <dgm:pt modelId="{1F965BE5-9293-419C-A157-DA5B8F3CAE4F}" type="pres">
      <dgm:prSet presAssocID="{5B476E4E-EB56-412E-8FB3-28939D4CA5FD}" presName="composite" presStyleCnt="0"/>
      <dgm:spPr/>
    </dgm:pt>
    <dgm:pt modelId="{3141FA01-9AA7-4D3D-87C7-E7BC669D4B09}" type="pres">
      <dgm:prSet presAssocID="{5B476E4E-EB56-412E-8FB3-28939D4CA5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212B0-1CD7-4BCB-B21E-6E3EDB550CB6}" type="pres">
      <dgm:prSet presAssocID="{5B476E4E-EB56-412E-8FB3-28939D4CA5F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7DEBE9-19A2-4FCF-AB0C-ECF38A743D11}" type="pres">
      <dgm:prSet presAssocID="{DC7F85D6-4DC7-4035-8888-8B8EA155DCE2}" presName="space" presStyleCnt="0"/>
      <dgm:spPr/>
    </dgm:pt>
    <dgm:pt modelId="{C95AC10E-5EC7-4F98-9752-BFCDEE21BC8F}" type="pres">
      <dgm:prSet presAssocID="{63DEADA1-AF66-4695-A93B-24D50FB3A84F}" presName="composite" presStyleCnt="0"/>
      <dgm:spPr/>
    </dgm:pt>
    <dgm:pt modelId="{1E5FB6DB-F8CE-4DB4-A4A2-E26AC33DE54E}" type="pres">
      <dgm:prSet presAssocID="{63DEADA1-AF66-4695-A93B-24D50FB3A8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614344-96F1-4513-A9D4-F69113445AFE}" type="pres">
      <dgm:prSet presAssocID="{63DEADA1-AF66-4695-A93B-24D50FB3A8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9A6A0C8-2368-440F-94AB-37F159E8620B}" srcId="{51FA8D20-5F78-423E-8835-13051322A706}" destId="{63DEADA1-AF66-4695-A93B-24D50FB3A84F}" srcOrd="2" destOrd="0" parTransId="{C3999F07-FB07-4E13-BF99-63F6DD1436FA}" sibTransId="{7539EC36-7196-4CF1-8534-8CC856634C10}"/>
    <dgm:cxn modelId="{6712D3EE-40AB-4339-8368-976AA151B7E0}" srcId="{51FA8D20-5F78-423E-8835-13051322A706}" destId="{40373D25-B031-4CB9-A3E5-2D79056DADA0}" srcOrd="0" destOrd="0" parTransId="{29D92E80-89D7-42B9-9A86-947A00B8A692}" sibTransId="{178C1598-4723-4376-B9C6-19B748F4DA1E}"/>
    <dgm:cxn modelId="{CF3DD32A-465D-4772-891E-A35DF2783C22}" type="presOf" srcId="{B05A5344-9402-4795-A4BC-2E41CB554098}" destId="{FEAB5AD3-49FE-48D7-A9D6-6FDF6ED7EA39}" srcOrd="0" destOrd="1" presId="urn:microsoft.com/office/officeart/2005/8/layout/hList1"/>
    <dgm:cxn modelId="{E01350CA-D954-499E-9F27-2E395C075EC4}" srcId="{5B476E4E-EB56-412E-8FB3-28939D4CA5FD}" destId="{37E61965-5800-4663-A803-CA98D276FBEB}" srcOrd="0" destOrd="0" parTransId="{A05D3B86-3B3F-4599-8EFB-2D2B147F0EB8}" sibTransId="{E445E38D-CDFF-4848-943C-0BAD4A830FA5}"/>
    <dgm:cxn modelId="{AFD76087-4100-48E0-81D0-094D195442F0}" srcId="{40373D25-B031-4CB9-A3E5-2D79056DADA0}" destId="{A106CDFD-B891-4FEF-8A88-7A4BA3DD55C2}" srcOrd="3" destOrd="0" parTransId="{C2A778BC-7F7F-4D5B-BA53-39096D4CE2FB}" sibTransId="{85D7970D-10D7-49E8-89F5-700516D456B5}"/>
    <dgm:cxn modelId="{B266539A-F82D-417D-9713-3F83CE16073A}" type="presOf" srcId="{5B476E4E-EB56-412E-8FB3-28939D4CA5FD}" destId="{3141FA01-9AA7-4D3D-87C7-E7BC669D4B09}" srcOrd="0" destOrd="0" presId="urn:microsoft.com/office/officeart/2005/8/layout/hList1"/>
    <dgm:cxn modelId="{01F0C399-9D1E-46CA-8D55-66C74964FE6A}" type="presOf" srcId="{0CF618B4-BDF3-4B66-84A9-C0249A174C7D}" destId="{1D614344-96F1-4513-A9D4-F69113445AFE}" srcOrd="0" destOrd="0" presId="urn:microsoft.com/office/officeart/2005/8/layout/hList1"/>
    <dgm:cxn modelId="{6F9DAD99-4189-4073-AC1F-CD030CDF57AB}" srcId="{5B476E4E-EB56-412E-8FB3-28939D4CA5FD}" destId="{7062C2BE-F0B1-4670-90DE-A4A996C8CBC0}" srcOrd="3" destOrd="0" parTransId="{97C3F51D-DBD5-4813-AF84-5A5F2654EFFA}" sibTransId="{EB5C6C56-7FB2-4DED-99FF-95C15E522E27}"/>
    <dgm:cxn modelId="{971C11AB-48AD-4434-9024-A0EDE093723B}" type="presOf" srcId="{0CC158C7-5C1A-4BCC-B7C1-A1CC8B832012}" destId="{756212B0-1CD7-4BCB-B21E-6E3EDB550CB6}" srcOrd="0" destOrd="1" presId="urn:microsoft.com/office/officeart/2005/8/layout/hList1"/>
    <dgm:cxn modelId="{907699D6-9BF7-46B8-B6FD-D3F429156305}" srcId="{63DEADA1-AF66-4695-A93B-24D50FB3A84F}" destId="{7AD1020E-6448-4099-A94A-1D7EEE9F4A27}" srcOrd="2" destOrd="0" parTransId="{1BB24D92-AEEC-41F6-9D85-B9E2DE529C81}" sibTransId="{8F180C9D-0E9A-430B-BB62-04A50F08B90A}"/>
    <dgm:cxn modelId="{4F98F9FC-90A8-4394-B923-BDC7BEA29B44}" srcId="{5B476E4E-EB56-412E-8FB3-28939D4CA5FD}" destId="{6EE5E747-5BC9-49F9-8243-CC5486FE0884}" srcOrd="2" destOrd="0" parTransId="{50D707D0-C640-445A-A8C8-9D5AADA712CA}" sibTransId="{2C62BA46-83A4-452F-9222-A936D2CD5D65}"/>
    <dgm:cxn modelId="{C39204AD-C746-4B8D-8B2F-E77CC22E89AC}" srcId="{51FA8D20-5F78-423E-8835-13051322A706}" destId="{5B476E4E-EB56-412E-8FB3-28939D4CA5FD}" srcOrd="1" destOrd="0" parTransId="{F61387E3-095D-4A97-B3AB-663C4C00AD43}" sibTransId="{DC7F85D6-4DC7-4035-8888-8B8EA155DCE2}"/>
    <dgm:cxn modelId="{7353C0FF-8E39-4F5B-90FB-DCB99FE1DE55}" type="presOf" srcId="{6EE5E747-5BC9-49F9-8243-CC5486FE0884}" destId="{756212B0-1CD7-4BCB-B21E-6E3EDB550CB6}" srcOrd="0" destOrd="2" presId="urn:microsoft.com/office/officeart/2005/8/layout/hList1"/>
    <dgm:cxn modelId="{08F3877E-8325-4FF0-877C-952D6F71F126}" type="presOf" srcId="{63DEADA1-AF66-4695-A93B-24D50FB3A84F}" destId="{1E5FB6DB-F8CE-4DB4-A4A2-E26AC33DE54E}" srcOrd="0" destOrd="0" presId="urn:microsoft.com/office/officeart/2005/8/layout/hList1"/>
    <dgm:cxn modelId="{BC6602E6-E849-4405-A7FC-4E7A30B0C34B}" srcId="{63DEADA1-AF66-4695-A93B-24D50FB3A84F}" destId="{0CF618B4-BDF3-4B66-84A9-C0249A174C7D}" srcOrd="0" destOrd="0" parTransId="{5AFFE6C9-CA2A-4753-9602-EFD84FFD2B21}" sibTransId="{A1A6A549-BB69-4891-B4DA-775D82853A3D}"/>
    <dgm:cxn modelId="{6BE3A5AE-3E2A-4746-AB1B-1B7689DBC2AF}" srcId="{40373D25-B031-4CB9-A3E5-2D79056DADA0}" destId="{75BB44D0-7259-4D75-8ACE-4271F82CF35F}" srcOrd="2" destOrd="0" parTransId="{FE563000-7ACC-4352-BE4D-16698BC6D5A6}" sibTransId="{A9C11950-6CF0-4355-AB1F-510404616547}"/>
    <dgm:cxn modelId="{9B5BF71A-04BC-426B-9FB3-BEDC5937E637}" srcId="{63DEADA1-AF66-4695-A93B-24D50FB3A84F}" destId="{11E86951-BB0C-4C15-8F9D-2F9F01A43EB4}" srcOrd="3" destOrd="0" parTransId="{3A142C91-F5ED-4A5A-BA12-DD8FBB38AEB4}" sibTransId="{F26B49D9-6836-40F4-ADBD-64E77C83FCD3}"/>
    <dgm:cxn modelId="{86858964-5238-484E-AE14-C83B830724FB}" type="presOf" srcId="{40373D25-B031-4CB9-A3E5-2D79056DADA0}" destId="{ED5DDFC4-2B77-418F-B32E-9F8DF5071A95}" srcOrd="0" destOrd="0" presId="urn:microsoft.com/office/officeart/2005/8/layout/hList1"/>
    <dgm:cxn modelId="{6017377E-5590-41F0-810F-876C845C8124}" srcId="{5B476E4E-EB56-412E-8FB3-28939D4CA5FD}" destId="{0CC158C7-5C1A-4BCC-B7C1-A1CC8B832012}" srcOrd="1" destOrd="0" parTransId="{C1FFED79-96E1-4A2B-A271-AD7727FD9E29}" sibTransId="{DC916841-1791-47E6-8059-F08E219703C3}"/>
    <dgm:cxn modelId="{0B25A6AB-F681-435B-98FC-2BB02E9BDB3E}" type="presOf" srcId="{7AD1020E-6448-4099-A94A-1D7EEE9F4A27}" destId="{1D614344-96F1-4513-A9D4-F69113445AFE}" srcOrd="0" destOrd="2" presId="urn:microsoft.com/office/officeart/2005/8/layout/hList1"/>
    <dgm:cxn modelId="{953DBE51-4740-46BE-AF52-D1A78DD69509}" type="presOf" srcId="{75BB44D0-7259-4D75-8ACE-4271F82CF35F}" destId="{FEAB5AD3-49FE-48D7-A9D6-6FDF6ED7EA39}" srcOrd="0" destOrd="2" presId="urn:microsoft.com/office/officeart/2005/8/layout/hList1"/>
    <dgm:cxn modelId="{8E8736DF-1CBB-455C-ADBF-E57DD831C9FB}" type="presOf" srcId="{7062C2BE-F0B1-4670-90DE-A4A996C8CBC0}" destId="{756212B0-1CD7-4BCB-B21E-6E3EDB550CB6}" srcOrd="0" destOrd="3" presId="urn:microsoft.com/office/officeart/2005/8/layout/hList1"/>
    <dgm:cxn modelId="{264D3E7C-3BF1-4F9D-A214-1F51FF03EEA7}" srcId="{40373D25-B031-4CB9-A3E5-2D79056DADA0}" destId="{45D48E03-0CBC-48EC-A8E8-E151C0020D16}" srcOrd="0" destOrd="0" parTransId="{908B1903-B69C-4CC9-85A3-D775312BC964}" sibTransId="{D678A280-6A2C-4F6D-9E7C-E7DDB78B1AE8}"/>
    <dgm:cxn modelId="{93A0FC0A-C596-46EF-9EEB-F493C0D25B28}" type="presOf" srcId="{37E61965-5800-4663-A803-CA98D276FBEB}" destId="{756212B0-1CD7-4BCB-B21E-6E3EDB550CB6}" srcOrd="0" destOrd="0" presId="urn:microsoft.com/office/officeart/2005/8/layout/hList1"/>
    <dgm:cxn modelId="{6094CBD8-3B76-4C13-8D2C-A332192EE13C}" type="presOf" srcId="{51FA8D20-5F78-423E-8835-13051322A706}" destId="{D4009F62-CC5E-4047-9CA7-29D649F5A86F}" srcOrd="0" destOrd="0" presId="urn:microsoft.com/office/officeart/2005/8/layout/hList1"/>
    <dgm:cxn modelId="{405104BB-E9AB-4D62-BE03-0BF438BF1A71}" type="presOf" srcId="{F46FB341-9B06-4845-9C5F-81C5EC326BA0}" destId="{1D614344-96F1-4513-A9D4-F69113445AFE}" srcOrd="0" destOrd="1" presId="urn:microsoft.com/office/officeart/2005/8/layout/hList1"/>
    <dgm:cxn modelId="{5CB106B4-2B1E-4A0C-B9DC-16FE4114E98B}" type="presOf" srcId="{45D48E03-0CBC-48EC-A8E8-E151C0020D16}" destId="{FEAB5AD3-49FE-48D7-A9D6-6FDF6ED7EA39}" srcOrd="0" destOrd="0" presId="urn:microsoft.com/office/officeart/2005/8/layout/hList1"/>
    <dgm:cxn modelId="{FFE7314C-1013-4215-A844-D5EC90A224B5}" srcId="{40373D25-B031-4CB9-A3E5-2D79056DADA0}" destId="{B05A5344-9402-4795-A4BC-2E41CB554098}" srcOrd="1" destOrd="0" parTransId="{871DA8D6-DD1D-489F-87C5-253BBC7E8CC6}" sibTransId="{C60D5E79-72A6-45A1-898B-BCCFF72F3EEF}"/>
    <dgm:cxn modelId="{33B4974F-F3D2-42F0-9B27-53F89A417AB5}" type="presOf" srcId="{11E86951-BB0C-4C15-8F9D-2F9F01A43EB4}" destId="{1D614344-96F1-4513-A9D4-F69113445AFE}" srcOrd="0" destOrd="3" presId="urn:microsoft.com/office/officeart/2005/8/layout/hList1"/>
    <dgm:cxn modelId="{DDD77752-AB5E-4E71-9CA8-89B9CF1F682A}" type="presOf" srcId="{A106CDFD-B891-4FEF-8A88-7A4BA3DD55C2}" destId="{FEAB5AD3-49FE-48D7-A9D6-6FDF6ED7EA39}" srcOrd="0" destOrd="3" presId="urn:microsoft.com/office/officeart/2005/8/layout/hList1"/>
    <dgm:cxn modelId="{69D0FF86-EA2D-4D1E-BCDE-099413FAEAFE}" srcId="{63DEADA1-AF66-4695-A93B-24D50FB3A84F}" destId="{F46FB341-9B06-4845-9C5F-81C5EC326BA0}" srcOrd="1" destOrd="0" parTransId="{8F58B49A-DD93-41C9-85E9-30A9DC0196AC}" sibTransId="{3201AD02-6D2B-4879-8FCD-5CE5C1393B96}"/>
    <dgm:cxn modelId="{ED7F6449-CEB0-472A-8238-F2ED633F9D7F}" type="presParOf" srcId="{D4009F62-CC5E-4047-9CA7-29D649F5A86F}" destId="{1CFB234C-E011-41AA-9EA6-C3666C2D1236}" srcOrd="0" destOrd="0" presId="urn:microsoft.com/office/officeart/2005/8/layout/hList1"/>
    <dgm:cxn modelId="{31FFA314-0126-4DE3-BE2F-7CAFCD9828B6}" type="presParOf" srcId="{1CFB234C-E011-41AA-9EA6-C3666C2D1236}" destId="{ED5DDFC4-2B77-418F-B32E-9F8DF5071A95}" srcOrd="0" destOrd="0" presId="urn:microsoft.com/office/officeart/2005/8/layout/hList1"/>
    <dgm:cxn modelId="{5CCC29EA-91D1-4B28-909C-88BFA2356679}" type="presParOf" srcId="{1CFB234C-E011-41AA-9EA6-C3666C2D1236}" destId="{FEAB5AD3-49FE-48D7-A9D6-6FDF6ED7EA39}" srcOrd="1" destOrd="0" presId="urn:microsoft.com/office/officeart/2005/8/layout/hList1"/>
    <dgm:cxn modelId="{B394E4A4-610E-4F55-A48E-02BED58F669F}" type="presParOf" srcId="{D4009F62-CC5E-4047-9CA7-29D649F5A86F}" destId="{8116FD4B-4F60-4979-934B-B54AF85D569F}" srcOrd="1" destOrd="0" presId="urn:microsoft.com/office/officeart/2005/8/layout/hList1"/>
    <dgm:cxn modelId="{54EF3C61-4825-43A6-BAB8-2C4A1FE4E9BD}" type="presParOf" srcId="{D4009F62-CC5E-4047-9CA7-29D649F5A86F}" destId="{1F965BE5-9293-419C-A157-DA5B8F3CAE4F}" srcOrd="2" destOrd="0" presId="urn:microsoft.com/office/officeart/2005/8/layout/hList1"/>
    <dgm:cxn modelId="{BE8836EB-B208-4EA8-9EC4-15B305B4B6DE}" type="presParOf" srcId="{1F965BE5-9293-419C-A157-DA5B8F3CAE4F}" destId="{3141FA01-9AA7-4D3D-87C7-E7BC669D4B09}" srcOrd="0" destOrd="0" presId="urn:microsoft.com/office/officeart/2005/8/layout/hList1"/>
    <dgm:cxn modelId="{1F09DCB9-F59B-40C9-AFE7-527E82DDEA5F}" type="presParOf" srcId="{1F965BE5-9293-419C-A157-DA5B8F3CAE4F}" destId="{756212B0-1CD7-4BCB-B21E-6E3EDB550CB6}" srcOrd="1" destOrd="0" presId="urn:microsoft.com/office/officeart/2005/8/layout/hList1"/>
    <dgm:cxn modelId="{BF27CA33-C801-4410-8A53-C0CAE21EADAF}" type="presParOf" srcId="{D4009F62-CC5E-4047-9CA7-29D649F5A86F}" destId="{8B7DEBE9-19A2-4FCF-AB0C-ECF38A743D11}" srcOrd="3" destOrd="0" presId="urn:microsoft.com/office/officeart/2005/8/layout/hList1"/>
    <dgm:cxn modelId="{66804831-38DE-4F84-8B7D-465D2375E1B8}" type="presParOf" srcId="{D4009F62-CC5E-4047-9CA7-29D649F5A86F}" destId="{C95AC10E-5EC7-4F98-9752-BFCDEE21BC8F}" srcOrd="4" destOrd="0" presId="urn:microsoft.com/office/officeart/2005/8/layout/hList1"/>
    <dgm:cxn modelId="{97D92F1F-4804-499C-8227-47AABF2C18FB}" type="presParOf" srcId="{C95AC10E-5EC7-4F98-9752-BFCDEE21BC8F}" destId="{1E5FB6DB-F8CE-4DB4-A4A2-E26AC33DE54E}" srcOrd="0" destOrd="0" presId="urn:microsoft.com/office/officeart/2005/8/layout/hList1"/>
    <dgm:cxn modelId="{16014097-68F6-4F5C-9E51-66C31966A04B}" type="presParOf" srcId="{C95AC10E-5EC7-4F98-9752-BFCDEE21BC8F}" destId="{1D614344-96F1-4513-A9D4-F69113445A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7/27/2014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7/27/2014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Today,</a:t>
            </a:r>
            <a:r>
              <a:rPr lang="en-GB" baseline="0" dirty="0" smtClean="0"/>
              <a:t> you’ll see a running, configured SAN that will be torn-down and re-built in-front of your eyes! We’ll configure the dedicated SAN network that we’ll use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 to connect guests to the SAN and we’ll provision a Windows file-system on two separate VMs to explore all the steps to provision on the SAN and bring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 devices to Windows guests.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4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you want to replicate what I’ve done here today</a:t>
            </a:r>
            <a:r>
              <a:rPr lang="en-GB" baseline="0" dirty="0" smtClean="0"/>
              <a:t> – then grab </a:t>
            </a:r>
            <a:r>
              <a:rPr lang="en-GB" baseline="0" dirty="0" err="1" smtClean="0"/>
              <a:t>FreeNAS</a:t>
            </a:r>
            <a:r>
              <a:rPr lang="en-GB" baseline="0" dirty="0" smtClean="0"/>
              <a:t> and create a VM – this can trivially expose LUNs over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 experience a high-end SAN yourself . . . grab the EMC deployable VMs that mimic a high-end SAN (with lots of disks already provisioned). This VM can even expose LUNs to other VMs. There are limitations, though – only the </a:t>
            </a:r>
            <a:r>
              <a:rPr lang="en-GB" baseline="0" dirty="0" err="1" smtClean="0"/>
              <a:t>Celerra</a:t>
            </a:r>
            <a:r>
              <a:rPr lang="en-GB" baseline="0" dirty="0" smtClean="0"/>
              <a:t> download has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 provided.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 article gives really nice background info on how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 is optimised for real production workloads. Nowadays 1GBit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 is obsolete and 10GBit is normal; OR even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 over </a:t>
            </a:r>
            <a:r>
              <a:rPr lang="en-GB" baseline="0" dirty="0" err="1" smtClean="0"/>
              <a:t>Infiniband</a:t>
            </a:r>
            <a:r>
              <a:rPr lang="en-GB" baseline="0" dirty="0" smtClean="0"/>
              <a:t> (40GBit+) – BUT the article is still very useful nonetheless due to the background info.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online IOPS calculator can give you an indication once you know your underlying SAN disks to calculate what IOPS and latency you </a:t>
            </a:r>
            <a:r>
              <a:rPr lang="en-GB" i="1" baseline="0" dirty="0" smtClean="0"/>
              <a:t>should</a:t>
            </a:r>
            <a:r>
              <a:rPr lang="en-GB" baseline="0" dirty="0" smtClean="0"/>
              <a:t> be getting from your SAN.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Feel free to contact me on twitter OR visit my blog at www.hueholleran.com – look forward to seeing you soon and hope you enjoyed the session!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3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familiar to those with a *nix background</a:t>
            </a:r>
            <a:r>
              <a:rPr lang="en-GB" baseline="0" dirty="0" smtClean="0"/>
              <a:t> maybe . . . Block devices versus File Share access. Block devices (‘disks’) are visible in Storage Management and need a file system created on them to be usable; whereas remote File Shares already have a file system created on them on another server and provide pre-backed storage to create files and folders.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Traditionally,</a:t>
            </a:r>
            <a:r>
              <a:rPr lang="en-GB" baseline="0" dirty="0" smtClean="0"/>
              <a:t> a </a:t>
            </a:r>
            <a:r>
              <a:rPr lang="en-GB" dirty="0" smtClean="0"/>
              <a:t>SAN exposed only ‘Block’ devices over </a:t>
            </a:r>
            <a:r>
              <a:rPr lang="en-GB" dirty="0" err="1" smtClean="0"/>
              <a:t>iSCSI</a:t>
            </a:r>
            <a:r>
              <a:rPr lang="en-GB" dirty="0" smtClean="0"/>
              <a:t> or FC</a:t>
            </a:r>
            <a:r>
              <a:rPr lang="en-GB" baseline="0" dirty="0" smtClean="0"/>
              <a:t> Fibre Channel; </a:t>
            </a:r>
            <a:r>
              <a:rPr lang="en-GB" dirty="0" smtClean="0"/>
              <a:t>whereas</a:t>
            </a:r>
            <a:r>
              <a:rPr lang="en-GB" baseline="0" dirty="0" smtClean="0"/>
              <a:t> a NAS traditionally exposed only File Share access over the network. Over time, SANs added functionality to expose pre-baked shares from some of their volumes; and NASs added support for exposing block devices usually over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. DAS is largely obsolete as it provides (usually SCSI) block access through a dedicated plug-in ‘HBA’ card to only one or two servers; DAS has completely been supplanted by NAS exposing block devices OR lower-end SAN; we’ll see a lower-end SAN in the demonstration in a moment . . 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So, if SANs and NASs have similar features why pay all the extra cost for a SAN over just using a NAS? SANs provides MUCH higher throughput, extra monitoring and notification capabilities and redundancy features such as multiple, independent network interfaces; multiple power supplies; and multiple internal storage processors. Even the disks supplied in SANs are optimised to tolerate extra vibration and to delegate error handling to the SAN (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. so that the SAN can hot-replace a disk if it starts showing issues). SANs also have additional sophisticated capabilities to ‘tier’ the data, </a:t>
            </a:r>
            <a:r>
              <a:rPr lang="en-GB" baseline="0" dirty="0" err="1" smtClean="0"/>
              <a:t>viz</a:t>
            </a:r>
            <a:r>
              <a:rPr lang="en-GB" baseline="0" dirty="0" smtClean="0"/>
              <a:t>: tune the physical location of data on disk OR use a mixture of very fast solid state SSD storage and traditional hard disks to provide fastest access to the ‘hottest’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1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Vendors use a variety of terminology BUT we will just use ‘(Storage) Pool’ AND ‘LUN’</a:t>
            </a:r>
            <a:r>
              <a:rPr lang="en-GB" baseline="0" dirty="0" smtClean="0"/>
              <a:t> that satisfies discussing in broad terms:</a:t>
            </a:r>
          </a:p>
          <a:p>
            <a:endParaRPr lang="en-GB" baseline="0" dirty="0" smtClean="0"/>
          </a:p>
          <a:p>
            <a:r>
              <a:rPr lang="en-GB" dirty="0" smtClean="0"/>
              <a:t>Firstly,</a:t>
            </a:r>
            <a:r>
              <a:rPr lang="en-GB" baseline="0" dirty="0" smtClean="0"/>
              <a:t> </a:t>
            </a:r>
            <a:r>
              <a:rPr lang="en-GB" dirty="0" smtClean="0"/>
              <a:t>we must create a ‘Pool’ (Storage Pool/Disk Group(</a:t>
            </a:r>
            <a:r>
              <a:rPr lang="en-GB" dirty="0" err="1" smtClean="0"/>
              <a:t>ing</a:t>
            </a:r>
            <a:r>
              <a:rPr lang="en-GB" dirty="0" smtClean="0"/>
              <a:t>)/RAID</a:t>
            </a:r>
            <a:r>
              <a:rPr lang="en-GB" baseline="0" dirty="0" smtClean="0"/>
              <a:t> Pool/Storage Group/etc.) and this defines the exact disks we will use AND the RAID level to produce a ‘pool’ of storage. The RAID level chosen will determine the resultant available storage, </a:t>
            </a:r>
            <a:r>
              <a:rPr lang="en-GB" baseline="0" dirty="0" err="1" smtClean="0"/>
              <a:t>viz</a:t>
            </a:r>
            <a:r>
              <a:rPr lang="en-GB" baseline="0" dirty="0" smtClean="0"/>
              <a:t>: in RAID10 (stripe of mirrors) we ‘lose’ 50% of the disks; for RAID5 approximately 1 disk in 5 is lost (varies by vendor).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Some vendors refer to arrays with </a:t>
            </a:r>
            <a:r>
              <a:rPr lang="en-GB" b="1" baseline="0" dirty="0" smtClean="0"/>
              <a:t>multiples </a:t>
            </a:r>
            <a:r>
              <a:rPr lang="en-GB" baseline="0" dirty="0" smtClean="0"/>
              <a:t>of the basic building block at a RAID level (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4-8 disks for RAID10; 5 disks for RAID5) as ‘aggregate’ pools. Vendors may offer additional RAID levels (RAID Z; ‘</a:t>
            </a:r>
            <a:r>
              <a:rPr lang="en-GB" baseline="0" dirty="0" err="1" smtClean="0"/>
              <a:t>Super’RAID</a:t>
            </a:r>
            <a:r>
              <a:rPr lang="en-GB" baseline="0" dirty="0" smtClean="0"/>
              <a:t>; etc.) with claimed additional benefits over the standard RAID levels,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dynamic resize; better resilience when disks are lost; improved performance for certain workloads etc.  NB: for database workloads we typically favour RAID10 due to its absence of write penalty (see: http://theithollow.com/2012/03/understanding-raid-penalty/)</a:t>
            </a:r>
          </a:p>
          <a:p>
            <a:endParaRPr lang="en-GB" baseline="0" dirty="0" smtClean="0"/>
          </a:p>
          <a:p>
            <a:r>
              <a:rPr lang="en-GB" b="1" dirty="0" smtClean="0"/>
              <a:t>LUNs</a:t>
            </a:r>
            <a:r>
              <a:rPr lang="en-GB" dirty="0" smtClean="0"/>
              <a:t>: Once the ‘pool’ has been created, ‘LUNs’ are then allocated</a:t>
            </a:r>
            <a:r>
              <a:rPr lang="en-GB" baseline="0" dirty="0" smtClean="0"/>
              <a:t> from this pool, and typically multiple LUNs are allocated from a pool, usually to different servers and workloads – this sharing of the underlying disks by multiple LUNs may be one reason that poor OR unpredictable performance is seen for a workload.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Initially a small LUN may be allocated to produce a block of storage to be allocated to a server and extended/concatenated later by adding extra (non-contiguous) LUN space (or again a vendor may call </a:t>
            </a:r>
            <a:r>
              <a:rPr lang="en-GB" i="1" baseline="0" dirty="0" smtClean="0"/>
              <a:t>this</a:t>
            </a:r>
            <a:r>
              <a:rPr lang="en-GB" baseline="0" dirty="0" smtClean="0"/>
              <a:t> ‘aggregated’ LUNs – good </a:t>
            </a:r>
            <a:r>
              <a:rPr lang="en-GB" baseline="0" dirty="0" err="1" smtClean="0"/>
              <a:t>ol</a:t>
            </a:r>
            <a:r>
              <a:rPr lang="en-GB" baseline="0" dirty="0" smtClean="0"/>
              <a:t>’ vendor-specific terminology!).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1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demo we see</a:t>
            </a:r>
            <a:r>
              <a:rPr lang="en-GB" baseline="0" dirty="0" smtClean="0"/>
              <a:t> a SAN with some LUNs allocated and we’ll drop the LUNs’ server allocations; drop the LUNs;  then drop the underlying Pools. (on the EMC SAN we are using ‘pools’ are called Storage Pools and LUNs are called ‘Virtual Disks’).</a:t>
            </a:r>
          </a:p>
          <a:p>
            <a:endParaRPr lang="en-GB" baseline="0" dirty="0" smtClean="0"/>
          </a:p>
          <a:p>
            <a:r>
              <a:rPr lang="en-GB" dirty="0" smtClean="0"/>
              <a:t>We are using a SAN on a dedicated</a:t>
            </a:r>
            <a:r>
              <a:rPr lang="en-GB" baseline="0" dirty="0" smtClean="0"/>
              <a:t> network connected to a VMware </a:t>
            </a:r>
            <a:r>
              <a:rPr lang="en-GB" baseline="0" dirty="0" err="1" smtClean="0"/>
              <a:t>ESXi</a:t>
            </a:r>
            <a:r>
              <a:rPr lang="en-GB" baseline="0" dirty="0" smtClean="0"/>
              <a:t> server via a Gigabit switch; we’ll use a wireless access point to ‘tap-into’ the SAN network – this is NOT a recommended thing to do on a production environment BUT is great way to see the SAN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 traffic for demonstration! We just allocate an IP Address on the 10.60.X.X (SAN) Network and we investigate the SAN traffic from our laptop.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now select some 300GB disks and create a RAID10 Pool #1; then we select some 600GB disks and create another RAID10 Pool #2. Via the webcam onto the SAN disks we can see the activity from the underlying disks in the array.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From Pool #1 we cut 3× LUNs of 10GB; 2GB and 500MB (in real production we would use MUCH bigger LUN, of course) and we immediately see disk activity on Pool #1 via the webcam; From Pool #2 we cut 1× LUN of 5GB. We observe that the LUN on Pool #2 begins creating immediately BUT the two later LUNs on Pool #1 do NOT begin creating until the first LUN on Pool #1 has completed – the SAN intelligently serialises access to shared devices.</a:t>
            </a:r>
          </a:p>
          <a:p>
            <a:endParaRPr lang="en-GB" baseline="0" dirty="0" smtClean="0"/>
          </a:p>
          <a:p>
            <a:r>
              <a:rPr lang="en-GB" dirty="0" smtClean="0"/>
              <a:t>With our</a:t>
            </a:r>
            <a:r>
              <a:rPr lang="en-GB" baseline="0" dirty="0" smtClean="0"/>
              <a:t> LUNs created we use the Microsoft </a:t>
            </a:r>
            <a:r>
              <a:rPr lang="en-GB" baseline="0" dirty="0" err="1" smtClean="0"/>
              <a:t>iSCSI</a:t>
            </a:r>
            <a:r>
              <a:rPr lang="en-GB" baseline="0" dirty="0" smtClean="0"/>
              <a:t> initiator on a VM to contact the SAN. After authorising the VM we turn this LUN into a Windows block device and we create a </a:t>
            </a:r>
            <a:r>
              <a:rPr lang="en-GB" baseline="0" dirty="0" err="1" smtClean="0"/>
              <a:t>filesystem</a:t>
            </a:r>
            <a:r>
              <a:rPr lang="en-GB" baseline="0" dirty="0" smtClean="0"/>
              <a:t> on this new device. We do the same on the second VM with another volume on the same Pool #1.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a longer demonstration we would now proceed to run an SQL Server workload on one LUN and a ‘noisy’ disruptive workload on another LUN and observe the negative impact and erratic response from the LUN – one way that poor OR erratic behaviour can be observed from a SAN.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You’ve now seen a complete SAN torn-down and re-built from scratch in just-over 30 minutes and then storage provisioned and allocated to Windows servers . . . so when your SAN admin claims it’s ‘</a:t>
            </a:r>
            <a:r>
              <a:rPr lang="en-GB" baseline="0" dirty="0" err="1" smtClean="0"/>
              <a:t>gonna</a:t>
            </a:r>
            <a:r>
              <a:rPr lang="en-GB" baseline="0" dirty="0" smtClean="0"/>
              <a:t> take 3 weeks’ you can ask for more detail on why it will actually take so long!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0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reality,</a:t>
            </a:r>
            <a:r>
              <a:rPr lang="en-GB" baseline="0" dirty="0" smtClean="0"/>
              <a:t> SANs are usually have MANY more disks than our demonstration SAN – here is the SAN we use for performance testing that has over 150×disks as opposed to the 12×disks we have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85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possible to re-structure a SAN once it has been created – here’s how we decided recently to re-structure our SAN to move</a:t>
            </a:r>
            <a:r>
              <a:rPr lang="en-GB" baseline="0" dirty="0" smtClean="0"/>
              <a:t> from 4 to 7 Pools and to create special-purpose pools,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SSD-only pools and pools of lower-performance SATA (NL-SAS) disks for mimicking a lower-end SAN . . . it seemed like a good idea to re-structure this at one time!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reality,</a:t>
            </a:r>
            <a:r>
              <a:rPr lang="en-GB" baseline="0" dirty="0" smtClean="0"/>
              <a:t> we have to define exactly how each disk will be allocated to the pools . . . each block here is an SSD, an SAS HDD –or- a SATA HDD and the colour groupings define the pool to which the disk belongs. In this diagram we define which disks and how their allocation will change.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Your SAN administrator will maintain a similar diagram to that shown here.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8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 vendors now support ‘(data) </a:t>
            </a:r>
            <a:r>
              <a:rPr lang="en-GB" dirty="0" err="1" smtClean="0"/>
              <a:t>tiering</a:t>
            </a:r>
            <a:r>
              <a:rPr lang="en-GB" dirty="0" smtClean="0"/>
              <a:t>’ – </a:t>
            </a:r>
            <a:r>
              <a:rPr lang="en-GB" dirty="0" err="1" smtClean="0"/>
              <a:t>ie</a:t>
            </a:r>
            <a:r>
              <a:rPr lang="en-GB" dirty="0" smtClean="0"/>
              <a:t>. mixed</a:t>
            </a:r>
            <a:r>
              <a:rPr lang="en-GB" baseline="0" dirty="0" smtClean="0"/>
              <a:t> pools of solid state (SSD) mixed-in with traditional HDDs and this can give great results to suitable workloads. Here is an example whereby a workload that was taken over 1.5hrs reduced to 30mins as the array moved the ‘hot’ data to faster disks over the period of several hours (top graph on slide).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metrics below show the IOPS increasing from a 4,000 to nearly 18,000 IOPS as more and more hot data got moved to the faster disks – without making any other changes to the application – purely based-on the SAN learning the workload! Treat all vendor additional cost licenced features with suspicion (OR ask them to prove that they help) – BUT they can be helpful for some workloads - as seen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6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7/27/2014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7/27/2014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marow.com/strcalc/" TargetMode="External"/><Relationship Id="rId5" Type="http://schemas.openxmlformats.org/officeDocument/2006/relationships/hyperlink" Target="http://www.rainiersolutions.com/RainierLibrary/iSCSI%20SAN%20Performance.pdf" TargetMode="External"/><Relationship Id="rId4" Type="http://schemas.openxmlformats.org/officeDocument/2006/relationships/hyperlink" Target="http://techhead.co/emc-vnx-and-celerra-virtual-storage-appliance-vsa-free-download-lin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 Eye for the SQL Girl/Guy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Hue </a:t>
            </a:r>
            <a:r>
              <a:rPr lang="en-US" dirty="0" err="1" smtClean="0"/>
              <a:t>Holleran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1123613" cy="4191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Please </a:t>
            </a:r>
            <a:r>
              <a:rPr lang="en-US" b="1" dirty="0" smtClean="0"/>
              <a:t>support </a:t>
            </a:r>
            <a:r>
              <a:rPr lang="en-US" b="1" dirty="0"/>
              <a:t>the </a:t>
            </a:r>
            <a:r>
              <a:rPr lang="en-US" b="1" dirty="0" err="1"/>
              <a:t>SQLBits</a:t>
            </a:r>
            <a:r>
              <a:rPr lang="en-US" b="1" dirty="0"/>
              <a:t> sponsors – </a:t>
            </a:r>
            <a:r>
              <a:rPr lang="en-US" b="1" dirty="0" smtClean="0"/>
              <a:t>who make this conference possible</a:t>
            </a:r>
            <a:endParaRPr lang="en-US" b="1" dirty="0"/>
          </a:p>
          <a:p>
            <a:r>
              <a:rPr lang="en-US" dirty="0" smtClean="0">
                <a:hlinkClick r:id="rId3"/>
              </a:rPr>
              <a:t>http://www.freenas.org/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^ a really nice, simple NAS (with </a:t>
            </a:r>
            <a:r>
              <a:rPr lang="en-US" dirty="0" err="1" smtClean="0"/>
              <a:t>iSCSI</a:t>
            </a:r>
            <a:r>
              <a:rPr lang="en-US" dirty="0" smtClean="0"/>
              <a:t>) that can be deployed </a:t>
            </a:r>
            <a:r>
              <a:rPr lang="en-US" dirty="0"/>
              <a:t>trivially </a:t>
            </a:r>
            <a:r>
              <a:rPr lang="en-US" dirty="0" smtClean="0"/>
              <a:t>in a VM</a:t>
            </a:r>
          </a:p>
          <a:p>
            <a:r>
              <a:rPr lang="en-US" dirty="0" smtClean="0">
                <a:hlinkClick r:id="rId4"/>
              </a:rPr>
              <a:t>http://techhead.co/emc-vnx-and-celerra-virtual-storage-appliance-vsa-free-download-link/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^ these are downloadable VMs of working EMC SANs in a box with lots of disks allocated – perfect if you want to hone skills OR try a large SAN for yourself – can allocated LUNs to VMs</a:t>
            </a:r>
          </a:p>
          <a:p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www.rainiersolutions.com/RainierLibrary/iSCSI%20SAN%20Performance.pdf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^ really interesting article on getting most from </a:t>
            </a:r>
            <a:r>
              <a:rPr lang="en-GB" dirty="0" err="1" smtClean="0"/>
              <a:t>iSCSI</a:t>
            </a:r>
            <a:r>
              <a:rPr lang="en-GB" dirty="0" smtClean="0"/>
              <a:t> – BUT has great background info too</a:t>
            </a:r>
          </a:p>
          <a:p>
            <a:r>
              <a:rPr lang="en-GB" dirty="0">
                <a:hlinkClick r:id="rId6"/>
              </a:rPr>
              <a:t>http://www.wmarow.com/strcalc/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^ online IOPS calculator for SAN pools of different RAID and disks</a:t>
            </a:r>
          </a:p>
          <a:p>
            <a:r>
              <a:rPr lang="en-US" dirty="0" smtClean="0"/>
              <a:t>Contact me </a:t>
            </a:r>
            <a:r>
              <a:rPr lang="en-US" b="1" dirty="0" smtClean="0">
                <a:solidFill>
                  <a:srgbClr val="00B0F0"/>
                </a:solidFill>
              </a:rPr>
              <a:t>@</a:t>
            </a:r>
            <a:r>
              <a:rPr lang="en-US" b="1" dirty="0" err="1" smtClean="0">
                <a:solidFill>
                  <a:srgbClr val="00B0F0"/>
                </a:solidFill>
              </a:rPr>
              <a:t>hueholleran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00B0F0"/>
                </a:solidFill>
              </a:rPr>
              <a:t>hueholleran.com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50" y="533400"/>
            <a:ext cx="9537763" cy="1066800"/>
          </a:xfrm>
        </p:spPr>
        <p:txBody>
          <a:bodyPr/>
          <a:lstStyle/>
          <a:p>
            <a:r>
              <a:rPr lang="en-US" dirty="0" smtClean="0"/>
              <a:t>Block Access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versus</a:t>
            </a:r>
            <a:r>
              <a:rPr lang="en-US" dirty="0" smtClean="0"/>
              <a:t> File Share Access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c960726.DGBJ_04(en-us,TechNet.10)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701"/>
          <a:stretch/>
        </p:blipFill>
        <p:spPr bwMode="auto">
          <a:xfrm>
            <a:off x="0" y="1600200"/>
            <a:ext cx="60960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50" y="3501007"/>
            <a:ext cx="170192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41200" lvl="0"/>
            <a:r>
              <a:rPr lang="en-GB" sz="3000" dirty="0"/>
              <a:t>Block </a:t>
            </a:r>
            <a:r>
              <a:rPr lang="en-GB" sz="3000" dirty="0" smtClean="0"/>
              <a:t>Access</a:t>
            </a:r>
            <a:endParaRPr lang="en-GB" sz="3000" dirty="0"/>
          </a:p>
        </p:txBody>
      </p:sp>
      <p:pic>
        <p:nvPicPr>
          <p:cNvPr id="1030" name="Picture 6" descr="clip_image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428" y="1865713"/>
            <a:ext cx="51244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of the Map Network Drive dialog 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798913"/>
            <a:ext cx="3905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8096" y="3624553"/>
            <a:ext cx="3450852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41200" lvl="0">
              <a:defRPr sz="3000"/>
            </a:lvl1pPr>
          </a:lstStyle>
          <a:p>
            <a:r>
              <a:rPr lang="en-GB" dirty="0"/>
              <a:t>File Share Access</a:t>
            </a:r>
          </a:p>
        </p:txBody>
      </p:sp>
    </p:spTree>
    <p:extLst>
      <p:ext uri="{BB962C8B-B14F-4D97-AF65-F5344CB8AC3E}">
        <p14:creationId xmlns:p14="http://schemas.microsoft.com/office/powerpoint/2010/main" val="3560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versus</a:t>
            </a:r>
            <a:r>
              <a:rPr lang="en-US" dirty="0" smtClean="0"/>
              <a:t> NAS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versus</a:t>
            </a:r>
            <a:r>
              <a:rPr lang="en-US" dirty="0" smtClean="0"/>
              <a:t> DAS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2633821"/>
              </p:ext>
            </p:extLst>
          </p:nvPr>
        </p:nvGraphicFramePr>
        <p:xfrm>
          <a:off x="0" y="1916832"/>
          <a:ext cx="12188825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4212" y="4293096"/>
            <a:ext cx="388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16000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7030A0"/>
                </a:solidFill>
              </a:rPr>
              <a:t>Block </a:t>
            </a:r>
            <a:r>
              <a:rPr lang="en-GB" sz="2900" dirty="0" smtClean="0">
                <a:solidFill>
                  <a:srgbClr val="7030A0"/>
                </a:solidFill>
              </a:rPr>
              <a:t>Access</a:t>
            </a:r>
            <a:endParaRPr lang="en-GB" sz="29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8276" y="4747210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16000">
              <a:buFont typeface="Arial" panose="020B0604020202020204" pitchFamily="34" charset="0"/>
              <a:buChar char="•"/>
            </a:pPr>
            <a:r>
              <a:rPr lang="en-GB" sz="2900" dirty="0" smtClean="0">
                <a:solidFill>
                  <a:srgbClr val="7030A0"/>
                </a:solidFill>
              </a:rPr>
              <a:t>File Share Access</a:t>
            </a:r>
            <a:endParaRPr lang="en-GB" sz="2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5DDFC4-2B77-418F-B32E-9F8DF5071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D5DDFC4-2B77-418F-B32E-9F8DF5071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B5AD3-49FE-48D7-A9D6-6FDF6ED7E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EAB5AD3-49FE-48D7-A9D6-6FDF6ED7E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41FA01-9AA7-4D3D-87C7-E7BC669D4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141FA01-9AA7-4D3D-87C7-E7BC669D4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212B0-1CD7-4BCB-B21E-6E3EDB550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56212B0-1CD7-4BCB-B21E-6E3EDB550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FB6DB-F8CE-4DB4-A4A2-E26AC33DE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E5FB6DB-F8CE-4DB4-A4A2-E26AC33DE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614344-96F1-4513-A9D4-F69113445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1D614344-96F1-4513-A9D4-F69113445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’(</a:t>
            </a:r>
            <a:r>
              <a:rPr lang="en-US" dirty="0" smtClean="0"/>
              <a:t>Storage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 Pools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dirty="0" smtClean="0"/>
              <a:t>LUNs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8614692" y="5965809"/>
            <a:ext cx="3441048" cy="792088"/>
            <a:chOff x="8614692" y="5965809"/>
            <a:chExt cx="3441048" cy="7920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7875" y="5965809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7625" y="5965809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648" y="5965809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4942" y="5965809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4692" y="5965809"/>
              <a:ext cx="1357865" cy="792088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117748" y="5965809"/>
            <a:ext cx="2920798" cy="792088"/>
            <a:chOff x="314393" y="5965809"/>
            <a:chExt cx="2920798" cy="79208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7326" y="5965809"/>
              <a:ext cx="1357865" cy="79208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7076" y="5965809"/>
              <a:ext cx="1357865" cy="79208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099" y="5965809"/>
              <a:ext cx="1357865" cy="79208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93" y="5965809"/>
              <a:ext cx="1357865" cy="79208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18154" y="5965809"/>
            <a:ext cx="2920798" cy="792088"/>
            <a:chOff x="3214799" y="5965809"/>
            <a:chExt cx="2920798" cy="7920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7732" y="5965809"/>
              <a:ext cx="1357865" cy="7920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7482" y="5965809"/>
              <a:ext cx="1357865" cy="79208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505" y="5965809"/>
              <a:ext cx="1357865" cy="79208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4799" y="5965809"/>
              <a:ext cx="1357865" cy="79208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7748" y="4957230"/>
            <a:ext cx="2920798" cy="792088"/>
            <a:chOff x="3214799" y="5965809"/>
            <a:chExt cx="2920798" cy="7920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7732" y="5965809"/>
              <a:ext cx="1357865" cy="79208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7482" y="5965809"/>
              <a:ext cx="1357865" cy="79208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505" y="5965809"/>
              <a:ext cx="1357865" cy="79208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4799" y="5965809"/>
              <a:ext cx="1357865" cy="79208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018154" y="4957230"/>
            <a:ext cx="2920798" cy="792088"/>
            <a:chOff x="314393" y="5965809"/>
            <a:chExt cx="2920798" cy="79208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7326" y="5965809"/>
              <a:ext cx="1357865" cy="79208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7076" y="5965809"/>
              <a:ext cx="1357865" cy="79208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099" y="5965809"/>
              <a:ext cx="1357865" cy="79208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93" y="5965809"/>
              <a:ext cx="1357865" cy="79208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879388" y="4365973"/>
            <a:ext cx="2351770" cy="5539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GB" sz="3000" dirty="0" err="1" smtClean="0"/>
              <a:t>eg</a:t>
            </a:r>
            <a:r>
              <a:rPr lang="en-GB" sz="3000" dirty="0" smtClean="0"/>
              <a:t>. 16×Disks</a:t>
            </a:r>
            <a:endParaRPr lang="en-GB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2196111" y="5408086"/>
            <a:ext cx="1719994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GB" sz="3000" dirty="0" smtClean="0"/>
              <a:t>RAID10</a:t>
            </a:r>
            <a:endParaRPr lang="en-GB" sz="3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8619785" y="5173721"/>
            <a:ext cx="3435955" cy="792088"/>
            <a:chOff x="8619785" y="5173721"/>
            <a:chExt cx="3435955" cy="79208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7875" y="5173721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7625" y="5173721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648" y="5173721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9785" y="5173721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6717" y="5173721"/>
              <a:ext cx="1357865" cy="792088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9671344" y="5408086"/>
            <a:ext cx="1292045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GB" sz="3000" dirty="0" smtClean="0"/>
              <a:t>RAID5</a:t>
            </a:r>
            <a:endParaRPr lang="en-GB" sz="30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8619785" y="4343448"/>
            <a:ext cx="3435955" cy="792088"/>
            <a:chOff x="8619785" y="4343448"/>
            <a:chExt cx="3435955" cy="792088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7625" y="4343448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648" y="4343448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4942" y="4343448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9785" y="4343448"/>
              <a:ext cx="1357865" cy="792088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7875" y="4343448"/>
              <a:ext cx="1357865" cy="792088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60" name="TextBox 59"/>
          <p:cNvSpPr txBox="1"/>
          <p:nvPr/>
        </p:nvSpPr>
        <p:spPr>
          <a:xfrm>
            <a:off x="6179293" y="4457343"/>
            <a:ext cx="2178583" cy="2308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GB" sz="2400" dirty="0" smtClean="0"/>
              <a:t>Created 1</a:t>
            </a:r>
            <a:r>
              <a:rPr lang="en-GB" sz="2400" baseline="30000" dirty="0" smtClean="0"/>
              <a:t>st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(</a:t>
            </a:r>
            <a:r>
              <a:rPr lang="en-GB" sz="2400" dirty="0" smtClean="0">
                <a:solidFill>
                  <a:schemeClr val="accent1"/>
                </a:solidFill>
              </a:rPr>
              <a:t>Storage</a:t>
            </a:r>
            <a:r>
              <a:rPr lang="en-GB" sz="2400" dirty="0" smtClean="0"/>
              <a:t>) </a:t>
            </a:r>
            <a:r>
              <a:rPr lang="en-GB" sz="2400" dirty="0" smtClean="0">
                <a:solidFill>
                  <a:schemeClr val="accent1"/>
                </a:solidFill>
              </a:rPr>
              <a:t>Pool</a:t>
            </a:r>
            <a:r>
              <a:rPr lang="en-GB" sz="2400" dirty="0" smtClean="0"/>
              <a:t> defines RAID level and which physical disks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83720" y="4370487"/>
            <a:ext cx="2351770" cy="5539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GB" sz="3000" dirty="0" err="1" smtClean="0"/>
              <a:t>eg</a:t>
            </a:r>
            <a:r>
              <a:rPr lang="en-GB" sz="3000" dirty="0" smtClean="0"/>
              <a:t>. 15×Disks</a:t>
            </a:r>
            <a:endParaRPr lang="en-GB" sz="3000" dirty="0"/>
          </a:p>
        </p:txBody>
      </p:sp>
      <p:sp>
        <p:nvSpPr>
          <p:cNvPr id="61" name="Flowchart: Magnetic Disk 60"/>
          <p:cNvSpPr/>
          <p:nvPr/>
        </p:nvSpPr>
        <p:spPr>
          <a:xfrm>
            <a:off x="117748" y="2492896"/>
            <a:ext cx="5688632" cy="16565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accent3"/>
              </a:solidFill>
            </a:endParaRPr>
          </a:p>
          <a:p>
            <a:pPr algn="ctr"/>
            <a:r>
              <a:rPr lang="en-GB" dirty="0" smtClean="0">
                <a:solidFill>
                  <a:schemeClr val="accent3"/>
                </a:solidFill>
              </a:rPr>
              <a:t>~</a:t>
            </a:r>
            <a:r>
              <a:rPr lang="en-GB" dirty="0">
                <a:solidFill>
                  <a:schemeClr val="accent3"/>
                </a:solidFill>
              </a:rPr>
              <a:t>4.8TB </a:t>
            </a:r>
            <a:r>
              <a:rPr lang="en-GB" dirty="0" smtClean="0">
                <a:solidFill>
                  <a:schemeClr val="accent3"/>
                </a:solidFill>
              </a:rPr>
              <a:t>RAID10 ‘pool’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8× ‘active’ disks</a:t>
            </a:r>
            <a:br>
              <a:rPr lang="en-GB" dirty="0" smtClean="0"/>
            </a:br>
            <a:r>
              <a:rPr lang="en-GB" dirty="0" smtClean="0"/>
              <a:t>(50%=8 ‘lost’ due to RAID10)</a:t>
            </a:r>
          </a:p>
          <a:p>
            <a:pPr algn="ctr"/>
            <a:r>
              <a:rPr lang="en-GB" dirty="0" smtClean="0"/>
              <a:t>8× 600GB = ~4.8TB</a:t>
            </a:r>
            <a:endParaRPr lang="en-GB" dirty="0"/>
          </a:p>
        </p:txBody>
      </p:sp>
      <p:sp>
        <p:nvSpPr>
          <p:cNvPr id="62" name="Flowchart: Magnetic Disk 61"/>
          <p:cNvSpPr/>
          <p:nvPr/>
        </p:nvSpPr>
        <p:spPr>
          <a:xfrm>
            <a:off x="7318548" y="1714095"/>
            <a:ext cx="4709488" cy="243538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r>
              <a:rPr lang="en-GB" dirty="0" smtClean="0">
                <a:solidFill>
                  <a:schemeClr val="accent3"/>
                </a:solidFill>
              </a:rPr>
              <a:t>~7.2TB RAID5 ‘pool’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12× ‘active’ disks</a:t>
            </a:r>
            <a:br>
              <a:rPr lang="en-GB" dirty="0" smtClean="0"/>
            </a:br>
            <a:r>
              <a:rPr lang="en-GB" dirty="0" smtClean="0"/>
              <a:t>(20%=3 ‘lost’ due to RAID5)</a:t>
            </a:r>
          </a:p>
          <a:p>
            <a:pPr algn="ctr"/>
            <a:r>
              <a:rPr lang="en-GB" dirty="0" smtClean="0"/>
              <a:t>12× 600GB = ~7.2TB</a:t>
            </a:r>
            <a:endParaRPr lang="en-GB" dirty="0"/>
          </a:p>
        </p:txBody>
      </p:sp>
      <p:sp>
        <p:nvSpPr>
          <p:cNvPr id="66" name="Parallelogram 65"/>
          <p:cNvSpPr/>
          <p:nvPr/>
        </p:nvSpPr>
        <p:spPr>
          <a:xfrm>
            <a:off x="261764" y="2636912"/>
            <a:ext cx="432048" cy="1368152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LUN#1</a:t>
            </a:r>
            <a:endParaRPr lang="en-GB" dirty="0"/>
          </a:p>
        </p:txBody>
      </p:sp>
      <p:sp>
        <p:nvSpPr>
          <p:cNvPr id="67" name="Parallelogram 66"/>
          <p:cNvSpPr/>
          <p:nvPr/>
        </p:nvSpPr>
        <p:spPr>
          <a:xfrm>
            <a:off x="693812" y="2636912"/>
            <a:ext cx="432048" cy="1368152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LUN#2</a:t>
            </a:r>
            <a:endParaRPr lang="en-GB" dirty="0"/>
          </a:p>
        </p:txBody>
      </p:sp>
      <p:sp>
        <p:nvSpPr>
          <p:cNvPr id="69" name="Parallelogram 68"/>
          <p:cNvSpPr/>
          <p:nvPr/>
        </p:nvSpPr>
        <p:spPr>
          <a:xfrm>
            <a:off x="1125860" y="2636912"/>
            <a:ext cx="432048" cy="1368152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LUN#3</a:t>
            </a:r>
            <a:endParaRPr lang="en-GB" dirty="0"/>
          </a:p>
        </p:txBody>
      </p:sp>
      <p:sp>
        <p:nvSpPr>
          <p:cNvPr id="70" name="Parallelogram 69"/>
          <p:cNvSpPr/>
          <p:nvPr/>
        </p:nvSpPr>
        <p:spPr>
          <a:xfrm>
            <a:off x="7462564" y="1988840"/>
            <a:ext cx="432048" cy="1872208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LUN#1</a:t>
            </a:r>
            <a:endParaRPr lang="en-GB" dirty="0"/>
          </a:p>
        </p:txBody>
      </p:sp>
      <p:sp>
        <p:nvSpPr>
          <p:cNvPr id="71" name="Parallelogram 70"/>
          <p:cNvSpPr/>
          <p:nvPr/>
        </p:nvSpPr>
        <p:spPr>
          <a:xfrm>
            <a:off x="7889824" y="1988840"/>
            <a:ext cx="432048" cy="1872208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LUN#2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60" grpId="0" animBg="1"/>
      <p:bldP spid="12" grpId="0" animBg="1"/>
      <p:bldP spid="61" grpId="0" animBg="1"/>
      <p:bldP spid="62" grpId="0" animBg="1"/>
      <p:bldP spid="66" grpId="0" animBg="1"/>
      <p:bldP spid="67" grpId="0" animBg="1"/>
      <p:bldP spid="69" grpId="0" animBg="1"/>
      <p:bldP spid="70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Soup2nuts Demo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dirty="0" smtClean="0"/>
              <a:t> Configure a SAN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280" y="1938485"/>
            <a:ext cx="6026468" cy="4877356"/>
            <a:chOff x="3092280" y="1938485"/>
            <a:chExt cx="6026468" cy="4877356"/>
          </a:xfrm>
        </p:grpSpPr>
        <p:pic>
          <p:nvPicPr>
            <p:cNvPr id="2050" name="Picture 2" descr="http://us.123rf.com/450wm/alexwhite/alexwhite1211/alexwhite121101086/16340330-demo-round-blue-web-icon-on-white-background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280" y="2492896"/>
              <a:ext cx="4322945" cy="4322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4vector.com/i/free-vector-magnifying-glass-clip-art_117517_Magnifying_Glass_clip_art_hight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748" y="1938485"/>
              <a:ext cx="5715000" cy="3506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3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8686801" cy="619472"/>
          </a:xfrm>
        </p:spPr>
        <p:txBody>
          <a:bodyPr/>
          <a:lstStyle/>
          <a:p>
            <a:r>
              <a:rPr lang="en-US" dirty="0" smtClean="0"/>
              <a:t>Our day-to-day SAN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026" name="Picture 2" descr="http://blocksandbytes.files.wordpress.com/2011/11/vblock-summa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984" y="836712"/>
            <a:ext cx="7704856" cy="60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672"/>
            <a:ext cx="12188394" cy="6479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8686801" cy="619472"/>
          </a:xfrm>
        </p:spPr>
        <p:txBody>
          <a:bodyPr/>
          <a:lstStyle/>
          <a:p>
            <a:r>
              <a:rPr lang="en-US" dirty="0" smtClean="0"/>
              <a:t>The big re-org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9" y="520080"/>
            <a:ext cx="12057587" cy="6337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8686801" cy="619472"/>
          </a:xfrm>
        </p:spPr>
        <p:txBody>
          <a:bodyPr/>
          <a:lstStyle/>
          <a:p>
            <a:r>
              <a:rPr lang="en-US" dirty="0" smtClean="0"/>
              <a:t>The big re-org . . . </a:t>
            </a:r>
            <a:r>
              <a:rPr lang="en-US" dirty="0"/>
              <a:t>w</a:t>
            </a:r>
            <a:r>
              <a:rPr lang="en-US" dirty="0" smtClean="0"/>
              <a:t>hose idea was this??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8686801" cy="619472"/>
          </a:xfrm>
        </p:spPr>
        <p:txBody>
          <a:bodyPr/>
          <a:lstStyle/>
          <a:p>
            <a:r>
              <a:rPr lang="en-US" dirty="0" smtClean="0"/>
              <a:t>Effect of data </a:t>
            </a:r>
            <a:r>
              <a:rPr lang="en-US" dirty="0" err="1" smtClean="0"/>
              <a:t>tiering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672"/>
            <a:ext cx="11521280" cy="237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5" t="21615" r="3512" b="7423"/>
          <a:stretch/>
        </p:blipFill>
        <p:spPr>
          <a:xfrm>
            <a:off x="0" y="3086399"/>
            <a:ext cx="12188825" cy="37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1840</Words>
  <Application>Microsoft Office PowerPoint</Application>
  <PresentationFormat>Custom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Franklin Gothic Medium</vt:lpstr>
      <vt:lpstr>Wingdings</vt:lpstr>
      <vt:lpstr>Business Contrast 16x9</vt:lpstr>
      <vt:lpstr>SAN Eye for the SQL Girl/Guy</vt:lpstr>
      <vt:lpstr>Block Access versus File Share Access </vt:lpstr>
      <vt:lpstr>SAN versus NAS versus DAS</vt:lpstr>
      <vt:lpstr>’(Storage) Pools’ and ’LUNs’</vt:lpstr>
      <vt:lpstr>Soup2nuts Demo: Configure a SAN</vt:lpstr>
      <vt:lpstr>Our day-to-day SAN </vt:lpstr>
      <vt:lpstr>The big re-org . . .</vt:lpstr>
      <vt:lpstr>The big re-org . . . whose idea was this??</vt:lpstr>
      <vt:lpstr>Effect of data tiering</vt:lpstr>
      <vt:lpstr>Useful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2014-07-13T15:34:52Z</dcterms:created>
  <dcterms:modified xsi:type="dcterms:W3CDTF">2014-07-27T19:48:41Z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