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1" r:id="rId1"/>
    <p:sldMasterId id="2147483767" r:id="rId2"/>
  </p:sldMasterIdLst>
  <p:notesMasterIdLst>
    <p:notesMasterId r:id="rId41"/>
  </p:notesMasterIdLst>
  <p:handoutMasterIdLst>
    <p:handoutMasterId r:id="rId42"/>
  </p:handoutMasterIdLst>
  <p:sldIdLst>
    <p:sldId id="434" r:id="rId3"/>
    <p:sldId id="364" r:id="rId4"/>
    <p:sldId id="365" r:id="rId5"/>
    <p:sldId id="421" r:id="rId6"/>
    <p:sldId id="401" r:id="rId7"/>
    <p:sldId id="393" r:id="rId8"/>
    <p:sldId id="409" r:id="rId9"/>
    <p:sldId id="403" r:id="rId10"/>
    <p:sldId id="405" r:id="rId11"/>
    <p:sldId id="388" r:id="rId12"/>
    <p:sldId id="404" r:id="rId13"/>
    <p:sldId id="396" r:id="rId14"/>
    <p:sldId id="398" r:id="rId15"/>
    <p:sldId id="344" r:id="rId16"/>
    <p:sldId id="366" r:id="rId17"/>
    <p:sldId id="410" r:id="rId18"/>
    <p:sldId id="416" r:id="rId19"/>
    <p:sldId id="411" r:id="rId20"/>
    <p:sldId id="394" r:id="rId21"/>
    <p:sldId id="417" r:id="rId22"/>
    <p:sldId id="399" r:id="rId23"/>
    <p:sldId id="400" r:id="rId24"/>
    <p:sldId id="402" r:id="rId25"/>
    <p:sldId id="420" r:id="rId26"/>
    <p:sldId id="412" r:id="rId27"/>
    <p:sldId id="395" r:id="rId28"/>
    <p:sldId id="415" r:id="rId29"/>
    <p:sldId id="422" r:id="rId30"/>
    <p:sldId id="414" r:id="rId31"/>
    <p:sldId id="355" r:id="rId32"/>
    <p:sldId id="418" r:id="rId33"/>
    <p:sldId id="413" r:id="rId34"/>
    <p:sldId id="379" r:id="rId35"/>
    <p:sldId id="358" r:id="rId36"/>
    <p:sldId id="390" r:id="rId37"/>
    <p:sldId id="391" r:id="rId38"/>
    <p:sldId id="408" r:id="rId39"/>
    <p:sldId id="406" r:id="rId40"/>
  </p:sldIdLst>
  <p:sldSz cx="9144000" cy="6858000" type="screen4x3"/>
  <p:notesSz cx="9939338" cy="6805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330066"/>
    <a:srgbClr val="669999"/>
    <a:srgbClr val="80808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6048" autoAdjust="0"/>
    <p:restoredTop sz="94750" autoAdjust="0"/>
  </p:normalViewPr>
  <p:slideViewPr>
    <p:cSldViewPr>
      <p:cViewPr>
        <p:scale>
          <a:sx n="97" d="100"/>
          <a:sy n="97" d="100"/>
        </p:scale>
        <p:origin x="-1302" y="-3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7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4306512" cy="340169"/>
          </a:xfrm>
          <a:prstGeom prst="rect">
            <a:avLst/>
          </a:prstGeom>
        </p:spPr>
        <p:txBody>
          <a:bodyPr vert="horz" lIns="93107" tIns="46553" rIns="93107" bIns="46553" rtlCol="0"/>
          <a:lstStyle>
            <a:lvl1pPr algn="l">
              <a:defRPr sz="1200"/>
            </a:lvl1pPr>
          </a:lstStyle>
          <a:p>
            <a:r>
              <a:rPr lang="en-GB" smtClean="0"/>
              <a:t>Processing SSAS Multidimensional Databases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30534" y="2"/>
            <a:ext cx="4306512" cy="340169"/>
          </a:xfrm>
          <a:prstGeom prst="rect">
            <a:avLst/>
          </a:prstGeom>
        </p:spPr>
        <p:txBody>
          <a:bodyPr vert="horz" lIns="93107" tIns="46553" rIns="93107" bIns="46553" rtlCol="0"/>
          <a:lstStyle>
            <a:lvl1pPr algn="r">
              <a:defRPr sz="1200"/>
            </a:lvl1pPr>
          </a:lstStyle>
          <a:p>
            <a:fld id="{9621FE1E-44E2-4D02-9083-24A44B2F816E}" type="datetimeFigureOut">
              <a:rPr lang="en-US" smtClean="0"/>
              <a:pPr/>
              <a:t>5/12/2013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464324"/>
            <a:ext cx="4306512" cy="340169"/>
          </a:xfrm>
          <a:prstGeom prst="rect">
            <a:avLst/>
          </a:prstGeom>
        </p:spPr>
        <p:txBody>
          <a:bodyPr vert="horz" lIns="93107" tIns="46553" rIns="93107" bIns="4655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30534" y="6464324"/>
            <a:ext cx="4306512" cy="340169"/>
          </a:xfrm>
          <a:prstGeom prst="rect">
            <a:avLst/>
          </a:prstGeom>
        </p:spPr>
        <p:txBody>
          <a:bodyPr vert="horz" lIns="93107" tIns="46553" rIns="93107" bIns="46553" rtlCol="0" anchor="b"/>
          <a:lstStyle>
            <a:lvl1pPr algn="r">
              <a:defRPr sz="1200"/>
            </a:lvl1pPr>
          </a:lstStyle>
          <a:p>
            <a:fld id="{23C508BB-8B98-49C9-94CE-AE5A704F975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61044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2"/>
            <a:ext cx="4306512" cy="34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7" tIns="48034" rIns="96067" bIns="48034" numCol="1" anchor="t" anchorCtr="0" compatLnSpc="1">
            <a:prstTxWarp prst="textNoShape">
              <a:avLst/>
            </a:prstTxWarp>
          </a:bodyPr>
          <a:lstStyle>
            <a:lvl1pPr defTabSz="960162">
              <a:defRPr sz="1200"/>
            </a:lvl1pPr>
          </a:lstStyle>
          <a:p>
            <a:r>
              <a:rPr lang="en-GB" smtClean="0"/>
              <a:t>Processing SSAS Multidimensional Databases</a:t>
            </a:r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0534" y="2"/>
            <a:ext cx="4306512" cy="34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7" tIns="48034" rIns="96067" bIns="48034" numCol="1" anchor="t" anchorCtr="0" compatLnSpc="1">
            <a:prstTxWarp prst="textNoShape">
              <a:avLst/>
            </a:prstTxWarp>
          </a:bodyPr>
          <a:lstStyle>
            <a:lvl1pPr algn="r" defTabSz="960162">
              <a:defRPr sz="1200"/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67075" y="511175"/>
            <a:ext cx="3405188" cy="2552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166" y="3232163"/>
            <a:ext cx="7951013" cy="306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7" tIns="48034" rIns="96067" bIns="480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6464324"/>
            <a:ext cx="4306512" cy="34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7" tIns="48034" rIns="96067" bIns="48034" numCol="1" anchor="b" anchorCtr="0" compatLnSpc="1">
            <a:prstTxWarp prst="textNoShape">
              <a:avLst/>
            </a:prstTxWarp>
          </a:bodyPr>
          <a:lstStyle>
            <a:lvl1pPr defTabSz="960162">
              <a:defRPr sz="1200"/>
            </a:lvl1pPr>
          </a:lstStyle>
          <a:p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0534" y="6464324"/>
            <a:ext cx="4306512" cy="340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067" tIns="48034" rIns="96067" bIns="48034" numCol="1" anchor="b" anchorCtr="0" compatLnSpc="1">
            <a:prstTxWarp prst="textNoShape">
              <a:avLst/>
            </a:prstTxWarp>
          </a:bodyPr>
          <a:lstStyle>
            <a:lvl1pPr algn="r" defTabSz="960162">
              <a:defRPr sz="1200"/>
            </a:lvl1pPr>
          </a:lstStyle>
          <a:p>
            <a:fld id="{91BB7CE6-F2B5-4B9D-AFBD-9D68015EC9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042658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7CE6-F2B5-4B9D-AFBD-9D68015EC99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Processing SSAS Multidimensional Databases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7CE6-F2B5-4B9D-AFBD-9D68015EC99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Processing SSAS Multidimensional Databases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GB" smtClean="0"/>
              <a:t>Processing SSAS Multidimensional Databases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1BB7CE6-F2B5-4B9D-AFBD-9D68015EC996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2493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buFont typeface="Arial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BB7CE6-F2B5-4B9D-AFBD-9D68015EC996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GB" smtClean="0"/>
              <a:t>Processing SSAS Multidimensional Databases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6652D0E-889D-4BA6-A63A-934B0959F2D8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9576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109577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78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79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0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1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2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3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4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5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6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7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8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89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0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1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2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3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4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5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6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7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8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599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0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1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2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3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4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5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6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9607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  <p:sp>
        <p:nvSpPr>
          <p:cNvPr id="109608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E523EA-CDEB-404D-87C3-761CE48326F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710365-D255-475C-8B1C-F830590C339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C14C181A-7BC3-49BF-97CC-61DCDB12B00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FAD3310-6C2F-49C8-B479-5B4DE638B1F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5513BA6-FC93-4A38-A2EE-3E90DE5E809D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DE4BBA-3383-4637-A609-63B63597CF2A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8084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D457E9-CF45-4741-A884-D535DDF0F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F166-027B-45F4-992A-89747257C9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0535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o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indent="0">
              <a:buNone/>
              <a:defRPr/>
            </a:lvl1pPr>
            <a:lvl2pPr indent="0">
              <a:buNone/>
              <a:defRPr/>
            </a:lvl2pPr>
            <a:lvl3pPr indent="0">
              <a:buNone/>
              <a:defRPr/>
            </a:lvl3pPr>
            <a:lvl4pPr indent="0">
              <a:buNone/>
              <a:defRPr/>
            </a:lvl4pPr>
            <a:lvl5pPr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D457E9-CF45-4741-A884-D535DDF0F16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EBF166-027B-45F4-992A-89747257C9D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022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53DEBD-76A9-44A8-9E7E-49BF28F3FCE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FF6628-F6C6-4ABF-8875-05A8A3EFB137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67204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931BED4-F084-49E9-9DC0-7651F71C4E65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997E63-DE17-4D46-98DE-4B20951A3A8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35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47707E0-B583-47B0-92D0-4215CC374654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79D85D-6F09-4ECA-AD6D-C56667CC1018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937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40116F-5C96-41C6-AFF1-4AEAA2983F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AE8376B-0D1F-49FD-B32D-E0F510C2D21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9580D1-3FA5-41A5-82CE-F0BA1E325C6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6938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9C28E5A-96A3-426A-88DD-BF94C1E58E5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A1C66A1-13FC-4244-B9BF-C021F42FDE1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003349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D6A18FF-38D4-42D9-AE62-D3CFF257761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5ADB838-B35F-4CAC-AF78-932325789284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60523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268F9B6-7B1D-42A8-BE98-F1E8628FACD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5CDD59-A49E-4A50-A768-0C284E977A15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88895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5FEC005-DB59-470D-A3E3-930EE91036D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0DFD67-6873-47ED-890A-99595278FFBC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714034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2440E9F-8C84-4967-9578-D83D608D68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267CD0-A9AE-4F81-AB6F-D471CA54D86F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815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D6B5FE-3D3D-482F-9BBC-773946391D6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5CA142-490F-4BD5-B1FE-89B3E18E33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44C121-4AF6-412D-918B-C1F33176B80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5C5EB8-ABAE-477B-91AB-95ACA5E638F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ED84D-AAB7-42D6-BF75-91E983AD85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F440B-C27E-415D-8A41-17F0273B0CD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2F27B0-96BC-41D4-A0B8-C95464F703C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85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85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endParaRPr lang="en-US" altLang="en-US"/>
          </a:p>
        </p:txBody>
      </p:sp>
      <p:sp>
        <p:nvSpPr>
          <p:cNvPr id="1085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1085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BEA4913E-20EB-4231-B261-BD7CD14EE262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0855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855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5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6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7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  <p:sp>
          <p:nvSpPr>
            <p:cNvPr id="10858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FE14918-DFC3-459A-B6B3-D8F75A750ACE}" type="datetimeFigureOut">
              <a:rPr lang="en-US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>
                <a:defRPr/>
              </a:pPr>
              <a:t>5/12/2013</a:t>
            </a:fld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15FE156-4BB7-41E5-B8A1-F92B3D68BD72}" type="slidenum">
              <a:rPr lang="en-GB" smtClean="0">
                <a:solidFill>
                  <a:prstClr val="black">
                    <a:tint val="75000"/>
                  </a:prstClr>
                </a:solidFill>
                <a:cs typeface="Arial" charset="0"/>
              </a:rPr>
              <a:pPr>
                <a:defRPr/>
              </a:pPr>
              <a:t>‹#›</a:t>
            </a:fld>
            <a:endParaRPr lang="en-GB">
              <a:solidFill>
                <a:prstClr val="black">
                  <a:tint val="75000"/>
                </a:prstClr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895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  <p:sldLayoutId id="214748377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960438" y="2867025"/>
            <a:ext cx="7199312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charset="0"/>
              </a:rPr>
              <a:t>Europe’s Premier </a:t>
            </a:r>
            <a:br>
              <a:rPr lang="en-GB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charset="0"/>
              </a:rPr>
            </a:br>
            <a:r>
              <a:rPr lang="en-GB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charset="0"/>
              </a:rPr>
              <a:t> Community </a:t>
            </a:r>
          </a:p>
          <a:p>
            <a:pPr algn="ctr"/>
            <a:r>
              <a:rPr lang="en-GB" sz="4800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Eras Bold ITC" pitchFamily="34" charset="0"/>
                <a:cs typeface="Arial" charset="0"/>
              </a:rPr>
              <a:t>SQL Server Conference</a:t>
            </a:r>
          </a:p>
        </p:txBody>
      </p:sp>
      <p:pic>
        <p:nvPicPr>
          <p:cNvPr id="2" name="Picture 2" descr="C:\Projects\SqlBits\SQLBits Files\Media and Marketing\Logos\SQLBItsNewLogo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44369" y="685800"/>
            <a:ext cx="5163911" cy="1752600"/>
          </a:xfrm>
          <a:prstGeom prst="rect">
            <a:avLst/>
          </a:prstGeom>
          <a:noFill/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1778" y="5484940"/>
            <a:ext cx="3105940" cy="10521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5" name="Group 5"/>
          <p:cNvGrpSpPr/>
          <p:nvPr/>
        </p:nvGrpSpPr>
        <p:grpSpPr>
          <a:xfrm>
            <a:off x="827584" y="5858108"/>
            <a:ext cx="3456384" cy="523220"/>
            <a:chOff x="467544" y="5517232"/>
            <a:chExt cx="3456384" cy="523220"/>
          </a:xfrm>
        </p:grpSpPr>
        <p:sp>
          <p:nvSpPr>
            <p:cNvPr id="6" name="Rounded Rectangle 5"/>
            <p:cNvSpPr/>
            <p:nvPr/>
          </p:nvSpPr>
          <p:spPr>
            <a:xfrm>
              <a:off x="467544" y="5517232"/>
              <a:ext cx="3456384" cy="504056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GB">
                <a:solidFill>
                  <a:prstClr val="white"/>
                </a:solidFill>
              </a:endParaRPr>
            </a:p>
          </p:txBody>
        </p:sp>
        <p:pic>
          <p:nvPicPr>
            <p:cNvPr id="7" name="Picture 6" descr="twitter_logo_header.png"/>
            <p:cNvPicPr>
              <a:picLocks noChangeAspect="1"/>
            </p:cNvPicPr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575345" y="5589240"/>
              <a:ext cx="1476375" cy="342900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195736" y="5517232"/>
              <a:ext cx="158417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GB" dirty="0" smtClean="0">
                  <a:solidFill>
                    <a:prstClr val="white"/>
                  </a:solidFill>
                </a:rPr>
                <a:t>#</a:t>
              </a:r>
              <a:r>
                <a:rPr lang="en-GB" sz="2800" dirty="0" smtClean="0">
                  <a:solidFill>
                    <a:prstClr val="white"/>
                  </a:solidFill>
                </a:rPr>
                <a:t>SQLBITS</a:t>
              </a:r>
              <a:endParaRPr lang="en-GB" dirty="0" smtClean="0">
                <a:solidFill>
                  <a:prstClr val="white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522750"/>
      </p:ext>
    </p:extLst>
  </p:cSld>
  <p:clrMapOvr>
    <a:masterClrMapping/>
  </p:clrMapOvr>
  <p:transition advTm="1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mph" presetSubtype="0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25"/>
                                      </p:to>
                                    </p:set>
                                    <p:animEffect filter="image" prLst="opacity: 0.25">
                                      <p:cBhvr rctx="IE">
                                        <p:cTn id="7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mph" presetSubtype="0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10" dur="indefinite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75"/>
                                      </p:to>
                                    </p:set>
                                    <p:animEffect filter="image" prLst="opacity: 0.75">
                                      <p:cBhvr rctx="IE">
                                        <p:cTn id="11" dur="indefinite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0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Partition?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Divide measure groups into physical storage groups</a:t>
            </a:r>
          </a:p>
          <a:p>
            <a:r>
              <a:rPr lang="en-GB" dirty="0" smtClean="0"/>
              <a:t>Enhance query performance</a:t>
            </a:r>
          </a:p>
          <a:p>
            <a:r>
              <a:rPr lang="en-GB" dirty="0"/>
              <a:t>Improve processing performance</a:t>
            </a:r>
          </a:p>
          <a:p>
            <a:r>
              <a:rPr lang="en-GB" dirty="0" smtClean="0"/>
              <a:t>Facilitate data management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4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Enhanced Query Performance: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Partition Elimination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Only partitions containing relevant data are queried</a:t>
            </a:r>
          </a:p>
          <a:p>
            <a:pPr lvl="1"/>
            <a:r>
              <a:rPr lang="en-GB" dirty="0" smtClean="0"/>
              <a:t>Other partitions eliminated based on </a:t>
            </a:r>
            <a:r>
              <a:rPr lang="en-GB" b="1" i="1" dirty="0" smtClean="0">
                <a:solidFill>
                  <a:srgbClr val="330066"/>
                </a:solidFill>
              </a:rPr>
              <a:t>partition slice</a:t>
            </a:r>
          </a:p>
          <a:p>
            <a:pPr lvl="1"/>
            <a:endParaRPr lang="en-GB" b="1" i="1" dirty="0" smtClean="0">
              <a:solidFill>
                <a:srgbClr val="330066"/>
              </a:solidFill>
            </a:endParaRPr>
          </a:p>
          <a:p>
            <a:r>
              <a:rPr lang="en-GB" dirty="0" smtClean="0"/>
              <a:t>Auto-Slice</a:t>
            </a:r>
          </a:p>
          <a:p>
            <a:pPr lvl="1"/>
            <a:r>
              <a:rPr lang="en-GB" dirty="0" smtClean="0"/>
              <a:t>SSAS sets auto-slice based on </a:t>
            </a:r>
            <a:r>
              <a:rPr lang="en-GB" dirty="0" err="1" smtClean="0"/>
              <a:t>DataIDs</a:t>
            </a:r>
            <a:r>
              <a:rPr lang="en-GB" dirty="0" smtClean="0"/>
              <a:t> found during processing</a:t>
            </a:r>
          </a:p>
          <a:p>
            <a:pPr lvl="1"/>
            <a:r>
              <a:rPr lang="en-GB" dirty="0" smtClean="0"/>
              <a:t>However, if </a:t>
            </a:r>
            <a:r>
              <a:rPr lang="en-GB" dirty="0" err="1" smtClean="0"/>
              <a:t>DataIDs</a:t>
            </a:r>
            <a:r>
              <a:rPr lang="en-GB" dirty="0" smtClean="0"/>
              <a:t> cover range, </a:t>
            </a:r>
            <a:r>
              <a:rPr lang="en-GB" dirty="0"/>
              <a:t>auto-slice </a:t>
            </a:r>
            <a:r>
              <a:rPr lang="en-GB" dirty="0" smtClean="0"/>
              <a:t>can have unpredictable results</a:t>
            </a:r>
          </a:p>
          <a:p>
            <a:r>
              <a:rPr lang="en-GB" dirty="0" smtClean="0"/>
              <a:t>Manual slice – </a:t>
            </a:r>
            <a:r>
              <a:rPr lang="en-GB" i="1" dirty="0" smtClean="0">
                <a:solidFill>
                  <a:srgbClr val="669999"/>
                </a:solidFill>
              </a:rPr>
              <a:t>must set for ROLAP</a:t>
            </a:r>
          </a:p>
          <a:p>
            <a:pPr lvl="1"/>
            <a:r>
              <a:rPr lang="en-GB" dirty="0" smtClean="0"/>
              <a:t>MDX tuple defining content of partition</a:t>
            </a:r>
          </a:p>
          <a:p>
            <a:pPr lvl="1"/>
            <a:r>
              <a:rPr lang="en-GB" dirty="0" smtClean="0"/>
              <a:t>Directly related to partitioning strategy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337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Partition Strategy: </a:t>
            </a:r>
            <a:r>
              <a:rPr lang="en-GB" sz="2400" dirty="0" smtClean="0">
                <a:solidFill>
                  <a:srgbClr val="330066"/>
                </a:solidFill>
              </a:rPr>
              <a:t/>
            </a:r>
            <a:br>
              <a:rPr lang="en-GB" sz="2400" dirty="0" smtClean="0">
                <a:solidFill>
                  <a:srgbClr val="330066"/>
                </a:solidFill>
              </a:rPr>
            </a:br>
            <a:r>
              <a:rPr lang="en-GB" dirty="0" smtClean="0"/>
              <a:t>Partition Size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200MB to 3GB range </a:t>
            </a:r>
            <a:r>
              <a:rPr lang="en-GB" sz="2000" dirty="0" smtClean="0"/>
              <a:t>(approx. 4 to 50 million rows)</a:t>
            </a:r>
          </a:p>
          <a:p>
            <a:r>
              <a:rPr lang="en-GB" dirty="0" smtClean="0"/>
              <a:t>Query performance not impacted by size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6731" y="3212976"/>
            <a:ext cx="5876925" cy="245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6233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Partition Strategy: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Partitioning Criteria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 smtClean="0"/>
              <a:t>Partition by Date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 smtClean="0"/>
              <a:t>Matrix Partitioning</a:t>
            </a:r>
          </a:p>
          <a:p>
            <a:pPr lvl="1"/>
            <a:r>
              <a:rPr lang="en-GB" dirty="0" smtClean="0"/>
              <a:t>By date and some other factor</a:t>
            </a:r>
          </a:p>
          <a:p>
            <a:endParaRPr lang="en-GB" dirty="0"/>
          </a:p>
          <a:p>
            <a:r>
              <a:rPr lang="en-GB" dirty="0" smtClean="0"/>
              <a:t>Relational  Database</a:t>
            </a:r>
          </a:p>
          <a:p>
            <a:pPr lvl="1"/>
            <a:r>
              <a:rPr lang="en-GB" dirty="0" smtClean="0"/>
              <a:t>Reflect OLAP partitioning</a:t>
            </a:r>
          </a:p>
          <a:p>
            <a:pPr lvl="1"/>
            <a:r>
              <a:rPr lang="en-GB" dirty="0" smtClean="0"/>
              <a:t>Partition by date and </a:t>
            </a:r>
            <a:br>
              <a:rPr lang="en-GB" dirty="0" smtClean="0"/>
            </a:br>
            <a:r>
              <a:rPr lang="en-GB" dirty="0" smtClean="0"/>
              <a:t>clustered index on other factor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>
                <a:latin typeface="Eras Light ITC" pitchFamily="34" charset="0"/>
              </a:rPr>
              <a:t>Keep #partitions </a:t>
            </a:r>
            <a:r>
              <a:rPr lang="en-GB" dirty="0">
                <a:latin typeface="Eras Light ITC" pitchFamily="34" charset="0"/>
              </a:rPr>
              <a:t>in low </a:t>
            </a:r>
            <a:r>
              <a:rPr lang="en-GB" dirty="0" smtClean="0">
                <a:latin typeface="Eras Light ITC" pitchFamily="34" charset="0"/>
              </a:rPr>
              <a:t>thousands</a:t>
            </a:r>
          </a:p>
          <a:p>
            <a:pPr lvl="1"/>
            <a:r>
              <a:rPr lang="en-GB" dirty="0" smtClean="0">
                <a:latin typeface="Eras Light ITC" pitchFamily="34" charset="0"/>
              </a:rPr>
              <a:t>As increases </a:t>
            </a:r>
            <a:r>
              <a:rPr lang="en-GB" dirty="0">
                <a:latin typeface="Eras Light ITC" pitchFamily="34" charset="0"/>
              </a:rPr>
              <a:t>cube metadata overhead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116632"/>
            <a:ext cx="3533775" cy="584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44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Partition Strategy: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Partition Storage Modes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MOLAP</a:t>
            </a:r>
          </a:p>
          <a:p>
            <a:pPr lvl="1"/>
            <a:r>
              <a:rPr lang="en-GB" dirty="0" smtClean="0"/>
              <a:t>Proactive Caching</a:t>
            </a:r>
          </a:p>
          <a:p>
            <a:pPr lvl="2"/>
            <a:r>
              <a:rPr lang="en-GB" dirty="0" smtClean="0"/>
              <a:t>Trace Events</a:t>
            </a:r>
          </a:p>
          <a:p>
            <a:pPr lvl="2"/>
            <a:r>
              <a:rPr lang="en-GB" dirty="0" smtClean="0"/>
              <a:t>Scheduled Polling</a:t>
            </a:r>
          </a:p>
          <a:p>
            <a:pPr lvl="2"/>
            <a:r>
              <a:rPr lang="en-GB" dirty="0" smtClean="0"/>
              <a:t>Client Initiated</a:t>
            </a:r>
          </a:p>
          <a:p>
            <a:pPr lvl="1"/>
            <a:r>
              <a:rPr lang="en-GB" dirty="0" smtClean="0"/>
              <a:t>Process via external application</a:t>
            </a:r>
          </a:p>
          <a:p>
            <a:r>
              <a:rPr lang="en-GB" dirty="0" smtClean="0"/>
              <a:t>HOLAP</a:t>
            </a:r>
          </a:p>
          <a:p>
            <a:pPr lvl="1"/>
            <a:r>
              <a:rPr lang="en-GB" dirty="0" smtClean="0"/>
              <a:t>Builds indexes and aggregations</a:t>
            </a:r>
          </a:p>
          <a:p>
            <a:r>
              <a:rPr lang="en-GB" dirty="0" smtClean="0"/>
              <a:t>ROLAP</a:t>
            </a:r>
          </a:p>
          <a:p>
            <a:pPr lvl="1"/>
            <a:r>
              <a:rPr lang="en-GB" dirty="0" smtClean="0"/>
              <a:t>Data read directly from source database</a:t>
            </a:r>
          </a:p>
          <a:p>
            <a:pPr lvl="1"/>
            <a:r>
              <a:rPr lang="en-GB" b="1" i="1" dirty="0" smtClean="0">
                <a:solidFill>
                  <a:srgbClr val="FF0000"/>
                </a:solidFill>
              </a:rPr>
              <a:t>Issue: </a:t>
            </a:r>
            <a:r>
              <a:rPr lang="en-GB" dirty="0" smtClean="0"/>
              <a:t>Query cache can become ‘stale’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MOLAP Proactive Caching Options:</a:t>
            </a:r>
            <a:br>
              <a:rPr lang="en-GB" sz="2400" dirty="0" smtClean="0"/>
            </a:br>
            <a:r>
              <a:rPr lang="en-GB" sz="2800" dirty="0" smtClean="0"/>
              <a:t>Three notification mechanisms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Trace events</a:t>
            </a:r>
          </a:p>
          <a:p>
            <a:pPr lvl="1"/>
            <a:r>
              <a:rPr lang="en-GB" dirty="0" smtClean="0"/>
              <a:t>SQL Server raises notification events on a per-transaction basis</a:t>
            </a:r>
          </a:p>
          <a:p>
            <a:pPr lvl="1"/>
            <a:r>
              <a:rPr lang="en-GB" i="1" dirty="0" smtClean="0">
                <a:solidFill>
                  <a:srgbClr val="FF0000"/>
                </a:solidFill>
              </a:rPr>
              <a:t>Issue:</a:t>
            </a:r>
            <a:r>
              <a:rPr lang="en-GB" dirty="0" smtClean="0"/>
              <a:t> requires </a:t>
            </a:r>
            <a:r>
              <a:rPr lang="en-GB" sz="1800" dirty="0" err="1" smtClean="0"/>
              <a:t>MsSqlServerOlapService</a:t>
            </a:r>
            <a:r>
              <a:rPr lang="en-GB" sz="1800" dirty="0" smtClean="0"/>
              <a:t> </a:t>
            </a:r>
            <a:r>
              <a:rPr lang="en-GB" dirty="0" smtClean="0"/>
              <a:t>to run as system admin </a:t>
            </a:r>
          </a:p>
          <a:p>
            <a:r>
              <a:rPr lang="en-GB" dirty="0" smtClean="0"/>
              <a:t>Scheduled Polling</a:t>
            </a:r>
          </a:p>
          <a:p>
            <a:pPr lvl="1"/>
            <a:r>
              <a:rPr lang="en-GB" dirty="0"/>
              <a:t>Can rebuild or incrementally update the cache</a:t>
            </a:r>
          </a:p>
          <a:p>
            <a:pPr lvl="1"/>
            <a:r>
              <a:rPr lang="en-GB" dirty="0" smtClean="0"/>
              <a:t>Queries database to check if data has changed</a:t>
            </a:r>
          </a:p>
          <a:p>
            <a:pPr lvl="1"/>
            <a:r>
              <a:rPr lang="en-GB" i="1" dirty="0">
                <a:solidFill>
                  <a:srgbClr val="FF0000"/>
                </a:solidFill>
              </a:rPr>
              <a:t>Issue:</a:t>
            </a:r>
            <a:r>
              <a:rPr lang="en-GB" dirty="0" smtClean="0"/>
              <a:t> “cache thrash” caused by incorrect settings</a:t>
            </a:r>
          </a:p>
          <a:p>
            <a:r>
              <a:rPr lang="en-GB" dirty="0" smtClean="0"/>
              <a:t>Client Initiated </a:t>
            </a:r>
          </a:p>
          <a:p>
            <a:pPr lvl="1"/>
            <a:r>
              <a:rPr lang="en-GB" dirty="0" smtClean="0"/>
              <a:t>Send a </a:t>
            </a:r>
            <a:r>
              <a:rPr lang="en-GB" dirty="0" err="1" smtClean="0"/>
              <a:t>NotifyTableChange</a:t>
            </a:r>
            <a:r>
              <a:rPr lang="en-GB" dirty="0" smtClean="0"/>
              <a:t> XMLA command to SSAS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  <a:p>
            <a:pPr lvl="1"/>
            <a:r>
              <a:rPr lang="en-GB" i="1" dirty="0" smtClean="0">
                <a:solidFill>
                  <a:srgbClr val="FF0000"/>
                </a:solidFill>
              </a:rPr>
              <a:t>General issue</a:t>
            </a:r>
            <a:r>
              <a:rPr lang="en-GB" i="1" dirty="0">
                <a:solidFill>
                  <a:srgbClr val="FF0000"/>
                </a:solidFill>
              </a:rPr>
              <a:t>:</a:t>
            </a:r>
            <a:r>
              <a:rPr lang="en-GB" dirty="0"/>
              <a:t> </a:t>
            </a:r>
            <a:r>
              <a:rPr lang="en-GB" dirty="0" smtClean="0"/>
              <a:t>does not create </a:t>
            </a:r>
            <a:r>
              <a:rPr lang="en-GB" dirty="0"/>
              <a:t>new partitions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031237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Partition Strategy: </a:t>
            </a:r>
            <a:r>
              <a:rPr lang="en-GB" sz="2400" dirty="0" smtClean="0">
                <a:solidFill>
                  <a:srgbClr val="330066"/>
                </a:solidFill>
              </a:rPr>
              <a:t/>
            </a:r>
            <a:br>
              <a:rPr lang="en-GB" sz="2400" dirty="0" smtClean="0">
                <a:solidFill>
                  <a:srgbClr val="330066"/>
                </a:solidFill>
              </a:rPr>
            </a:br>
            <a:r>
              <a:rPr lang="en-GB" dirty="0" smtClean="0"/>
              <a:t>ROLAP + MOLAP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3610744" cy="4411662"/>
          </a:xfrm>
        </p:spPr>
        <p:txBody>
          <a:bodyPr/>
          <a:lstStyle/>
          <a:p>
            <a:r>
              <a:rPr lang="en-GB" dirty="0" smtClean="0"/>
              <a:t>ROLAP </a:t>
            </a:r>
          </a:p>
          <a:p>
            <a:pPr lvl="1"/>
            <a:r>
              <a:rPr lang="en-GB" dirty="0" smtClean="0"/>
              <a:t>frequently updated current data</a:t>
            </a:r>
          </a:p>
          <a:p>
            <a:endParaRPr lang="en-GB" dirty="0" smtClean="0"/>
          </a:p>
          <a:p>
            <a:r>
              <a:rPr lang="en-GB" dirty="0" smtClean="0"/>
              <a:t>MOLAP </a:t>
            </a:r>
          </a:p>
          <a:p>
            <a:pPr lvl="1"/>
            <a:r>
              <a:rPr lang="en-GB" dirty="0" smtClean="0"/>
              <a:t>historical </a:t>
            </a:r>
            <a:r>
              <a:rPr lang="en-GB" dirty="0"/>
              <a:t>data</a:t>
            </a:r>
          </a:p>
          <a:p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628800"/>
            <a:ext cx="3381375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44217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Partition Strategy: </a:t>
            </a:r>
            <a:br>
              <a:rPr lang="en-GB" sz="2400" dirty="0">
                <a:solidFill>
                  <a:srgbClr val="330066"/>
                </a:solidFill>
              </a:rPr>
            </a:br>
            <a:r>
              <a:rPr lang="en-GB" dirty="0" smtClean="0">
                <a:solidFill>
                  <a:srgbClr val="330066"/>
                </a:solidFill>
              </a:rPr>
              <a:t>ROLAP Considerations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MUST set a partition slice</a:t>
            </a:r>
          </a:p>
          <a:p>
            <a:r>
              <a:rPr lang="en-GB" dirty="0" smtClean="0"/>
              <a:t>Avoid measures with </a:t>
            </a:r>
            <a:r>
              <a:rPr lang="en-GB" dirty="0" err="1" smtClean="0"/>
              <a:t>nullable</a:t>
            </a:r>
            <a:r>
              <a:rPr lang="en-GB" dirty="0" smtClean="0"/>
              <a:t> fields</a:t>
            </a:r>
          </a:p>
          <a:p>
            <a:r>
              <a:rPr lang="en-GB" dirty="0" smtClean="0"/>
              <a:t>Avoid many-to-many dimensions</a:t>
            </a:r>
          </a:p>
          <a:p>
            <a:r>
              <a:rPr lang="en-GB" dirty="0"/>
              <a:t>Avoid </a:t>
            </a:r>
            <a:r>
              <a:rPr lang="en-GB" dirty="0" smtClean="0"/>
              <a:t>parent-child dimensions</a:t>
            </a:r>
          </a:p>
          <a:p>
            <a:r>
              <a:rPr lang="en-GB" dirty="0" smtClean="0"/>
              <a:t>Don’t use ROLAP dimensions</a:t>
            </a:r>
          </a:p>
          <a:p>
            <a:r>
              <a:rPr lang="en-GB" dirty="0" smtClean="0"/>
              <a:t>Use direct table bindings</a:t>
            </a:r>
          </a:p>
          <a:p>
            <a:r>
              <a:rPr lang="en-GB" dirty="0" smtClean="0"/>
              <a:t>Avoid JOINs in the query</a:t>
            </a:r>
          </a:p>
          <a:p>
            <a:r>
              <a:rPr lang="en-GB" dirty="0" smtClean="0"/>
              <a:t>Use separate table for each cube partition</a:t>
            </a:r>
          </a:p>
          <a:p>
            <a:pPr lvl="1"/>
            <a:r>
              <a:rPr lang="en-GB" dirty="0" smtClean="0"/>
              <a:t>reading partitioned table does not work</a:t>
            </a:r>
            <a:endParaRPr lang="en-GB" dirty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1201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Partition Strategy</a:t>
            </a:r>
            <a:r>
              <a:rPr lang="en-GB" sz="2400" dirty="0" smtClean="0">
                <a:solidFill>
                  <a:srgbClr val="330066"/>
                </a:solidFill>
              </a:rPr>
              <a:t>:</a:t>
            </a:r>
            <a:r>
              <a:rPr lang="en-GB" dirty="0" smtClean="0">
                <a:solidFill>
                  <a:srgbClr val="330066"/>
                </a:solidFill>
              </a:rPr>
              <a:t/>
            </a:r>
            <a:br>
              <a:rPr lang="en-GB" dirty="0" smtClean="0">
                <a:solidFill>
                  <a:srgbClr val="330066"/>
                </a:solidFill>
              </a:rPr>
            </a:br>
            <a:r>
              <a:rPr lang="en-GB" dirty="0" smtClean="0">
                <a:solidFill>
                  <a:srgbClr val="330066"/>
                </a:solidFill>
              </a:rPr>
              <a:t>Partition Processing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ProcessFull</a:t>
            </a:r>
            <a:endParaRPr lang="en-GB" dirty="0" smtClean="0"/>
          </a:p>
          <a:p>
            <a:pPr lvl="1"/>
            <a:r>
              <a:rPr lang="en-GB" dirty="0" smtClean="0"/>
              <a:t>Clears existing data and reloads</a:t>
            </a:r>
          </a:p>
          <a:p>
            <a:pPr lvl="1"/>
            <a:r>
              <a:rPr lang="en-GB" dirty="0" smtClean="0"/>
              <a:t>Partition swapped in once fully processed</a:t>
            </a:r>
          </a:p>
          <a:p>
            <a:pPr lvl="1"/>
            <a:r>
              <a:rPr lang="en-GB" b="1" i="1" dirty="0" smtClean="0">
                <a:solidFill>
                  <a:srgbClr val="009999"/>
                </a:solidFill>
              </a:rPr>
              <a:t>Best practice </a:t>
            </a:r>
            <a:r>
              <a:rPr lang="en-GB" dirty="0" smtClean="0"/>
              <a:t>– use </a:t>
            </a:r>
            <a:r>
              <a:rPr lang="en-GB" dirty="0" err="1" smtClean="0"/>
              <a:t>ProcessData</a:t>
            </a:r>
            <a:r>
              <a:rPr lang="en-GB" dirty="0" smtClean="0"/>
              <a:t> + </a:t>
            </a:r>
            <a:r>
              <a:rPr lang="en-GB" dirty="0" err="1" smtClean="0"/>
              <a:t>ProcessIndexes</a:t>
            </a:r>
            <a:endParaRPr lang="en-GB" dirty="0" smtClean="0"/>
          </a:p>
          <a:p>
            <a:r>
              <a:rPr lang="en-GB" dirty="0" err="1" smtClean="0"/>
              <a:t>ProcessAdd</a:t>
            </a:r>
            <a:endParaRPr lang="en-GB" dirty="0" smtClean="0"/>
          </a:p>
          <a:p>
            <a:pPr lvl="1"/>
            <a:r>
              <a:rPr lang="en-GB" dirty="0" smtClean="0"/>
              <a:t>Incrementally update a partition</a:t>
            </a:r>
          </a:p>
          <a:p>
            <a:pPr lvl="1"/>
            <a:r>
              <a:rPr lang="en-GB" dirty="0" smtClean="0"/>
              <a:t>SQL query to return new rows only</a:t>
            </a:r>
          </a:p>
          <a:p>
            <a:pPr lvl="1"/>
            <a:r>
              <a:rPr lang="en-GB" dirty="0" smtClean="0"/>
              <a:t>SSAS actually creates new partition</a:t>
            </a:r>
            <a:br>
              <a:rPr lang="en-GB" dirty="0" smtClean="0"/>
            </a:br>
            <a:r>
              <a:rPr lang="en-GB" dirty="0" smtClean="0"/>
              <a:t>containing only new rows and </a:t>
            </a:r>
            <a:br>
              <a:rPr lang="en-GB" dirty="0" smtClean="0"/>
            </a:br>
            <a:r>
              <a:rPr lang="en-GB" dirty="0" smtClean="0"/>
              <a:t>merges new partition with old</a:t>
            </a:r>
            <a:endParaRPr lang="en-GB" dirty="0"/>
          </a:p>
        </p:txBody>
      </p:sp>
      <p:pic>
        <p:nvPicPr>
          <p:cNvPr id="2050" name="Picture 2" descr="C:\Users\bovi\Documents\Dropbox\Contracting\SQLBits\2013-05-04 Nottingham\IC2168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3861048"/>
            <a:ext cx="26860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99592" y="5949280"/>
            <a:ext cx="7462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Eras Light ITC" pitchFamily="34" charset="0"/>
              </a:rPr>
              <a:t>During processing, key/value pairs for all dimensions loaded into memory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GB" dirty="0" smtClean="0">
                <a:latin typeface="Eras Light ITC" pitchFamily="34" charset="0"/>
              </a:rPr>
              <a:t>Large dimensions can cause SSAS to process in multiple passes</a:t>
            </a:r>
            <a:endParaRPr lang="en-GB" dirty="0">
              <a:latin typeface="Eras Light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3476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Partition Strategy: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800" dirty="0" smtClean="0"/>
              <a:t>Handling </a:t>
            </a:r>
            <a:r>
              <a:rPr lang="en-GB" sz="2800" dirty="0"/>
              <a:t>Inserts, Updates and Deletes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ProcessFull</a:t>
            </a:r>
            <a:r>
              <a:rPr lang="en-GB" dirty="0" smtClean="0"/>
              <a:t> – caters for them all</a:t>
            </a:r>
          </a:p>
          <a:p>
            <a:endParaRPr lang="en-GB" dirty="0" smtClean="0"/>
          </a:p>
          <a:p>
            <a:r>
              <a:rPr lang="en-GB" dirty="0" smtClean="0"/>
              <a:t>Handling Inserts with </a:t>
            </a:r>
            <a:r>
              <a:rPr lang="en-GB" dirty="0" err="1" smtClean="0"/>
              <a:t>ProcessAdd</a:t>
            </a:r>
            <a:endParaRPr lang="en-GB" dirty="0" smtClean="0"/>
          </a:p>
          <a:p>
            <a:pPr lvl="1"/>
            <a:r>
              <a:rPr lang="en-GB" dirty="0" smtClean="0"/>
              <a:t>SQL query that adds new rows</a:t>
            </a:r>
          </a:p>
          <a:p>
            <a:r>
              <a:rPr lang="en-GB" dirty="0"/>
              <a:t>Handling </a:t>
            </a:r>
            <a:r>
              <a:rPr lang="en-GB" dirty="0" smtClean="0"/>
              <a:t>Updates </a:t>
            </a:r>
            <a:r>
              <a:rPr lang="en-GB" dirty="0"/>
              <a:t>with </a:t>
            </a:r>
            <a:r>
              <a:rPr lang="en-GB" dirty="0" err="1"/>
              <a:t>ProcessAdd</a:t>
            </a:r>
            <a:endParaRPr lang="en-GB" dirty="0" smtClean="0"/>
          </a:p>
          <a:p>
            <a:pPr lvl="1"/>
            <a:r>
              <a:rPr lang="en-GB" dirty="0" smtClean="0"/>
              <a:t>SQL query </a:t>
            </a:r>
            <a:r>
              <a:rPr lang="en-GB" dirty="0"/>
              <a:t>that </a:t>
            </a:r>
            <a:r>
              <a:rPr lang="en-GB" dirty="0" smtClean="0"/>
              <a:t>negates old rows and adds </a:t>
            </a:r>
            <a:r>
              <a:rPr lang="en-GB" dirty="0"/>
              <a:t>new </a:t>
            </a:r>
            <a:r>
              <a:rPr lang="en-GB" dirty="0" smtClean="0"/>
              <a:t>rows</a:t>
            </a:r>
          </a:p>
          <a:p>
            <a:r>
              <a:rPr lang="en-GB" dirty="0"/>
              <a:t>Handling </a:t>
            </a:r>
            <a:r>
              <a:rPr lang="en-GB" dirty="0" smtClean="0"/>
              <a:t>Deletes </a:t>
            </a:r>
            <a:r>
              <a:rPr lang="en-GB" dirty="0"/>
              <a:t>with </a:t>
            </a:r>
            <a:r>
              <a:rPr lang="en-GB" dirty="0" err="1"/>
              <a:t>ProcessAdd</a:t>
            </a:r>
            <a:endParaRPr lang="en-GB" dirty="0" smtClean="0"/>
          </a:p>
          <a:p>
            <a:pPr lvl="1"/>
            <a:r>
              <a:rPr lang="en-GB" dirty="0" smtClean="0"/>
              <a:t>SQL </a:t>
            </a:r>
            <a:r>
              <a:rPr lang="en-GB" dirty="0"/>
              <a:t>query that negates old </a:t>
            </a:r>
            <a:r>
              <a:rPr lang="en-GB" dirty="0" smtClean="0"/>
              <a:t>rows</a:t>
            </a:r>
            <a:endParaRPr lang="en-GB" dirty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marL="344487" lvl="1" indent="0">
              <a:buNone/>
            </a:pPr>
            <a:r>
              <a:rPr lang="en-GB" dirty="0" smtClean="0"/>
              <a:t>	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8295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sz="3600" dirty="0" smtClean="0">
                <a:latin typeface="Eras Light ITC" pitchFamily="34" charset="0"/>
              </a:rPr>
              <a:t>The “Black Art” of</a:t>
            </a:r>
            <a:br>
              <a:rPr lang="en-GB" sz="3600" dirty="0" smtClean="0">
                <a:latin typeface="Eras Light ITC" pitchFamily="34" charset="0"/>
              </a:rPr>
            </a:br>
            <a:r>
              <a:rPr lang="en-GB" sz="3600" dirty="0" smtClean="0"/>
              <a:t>Processing SSAS Multidimensional Database</a:t>
            </a:r>
            <a:r>
              <a:rPr lang="en-GB" sz="3600" dirty="0"/>
              <a:t>s</a:t>
            </a:r>
            <a:endParaRPr lang="en-US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3187724"/>
          </a:xfrm>
        </p:spPr>
        <p:txBody>
          <a:bodyPr/>
          <a:lstStyle/>
          <a:p>
            <a:pPr algn="l"/>
            <a:endParaRPr lang="en-GB" sz="2800" dirty="0" smtClean="0"/>
          </a:p>
          <a:p>
            <a:pPr algn="l"/>
            <a:r>
              <a:rPr lang="en-GB" sz="2800" dirty="0" err="1" smtClean="0"/>
              <a:t>Dr</a:t>
            </a:r>
            <a:r>
              <a:rPr lang="en-GB" sz="2800" dirty="0" err="1"/>
              <a:t>.</a:t>
            </a:r>
            <a:r>
              <a:rPr lang="en-GB" sz="2800" dirty="0"/>
              <a:t> John </a:t>
            </a:r>
            <a:r>
              <a:rPr lang="en-GB" sz="2800" dirty="0" smtClean="0"/>
              <a:t>Tunnicliffe</a:t>
            </a:r>
            <a:br>
              <a:rPr lang="en-GB" sz="2800" dirty="0" smtClean="0"/>
            </a:br>
            <a:r>
              <a:rPr lang="en-GB" sz="2400" dirty="0" smtClean="0">
                <a:solidFill>
                  <a:srgbClr val="669999"/>
                </a:solidFill>
                <a:latin typeface="Eras Light ITC" pitchFamily="34" charset="0"/>
                <a:cs typeface="Aharoni" pitchFamily="2" charset="-79"/>
              </a:rPr>
              <a:t>Decision Analytics</a:t>
            </a:r>
            <a:endParaRPr lang="en-GB" dirty="0" smtClean="0">
              <a:solidFill>
                <a:srgbClr val="669999"/>
              </a:solidFill>
              <a:latin typeface="Eras Light ITC" pitchFamily="34" charset="0"/>
              <a:cs typeface="Aharoni" pitchFamily="2" charset="-79"/>
            </a:endParaRPr>
          </a:p>
          <a:p>
            <a:pPr algn="l"/>
            <a:r>
              <a:rPr lang="en-GB" sz="1800" dirty="0" smtClean="0">
                <a:solidFill>
                  <a:srgbClr val="669999"/>
                </a:solidFill>
              </a:rPr>
              <a:t>Independent BI Architect &amp; Hands-On Developer</a:t>
            </a:r>
          </a:p>
          <a:p>
            <a:pPr algn="l"/>
            <a:endParaRPr lang="en-GB" sz="1600" dirty="0" smtClean="0"/>
          </a:p>
          <a:p>
            <a:pPr algn="l"/>
            <a:r>
              <a:rPr lang="en-GB" sz="1600" dirty="0" smtClean="0">
                <a:solidFill>
                  <a:srgbClr val="330066"/>
                </a:solidFill>
              </a:rPr>
              <a:t>Mobile</a:t>
            </a:r>
            <a:r>
              <a:rPr lang="en-GB" sz="1600" dirty="0">
                <a:solidFill>
                  <a:srgbClr val="330066"/>
                </a:solidFill>
              </a:rPr>
              <a:t>: 07771 </a:t>
            </a:r>
            <a:r>
              <a:rPr lang="en-GB" sz="1600" dirty="0" smtClean="0">
                <a:solidFill>
                  <a:srgbClr val="330066"/>
                </a:solidFill>
              </a:rPr>
              <a:t>818770</a:t>
            </a:r>
            <a:endParaRPr lang="en-GB" sz="1600" dirty="0">
              <a:solidFill>
                <a:srgbClr val="330066"/>
              </a:solidFill>
            </a:endParaRPr>
          </a:p>
          <a:p>
            <a:pPr algn="l"/>
            <a:r>
              <a:rPr lang="en-GB" sz="1600" dirty="0" smtClean="0">
                <a:solidFill>
                  <a:srgbClr val="330066"/>
                </a:solidFill>
              </a:rPr>
              <a:t>john@decision-analytics.co.uk  </a:t>
            </a:r>
            <a:r>
              <a:rPr lang="en-GB" sz="1600" dirty="0" smtClean="0">
                <a:solidFill>
                  <a:srgbClr val="669999"/>
                </a:solidFill>
              </a:rPr>
              <a:t/>
            </a:r>
            <a:br>
              <a:rPr lang="en-GB" sz="1600" dirty="0" smtClean="0">
                <a:solidFill>
                  <a:srgbClr val="669999"/>
                </a:solidFill>
              </a:rPr>
            </a:br>
            <a:endParaRPr lang="en-GB" sz="2000" b="1" dirty="0" smtClean="0">
              <a:solidFill>
                <a:srgbClr val="669999"/>
              </a:solidFill>
            </a:endParaRPr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33014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SSAS Locking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Queries compete with processing for locks</a:t>
            </a:r>
            <a:endParaRPr lang="en-GB" dirty="0"/>
          </a:p>
        </p:txBody>
      </p:sp>
      <p:pic>
        <p:nvPicPr>
          <p:cNvPr id="1026" name="Picture 2" descr="C:\Users\bovi\Documents\Dropbox\Contracting\SQLBits\2013-05-04 Nottingham\commitforcecommit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328" y="2276872"/>
            <a:ext cx="7775974" cy="3986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74080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Improving Processing Performance:</a:t>
            </a: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>Dimensions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Delete extraneous attributes</a:t>
            </a:r>
          </a:p>
          <a:p>
            <a:r>
              <a:rPr lang="en-GB" dirty="0" smtClean="0"/>
              <a:t>Design cascading user hierarchies </a:t>
            </a:r>
          </a:p>
          <a:p>
            <a:pPr lvl="1"/>
            <a:r>
              <a:rPr lang="en-GB" dirty="0" smtClean="0"/>
              <a:t>add attribute relationships</a:t>
            </a:r>
          </a:p>
          <a:p>
            <a:r>
              <a:rPr lang="en-GB" dirty="0" smtClean="0"/>
              <a:t>Disable ordering on dimensional attributes</a:t>
            </a:r>
          </a:p>
          <a:p>
            <a:pPr lvl="1"/>
            <a:r>
              <a:rPr lang="en-GB" dirty="0" err="1" smtClean="0"/>
              <a:t>AttributeHierarchyOrdered</a:t>
            </a:r>
            <a:r>
              <a:rPr lang="en-GB" dirty="0" smtClean="0"/>
              <a:t>=false</a:t>
            </a:r>
          </a:p>
          <a:p>
            <a:r>
              <a:rPr lang="en-GB" dirty="0" smtClean="0"/>
              <a:t>Turn off attribute hierarchy (i.e. make a property)</a:t>
            </a:r>
          </a:p>
          <a:p>
            <a:pPr lvl="1"/>
            <a:r>
              <a:rPr lang="en-GB" dirty="0" err="1" smtClean="0"/>
              <a:t>AttributeHierarchyEnabled</a:t>
            </a:r>
            <a:r>
              <a:rPr lang="en-GB" dirty="0" smtClean="0"/>
              <a:t>=false</a:t>
            </a:r>
          </a:p>
          <a:p>
            <a:pPr lvl="1"/>
            <a:r>
              <a:rPr lang="en-GB" dirty="0" smtClean="0"/>
              <a:t>Especially for attributes provided for sorting</a:t>
            </a:r>
          </a:p>
          <a:p>
            <a:r>
              <a:rPr lang="en-GB" dirty="0" smtClean="0"/>
              <a:t>Remove bit-map indexes on </a:t>
            </a:r>
            <a:r>
              <a:rPr lang="en-GB" dirty="0"/>
              <a:t>high-cardinality </a:t>
            </a:r>
            <a:r>
              <a:rPr lang="en-GB" dirty="0" smtClean="0"/>
              <a:t>attributes</a:t>
            </a:r>
          </a:p>
          <a:p>
            <a:pPr lvl="1"/>
            <a:r>
              <a:rPr lang="en-GB" dirty="0" err="1" smtClean="0"/>
              <a:t>AttributeHierarchyOptimized</a:t>
            </a:r>
            <a:r>
              <a:rPr lang="en-GB" dirty="0" smtClean="0"/>
              <a:t>=</a:t>
            </a:r>
            <a:r>
              <a:rPr lang="en-GB" dirty="0" err="1" smtClean="0"/>
              <a:t>NotOptimized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569283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Improving Processing Performance:</a:t>
            </a:r>
            <a:br>
              <a:rPr lang="en-GB" sz="2400" dirty="0"/>
            </a:br>
            <a:r>
              <a:rPr lang="en-GB" dirty="0"/>
              <a:t>Dimensions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Check if </a:t>
            </a:r>
            <a:r>
              <a:rPr lang="en-GB" sz="2000" dirty="0" err="1" smtClean="0"/>
              <a:t>ByTable</a:t>
            </a:r>
            <a:r>
              <a:rPr lang="en-GB" dirty="0" smtClean="0"/>
              <a:t> processing improves performance</a:t>
            </a:r>
          </a:p>
          <a:p>
            <a:pPr lvl="1"/>
            <a:r>
              <a:rPr lang="en-GB" dirty="0" err="1" smtClean="0"/>
              <a:t>ProcessingGroup</a:t>
            </a:r>
            <a:r>
              <a:rPr lang="en-GB" dirty="0" smtClean="0"/>
              <a:t>=</a:t>
            </a:r>
            <a:r>
              <a:rPr lang="en-GB" dirty="0" err="1" smtClean="0"/>
              <a:t>ByTable</a:t>
            </a:r>
            <a:endParaRPr lang="en-GB" dirty="0" smtClean="0"/>
          </a:p>
          <a:p>
            <a:pPr lvl="1"/>
            <a:r>
              <a:rPr lang="en-GB" dirty="0" smtClean="0"/>
              <a:t>Must set error </a:t>
            </a:r>
            <a:r>
              <a:rPr lang="en-GB" dirty="0" err="1" smtClean="0"/>
              <a:t>config</a:t>
            </a:r>
            <a:r>
              <a:rPr lang="en-GB" dirty="0" smtClean="0"/>
              <a:t> so </a:t>
            </a:r>
            <a:r>
              <a:rPr lang="en-GB" dirty="0" err="1" smtClean="0"/>
              <a:t>KeyDuplicate</a:t>
            </a:r>
            <a:r>
              <a:rPr lang="en-GB" dirty="0" smtClean="0"/>
              <a:t>=</a:t>
            </a:r>
            <a:r>
              <a:rPr lang="en-GB" dirty="0" err="1" smtClean="0"/>
              <a:t>IgnoreError</a:t>
            </a:r>
            <a:endParaRPr lang="en-GB" dirty="0" smtClean="0"/>
          </a:p>
          <a:p>
            <a:pPr lvl="1"/>
            <a:r>
              <a:rPr lang="en-GB" dirty="0" smtClean="0"/>
              <a:t>If dimension derived from multiple tables, MUST use a view</a:t>
            </a:r>
          </a:p>
          <a:p>
            <a:r>
              <a:rPr lang="en-GB" dirty="0" smtClean="0"/>
              <a:t>Optimise </a:t>
            </a:r>
            <a:r>
              <a:rPr lang="en-GB" dirty="0"/>
              <a:t>SQL source </a:t>
            </a:r>
            <a:r>
              <a:rPr lang="en-GB" dirty="0" smtClean="0"/>
              <a:t>queries</a:t>
            </a:r>
          </a:p>
          <a:p>
            <a:pPr lvl="1"/>
            <a:r>
              <a:rPr lang="en-GB" dirty="0" smtClean="0"/>
              <a:t>Use a view</a:t>
            </a:r>
          </a:p>
          <a:p>
            <a:pPr lvl="1"/>
            <a:r>
              <a:rPr lang="en-GB" dirty="0" smtClean="0"/>
              <a:t>Use NOLOCK hint in the view</a:t>
            </a:r>
          </a:p>
          <a:p>
            <a:pPr lvl="1"/>
            <a:r>
              <a:rPr lang="en-GB" dirty="0" smtClean="0"/>
              <a:t>Remove JOINs</a:t>
            </a:r>
          </a:p>
          <a:p>
            <a:pPr lvl="1"/>
            <a:r>
              <a:rPr lang="en-GB" dirty="0" smtClean="0"/>
              <a:t>Build indexes</a:t>
            </a:r>
          </a:p>
          <a:p>
            <a:pPr lvl="1"/>
            <a:r>
              <a:rPr lang="en-GB" dirty="0" smtClean="0">
                <a:latin typeface="Eras Light ITC" pitchFamily="34" charset="0"/>
              </a:rPr>
              <a:t>Plus numerous other techniques….</a:t>
            </a:r>
            <a:endParaRPr lang="en-GB" dirty="0">
              <a:latin typeface="Eras Light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3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Improving Processing Performance:</a:t>
            </a:r>
            <a:br>
              <a:rPr lang="en-GB" sz="2400" dirty="0"/>
            </a:br>
            <a:r>
              <a:rPr lang="en-GB" dirty="0" smtClean="0"/>
              <a:t>Use efficient data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dirty="0"/>
              <a:t>Surrogate </a:t>
            </a:r>
            <a:r>
              <a:rPr lang="en-GB" dirty="0" smtClean="0"/>
              <a:t>keys use integers (</a:t>
            </a:r>
            <a:r>
              <a:rPr lang="en-GB" dirty="0" err="1" smtClean="0"/>
              <a:t>tinyint</a:t>
            </a:r>
            <a:r>
              <a:rPr lang="en-GB" dirty="0" smtClean="0"/>
              <a:t>, </a:t>
            </a:r>
            <a:r>
              <a:rPr lang="en-GB" dirty="0" err="1" smtClean="0"/>
              <a:t>smallint</a:t>
            </a:r>
            <a:r>
              <a:rPr lang="en-GB" dirty="0" smtClean="0"/>
              <a:t>, </a:t>
            </a:r>
            <a:r>
              <a:rPr lang="en-GB" dirty="0" err="1" smtClean="0"/>
              <a:t>int</a:t>
            </a:r>
            <a:r>
              <a:rPr lang="en-GB" dirty="0" smtClean="0"/>
              <a:t>, </a:t>
            </a:r>
            <a:r>
              <a:rPr lang="en-GB" dirty="0" err="1" smtClean="0"/>
              <a:t>bigint</a:t>
            </a:r>
            <a:r>
              <a:rPr lang="en-GB" dirty="0" smtClean="0"/>
              <a:t>)</a:t>
            </a:r>
          </a:p>
          <a:p>
            <a:pPr lvl="1"/>
            <a:r>
              <a:rPr lang="en-GB" dirty="0"/>
              <a:t>Hold dates </a:t>
            </a:r>
            <a:r>
              <a:rPr lang="en-GB" dirty="0" smtClean="0"/>
              <a:t>as integers </a:t>
            </a:r>
            <a:r>
              <a:rPr lang="en-GB" dirty="0"/>
              <a:t>in format </a:t>
            </a:r>
            <a:r>
              <a:rPr lang="en-GB" i="1" dirty="0" err="1" smtClean="0"/>
              <a:t>yyyyMMdd</a:t>
            </a:r>
            <a:endParaRPr lang="en-GB" i="1" dirty="0" smtClean="0"/>
          </a:p>
          <a:p>
            <a:pPr lvl="1"/>
            <a:r>
              <a:rPr lang="en-GB" dirty="0"/>
              <a:t>Integer </a:t>
            </a:r>
            <a:r>
              <a:rPr lang="en-GB" dirty="0" smtClean="0"/>
              <a:t>measures use integers </a:t>
            </a:r>
            <a:r>
              <a:rPr lang="en-GB" dirty="0"/>
              <a:t>(</a:t>
            </a:r>
            <a:r>
              <a:rPr lang="en-GB" dirty="0" err="1"/>
              <a:t>tinyint</a:t>
            </a:r>
            <a:r>
              <a:rPr lang="en-GB" dirty="0"/>
              <a:t>, </a:t>
            </a:r>
            <a:r>
              <a:rPr lang="en-GB" dirty="0" err="1"/>
              <a:t>smallint</a:t>
            </a:r>
            <a:r>
              <a:rPr lang="en-GB" dirty="0"/>
              <a:t>, </a:t>
            </a:r>
            <a:r>
              <a:rPr lang="en-GB" dirty="0" err="1"/>
              <a:t>int</a:t>
            </a:r>
            <a:r>
              <a:rPr lang="en-GB" dirty="0"/>
              <a:t>, </a:t>
            </a:r>
            <a:r>
              <a:rPr lang="en-GB" dirty="0" err="1"/>
              <a:t>bigint</a:t>
            </a:r>
            <a:r>
              <a:rPr lang="en-GB" dirty="0"/>
              <a:t>)</a:t>
            </a:r>
          </a:p>
          <a:p>
            <a:pPr lvl="1"/>
            <a:r>
              <a:rPr lang="en-GB" dirty="0" smtClean="0"/>
              <a:t>Numeric </a:t>
            </a:r>
            <a:r>
              <a:rPr lang="en-GB" dirty="0"/>
              <a:t>measures </a:t>
            </a:r>
            <a:r>
              <a:rPr lang="en-GB" dirty="0" smtClean="0"/>
              <a:t>use </a:t>
            </a:r>
            <a:r>
              <a:rPr lang="en-GB" b="1" dirty="0" err="1"/>
              <a:t>smallmoney</a:t>
            </a:r>
            <a:r>
              <a:rPr lang="en-GB" b="1" dirty="0"/>
              <a:t>, money</a:t>
            </a:r>
            <a:r>
              <a:rPr lang="en-GB" dirty="0"/>
              <a:t>, real, float</a:t>
            </a:r>
          </a:p>
          <a:p>
            <a:pPr lvl="2"/>
            <a:r>
              <a:rPr lang="en-GB" dirty="0" smtClean="0"/>
              <a:t>Note </a:t>
            </a:r>
            <a:r>
              <a:rPr lang="en-GB" dirty="0"/>
              <a:t>that decimal and </a:t>
            </a:r>
            <a:r>
              <a:rPr lang="en-GB" dirty="0" err="1"/>
              <a:t>vardecimal</a:t>
            </a:r>
            <a:r>
              <a:rPr lang="en-GB" dirty="0"/>
              <a:t> require more CPU power to process than money and float </a:t>
            </a:r>
            <a:r>
              <a:rPr lang="en-GB" dirty="0" smtClean="0"/>
              <a:t>types</a:t>
            </a:r>
          </a:p>
          <a:p>
            <a:pPr lvl="2"/>
            <a:r>
              <a:rPr lang="en-GB" dirty="0" smtClean="0"/>
              <a:t>Money data types are more efficient for SSIS to load into table as not converted into strings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1895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Improving Processing Performance:</a:t>
            </a:r>
            <a:br>
              <a:rPr lang="en-GB" sz="2400" dirty="0">
                <a:solidFill>
                  <a:srgbClr val="330066"/>
                </a:solidFill>
              </a:rPr>
            </a:br>
            <a:r>
              <a:rPr lang="en-GB" dirty="0" smtClean="0">
                <a:solidFill>
                  <a:srgbClr val="330066"/>
                </a:solidFill>
              </a:rPr>
              <a:t>Partition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Processing each partition uses 2 CPUs</a:t>
            </a:r>
          </a:p>
          <a:p>
            <a:pPr lvl="1"/>
            <a:r>
              <a:rPr lang="en-GB" dirty="0" smtClean="0"/>
              <a:t>So add more CPUs to process more partitions in parallel !!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Parallel process partitions from the same measure group</a:t>
            </a:r>
          </a:p>
          <a:p>
            <a:r>
              <a:rPr lang="en-GB" dirty="0" smtClean="0"/>
              <a:t>Serialize partition processing from different measure groups</a:t>
            </a:r>
          </a:p>
          <a:p>
            <a:endParaRPr lang="en-GB" dirty="0"/>
          </a:p>
          <a:p>
            <a:r>
              <a:rPr lang="en-GB" dirty="0" smtClean="0"/>
              <a:t>Typical throughput</a:t>
            </a:r>
            <a:r>
              <a:rPr lang="en-GB" dirty="0"/>
              <a:t> </a:t>
            </a:r>
            <a:r>
              <a:rPr lang="en-GB" dirty="0" smtClean="0"/>
              <a:t>– into one partition</a:t>
            </a:r>
          </a:p>
          <a:p>
            <a:pPr lvl="1"/>
            <a:r>
              <a:rPr lang="en-GB" dirty="0">
                <a:latin typeface="Eras Light ITC" pitchFamily="34" charset="0"/>
              </a:rPr>
              <a:t>50k records per second = </a:t>
            </a:r>
            <a:r>
              <a:rPr lang="en-GB" b="1" dirty="0">
                <a:solidFill>
                  <a:srgbClr val="009999"/>
                </a:solidFill>
                <a:latin typeface="Eras Light ITC" pitchFamily="34" charset="0"/>
              </a:rPr>
              <a:t>good</a:t>
            </a:r>
          </a:p>
          <a:p>
            <a:pPr lvl="1"/>
            <a:r>
              <a:rPr lang="en-GB" dirty="0">
                <a:latin typeface="Eras Light ITC" pitchFamily="34" charset="0"/>
              </a:rPr>
              <a:t>100k records per second = </a:t>
            </a:r>
            <a:r>
              <a:rPr lang="en-GB" b="1" dirty="0">
                <a:solidFill>
                  <a:srgbClr val="009999"/>
                </a:solidFill>
                <a:latin typeface="Eras Light ITC" pitchFamily="34" charset="0"/>
              </a:rPr>
              <a:t>optimized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8382475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Improving Processing Performance:</a:t>
            </a:r>
            <a:br>
              <a:rPr lang="en-GB" sz="2400" dirty="0">
                <a:solidFill>
                  <a:srgbClr val="330066"/>
                </a:solidFill>
              </a:rPr>
            </a:br>
            <a:r>
              <a:rPr lang="en-GB" dirty="0" smtClean="0">
                <a:solidFill>
                  <a:srgbClr val="330066"/>
                </a:solidFill>
              </a:rPr>
              <a:t>Front-End Servers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3826768" cy="4411662"/>
          </a:xfrm>
        </p:spPr>
        <p:txBody>
          <a:bodyPr/>
          <a:lstStyle/>
          <a:p>
            <a:r>
              <a:rPr lang="en-GB" dirty="0" smtClean="0"/>
              <a:t>Multiple front-end SSAS query servers</a:t>
            </a:r>
          </a:p>
          <a:p>
            <a:pPr marL="638175" lvl="2" indent="-342900">
              <a:buClr>
                <a:schemeClr val="tx2"/>
              </a:buClr>
            </a:pPr>
            <a:r>
              <a:rPr lang="en-GB" dirty="0"/>
              <a:t>Takes query load off processing </a:t>
            </a:r>
            <a:r>
              <a:rPr lang="en-GB" dirty="0" smtClean="0"/>
              <a:t>server</a:t>
            </a:r>
          </a:p>
          <a:p>
            <a:pPr marL="638175" lvl="2" indent="-342900">
              <a:buClr>
                <a:schemeClr val="tx2"/>
              </a:buClr>
            </a:pPr>
            <a:r>
              <a:rPr lang="en-GB" dirty="0" smtClean="0"/>
              <a:t>Reduces locking conflicts</a:t>
            </a:r>
            <a:endParaRPr lang="en-GB" dirty="0"/>
          </a:p>
          <a:p>
            <a:endParaRPr lang="en-GB" dirty="0" smtClean="0"/>
          </a:p>
          <a:p>
            <a:r>
              <a:rPr lang="en-GB" dirty="0" smtClean="0"/>
              <a:t>Dedicated SSAS processing server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Synchronize using</a:t>
            </a:r>
          </a:p>
          <a:p>
            <a:pPr lvl="1"/>
            <a:r>
              <a:rPr lang="en-GB" dirty="0" smtClean="0"/>
              <a:t>XMLA </a:t>
            </a:r>
            <a:r>
              <a:rPr lang="en-GB" dirty="0"/>
              <a:t>Synchronize </a:t>
            </a:r>
            <a:endParaRPr lang="en-GB" dirty="0" smtClean="0"/>
          </a:p>
          <a:p>
            <a:pPr lvl="1"/>
            <a:r>
              <a:rPr lang="en-GB" dirty="0" err="1" smtClean="0"/>
              <a:t>RoboCopy</a:t>
            </a:r>
            <a:r>
              <a:rPr lang="en-GB" dirty="0" smtClean="0"/>
              <a:t> etc.</a:t>
            </a:r>
            <a:endParaRPr lang="en-GB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250" y="980728"/>
            <a:ext cx="3555851" cy="5849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7332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Improving Processing Performance:</a:t>
            </a:r>
            <a:br>
              <a:rPr lang="en-GB" sz="2400" dirty="0" smtClean="0"/>
            </a:br>
            <a:r>
              <a:rPr lang="en-GB" dirty="0" smtClean="0"/>
              <a:t>Infrastructure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Increase network bandwidth</a:t>
            </a:r>
          </a:p>
          <a:p>
            <a:pPr lvl="1"/>
            <a:r>
              <a:rPr lang="en-GB" dirty="0" smtClean="0"/>
              <a:t>Bigger pipes</a:t>
            </a:r>
            <a:endParaRPr lang="en-GB" dirty="0"/>
          </a:p>
          <a:p>
            <a:pPr lvl="1"/>
            <a:r>
              <a:rPr lang="en-GB" dirty="0" smtClean="0"/>
              <a:t>Use jumbo </a:t>
            </a:r>
            <a:r>
              <a:rPr lang="en-GB" dirty="0"/>
              <a:t>frames</a:t>
            </a:r>
          </a:p>
          <a:p>
            <a:pPr lvl="1"/>
            <a:r>
              <a:rPr lang="en-GB" dirty="0" smtClean="0"/>
              <a:t>Set packet size to 32767 bytes </a:t>
            </a:r>
          </a:p>
          <a:p>
            <a:r>
              <a:rPr lang="en-GB" dirty="0"/>
              <a:t>Increase number of database connections</a:t>
            </a:r>
          </a:p>
          <a:p>
            <a:pPr lvl="1"/>
            <a:r>
              <a:rPr lang="en-GB" dirty="0"/>
              <a:t>multiple dimensions or partitions can be processed in </a:t>
            </a:r>
            <a:r>
              <a:rPr lang="en-GB" dirty="0" smtClean="0"/>
              <a:t>parallel</a:t>
            </a:r>
          </a:p>
          <a:p>
            <a:pPr lvl="1"/>
            <a:r>
              <a:rPr lang="en-GB" b="1" i="1" dirty="0" smtClean="0">
                <a:solidFill>
                  <a:srgbClr val="009999"/>
                </a:solidFill>
              </a:rPr>
              <a:t>Warning: </a:t>
            </a:r>
            <a:r>
              <a:rPr lang="en-GB" dirty="0" smtClean="0"/>
              <a:t>too many can swamp database</a:t>
            </a:r>
            <a:endParaRPr lang="en-GB" dirty="0"/>
          </a:p>
          <a:p>
            <a:endParaRPr lang="en-GB" dirty="0"/>
          </a:p>
          <a:p>
            <a:r>
              <a:rPr lang="en-GB" dirty="0" smtClean="0"/>
              <a:t>Co-host SQL Server relational and SSAS</a:t>
            </a:r>
          </a:p>
          <a:p>
            <a:pPr lvl="1"/>
            <a:r>
              <a:rPr lang="en-GB" dirty="0" smtClean="0"/>
              <a:t>Can then set database connection to use in-memory transfer</a:t>
            </a:r>
          </a:p>
        </p:txBody>
      </p:sp>
    </p:spTree>
    <p:extLst>
      <p:ext uri="{BB962C8B-B14F-4D97-AF65-F5344CB8AC3E}">
        <p14:creationId xmlns:p14="http://schemas.microsoft.com/office/powerpoint/2010/main" val="194754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Implementation Details:</a:t>
            </a:r>
            <a:r>
              <a:rPr lang="en-US" sz="2400" dirty="0">
                <a:solidFill>
                  <a:srgbClr val="330066"/>
                </a:solidFill>
              </a:rPr>
              <a:t/>
            </a:r>
            <a:br>
              <a:rPr lang="en-US" sz="2400" dirty="0">
                <a:solidFill>
                  <a:srgbClr val="330066"/>
                </a:solidFill>
              </a:rPr>
            </a:br>
            <a:r>
              <a:rPr lang="en-US" dirty="0" smtClean="0">
                <a:solidFill>
                  <a:srgbClr val="330066"/>
                </a:solidFill>
              </a:rPr>
              <a:t>Implementation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XMLA Scripts</a:t>
            </a:r>
          </a:p>
          <a:p>
            <a:pPr lvl="1"/>
            <a:r>
              <a:rPr lang="en-GB" dirty="0"/>
              <a:t>SQL Server Management Studio (SSMS)</a:t>
            </a:r>
          </a:p>
          <a:p>
            <a:pPr lvl="1"/>
            <a:r>
              <a:rPr lang="en-GB" dirty="0" smtClean="0"/>
              <a:t>SQL Server Agent Job</a:t>
            </a:r>
          </a:p>
          <a:p>
            <a:pPr lvl="1"/>
            <a:r>
              <a:rPr lang="en-GB" dirty="0" err="1"/>
              <a:t>Ascmd</a:t>
            </a:r>
            <a:r>
              <a:rPr lang="en-GB" dirty="0"/>
              <a:t> command-line </a:t>
            </a:r>
            <a:r>
              <a:rPr lang="en-GB" dirty="0" smtClean="0"/>
              <a:t>utility</a:t>
            </a:r>
          </a:p>
          <a:p>
            <a:pPr lvl="1"/>
            <a:r>
              <a:rPr lang="en-GB" dirty="0"/>
              <a:t>SSIS Analysis Services Execute DDL Task</a:t>
            </a:r>
          </a:p>
          <a:p>
            <a:pPr lvl="1"/>
            <a:r>
              <a:rPr lang="en-GB" dirty="0" smtClean="0"/>
              <a:t>SSIS Analysis </a:t>
            </a:r>
            <a:r>
              <a:rPr lang="en-GB" dirty="0"/>
              <a:t>Services Processing </a:t>
            </a:r>
            <a:r>
              <a:rPr lang="en-GB" dirty="0" smtClean="0"/>
              <a:t>Task</a:t>
            </a:r>
          </a:p>
          <a:p>
            <a:r>
              <a:rPr lang="en-GB" dirty="0" smtClean="0"/>
              <a:t>C</a:t>
            </a:r>
            <a:r>
              <a:rPr lang="en-GB" dirty="0"/>
              <a:t># script task in SSIS using AMO and XMLA</a:t>
            </a:r>
          </a:p>
          <a:p>
            <a:r>
              <a:rPr lang="en-GB" dirty="0" smtClean="0"/>
              <a:t>C# using AMO and XMLA</a:t>
            </a:r>
          </a:p>
          <a:p>
            <a:r>
              <a:rPr lang="en-GB" dirty="0" smtClean="0"/>
              <a:t>PowerShell using AMO </a:t>
            </a:r>
            <a:r>
              <a:rPr lang="en-GB" dirty="0"/>
              <a:t>and XMLA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7715026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Implementation Details:</a:t>
            </a:r>
            <a:r>
              <a:rPr lang="en-US" sz="2400" dirty="0">
                <a:solidFill>
                  <a:srgbClr val="330066"/>
                </a:solidFill>
              </a:rPr>
              <a:t/>
            </a:r>
            <a:br>
              <a:rPr lang="en-US" sz="2400" dirty="0">
                <a:solidFill>
                  <a:srgbClr val="330066"/>
                </a:solidFill>
              </a:rPr>
            </a:br>
            <a:r>
              <a:rPr lang="en-US" dirty="0" smtClean="0">
                <a:solidFill>
                  <a:srgbClr val="330066"/>
                </a:solidFill>
              </a:rPr>
              <a:t>Processing using AMO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127" y="2060848"/>
            <a:ext cx="7284273" cy="29925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660062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Implementation Details: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dirty="0" smtClean="0"/>
              <a:t>Log Warnings and Errors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1400" dirty="0" err="1" smtClean="0">
                <a:latin typeface="Consolas"/>
              </a:rPr>
              <a:t>oServer.</a:t>
            </a:r>
            <a:r>
              <a:rPr lang="en-US" sz="1800" dirty="0" err="1" smtClean="0">
                <a:latin typeface="Consolas"/>
              </a:rPr>
              <a:t>CaptureXml</a:t>
            </a:r>
            <a:r>
              <a:rPr lang="en-US" sz="1400" dirty="0" smtClean="0">
                <a:latin typeface="Consolas"/>
              </a:rPr>
              <a:t> = </a:t>
            </a:r>
            <a:r>
              <a:rPr lang="en-US" sz="1800" dirty="0" smtClean="0">
                <a:solidFill>
                  <a:srgbClr val="0000FF"/>
                </a:solidFill>
                <a:latin typeface="Consolas"/>
              </a:rPr>
              <a:t>true</a:t>
            </a:r>
            <a:r>
              <a:rPr lang="en-US" sz="1400" dirty="0" smtClean="0">
                <a:latin typeface="Consolas"/>
              </a:rPr>
              <a:t>;</a:t>
            </a:r>
          </a:p>
          <a:p>
            <a:pPr>
              <a:buNone/>
            </a:pPr>
            <a:r>
              <a:rPr lang="en-GB" sz="1400" dirty="0" smtClean="0">
                <a:solidFill>
                  <a:srgbClr val="FF0000"/>
                </a:solidFill>
                <a:latin typeface="Consolas"/>
              </a:rPr>
              <a:t>… processing commands …</a:t>
            </a:r>
            <a:endParaRPr lang="en-US" sz="1400" dirty="0" smtClean="0">
              <a:solidFill>
                <a:srgbClr val="FF0000"/>
              </a:solidFill>
              <a:latin typeface="Consolas"/>
            </a:endParaRPr>
          </a:p>
          <a:p>
            <a:pPr>
              <a:buNone/>
            </a:pPr>
            <a:r>
              <a:rPr lang="en-US" sz="1400" dirty="0" err="1" smtClean="0">
                <a:latin typeface="Consolas"/>
              </a:rPr>
              <a:t>oServer.</a:t>
            </a:r>
            <a:r>
              <a:rPr lang="en-US" sz="1800" dirty="0" err="1" smtClean="0">
                <a:latin typeface="Consolas"/>
              </a:rPr>
              <a:t>CaptureXml</a:t>
            </a:r>
            <a:r>
              <a:rPr lang="en-US" sz="1800" dirty="0" smtClean="0">
                <a:latin typeface="Consolas"/>
              </a:rPr>
              <a:t> = </a:t>
            </a:r>
            <a:r>
              <a:rPr lang="en-US" sz="1800" dirty="0" smtClean="0">
                <a:solidFill>
                  <a:srgbClr val="0000FF"/>
                </a:solidFill>
                <a:latin typeface="Consolas"/>
              </a:rPr>
              <a:t>false;</a:t>
            </a:r>
          </a:p>
          <a:p>
            <a:pPr>
              <a:buNone/>
            </a:pPr>
            <a:r>
              <a:rPr lang="en-US" sz="1400" dirty="0" err="1" smtClean="0">
                <a:latin typeface="Consolas"/>
              </a:rPr>
              <a:t>XmlaResultCollection</a:t>
            </a:r>
            <a:r>
              <a:rPr lang="en-US" sz="1400" dirty="0" smtClean="0">
                <a:latin typeface="Consolas"/>
              </a:rPr>
              <a:t> </a:t>
            </a:r>
            <a:r>
              <a:rPr lang="en-US" sz="1400" dirty="0" err="1" smtClean="0">
                <a:latin typeface="Consolas"/>
              </a:rPr>
              <a:t>oResults</a:t>
            </a:r>
            <a:r>
              <a:rPr lang="en-US" sz="1400" dirty="0" smtClean="0">
                <a:latin typeface="Consolas"/>
              </a:rPr>
              <a:t> = </a:t>
            </a:r>
            <a:r>
              <a:rPr lang="en-US" sz="1400" dirty="0" err="1" smtClean="0">
                <a:latin typeface="Consolas"/>
              </a:rPr>
              <a:t>oServer</a:t>
            </a:r>
            <a:r>
              <a:rPr lang="en-US" sz="1400" dirty="0" err="1" smtClean="0">
                <a:solidFill>
                  <a:srgbClr val="0000FF"/>
                </a:solidFill>
                <a:latin typeface="Consolas"/>
              </a:rPr>
              <a:t>.</a:t>
            </a:r>
            <a:r>
              <a:rPr lang="en-US" sz="1800" dirty="0" err="1" smtClean="0">
                <a:solidFill>
                  <a:srgbClr val="0000FF"/>
                </a:solidFill>
                <a:latin typeface="Consolas"/>
              </a:rPr>
              <a:t>ExecuteCaptureLog</a:t>
            </a:r>
            <a:r>
              <a:rPr lang="en-US" sz="1200" dirty="0" smtClean="0">
                <a:solidFill>
                  <a:srgbClr val="0000FF"/>
                </a:solidFill>
                <a:latin typeface="Consolas"/>
              </a:rPr>
              <a:t>(true, </a:t>
            </a:r>
            <a:r>
              <a:rPr lang="en-US" sz="1800" b="1" dirty="0" smtClean="0">
                <a:solidFill>
                  <a:srgbClr val="0000FF"/>
                </a:solidFill>
                <a:latin typeface="Consolas"/>
              </a:rPr>
              <a:t>true</a:t>
            </a:r>
            <a:r>
              <a:rPr lang="en-US" sz="1200" dirty="0" smtClean="0">
                <a:solidFill>
                  <a:srgbClr val="0000FF"/>
                </a:solidFill>
                <a:latin typeface="Consolas"/>
              </a:rPr>
              <a:t>, false);</a:t>
            </a:r>
            <a:endParaRPr lang="en-US" sz="1800" dirty="0" smtClean="0">
              <a:solidFill>
                <a:srgbClr val="0000FF"/>
              </a:solidFill>
              <a:latin typeface="Consolas"/>
            </a:endParaRPr>
          </a:p>
          <a:p>
            <a:pPr>
              <a:buNone/>
            </a:pPr>
            <a:r>
              <a:rPr lang="en-GB" sz="1600" dirty="0" smtClean="0">
                <a:solidFill>
                  <a:srgbClr val="008000"/>
                </a:solidFill>
                <a:latin typeface="Consolas"/>
              </a:rPr>
              <a:t>// Log warning and error messages</a:t>
            </a:r>
          </a:p>
          <a:p>
            <a:pPr>
              <a:buNone/>
            </a:pPr>
            <a:r>
              <a:rPr lang="en-GB" sz="1400" dirty="0" err="1" smtClean="0">
                <a:solidFill>
                  <a:srgbClr val="0000FF"/>
                </a:solidFill>
                <a:latin typeface="Consolas"/>
              </a:rPr>
              <a:t>foreach</a:t>
            </a:r>
            <a:r>
              <a:rPr lang="en-GB" sz="14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GB" sz="1400" dirty="0" err="1" smtClean="0">
                <a:solidFill>
                  <a:srgbClr val="0000FF"/>
                </a:solidFill>
                <a:latin typeface="Consolas"/>
              </a:rPr>
              <a:t>AMO.XmlaResult</a:t>
            </a:r>
            <a:r>
              <a:rPr lang="en-GB" sz="14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GB" sz="1400" dirty="0" err="1" smtClean="0">
                <a:solidFill>
                  <a:srgbClr val="0000FF"/>
                </a:solidFill>
                <a:latin typeface="Consolas"/>
              </a:rPr>
              <a:t>oResult</a:t>
            </a:r>
            <a:r>
              <a:rPr lang="en-GB" sz="1400" dirty="0" smtClean="0">
                <a:solidFill>
                  <a:srgbClr val="0000FF"/>
                </a:solidFill>
                <a:latin typeface="Consolas"/>
              </a:rPr>
              <a:t> in </a:t>
            </a:r>
            <a:r>
              <a:rPr lang="en-GB" sz="1400" dirty="0" err="1" smtClean="0">
                <a:solidFill>
                  <a:srgbClr val="0000FF"/>
                </a:solidFill>
                <a:latin typeface="Consolas"/>
              </a:rPr>
              <a:t>oResults</a:t>
            </a:r>
            <a:r>
              <a:rPr lang="en-GB" sz="1400" dirty="0" smtClean="0">
                <a:solidFill>
                  <a:srgbClr val="0000FF"/>
                </a:solidFill>
                <a:latin typeface="Consolas"/>
              </a:rPr>
              <a:t>) 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{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	</a:t>
            </a:r>
            <a:r>
              <a:rPr lang="en-US" sz="1400" dirty="0" err="1" smtClean="0">
                <a:solidFill>
                  <a:srgbClr val="0000FF"/>
                </a:solidFill>
                <a:latin typeface="Consolas"/>
              </a:rPr>
              <a:t>foreach</a:t>
            </a:r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 (</a:t>
            </a:r>
            <a:r>
              <a:rPr lang="en-US" sz="1400" dirty="0" err="1" smtClean="0">
                <a:solidFill>
                  <a:srgbClr val="0000FF"/>
                </a:solidFill>
                <a:latin typeface="Consolas"/>
              </a:rPr>
              <a:t>AMO.XmlaMessage</a:t>
            </a:r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 </a:t>
            </a:r>
            <a:r>
              <a:rPr lang="en-US" sz="1400" dirty="0" err="1" smtClean="0">
                <a:solidFill>
                  <a:srgbClr val="0000FF"/>
                </a:solidFill>
                <a:latin typeface="Consolas"/>
              </a:rPr>
              <a:t>oMessage</a:t>
            </a:r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 in </a:t>
            </a:r>
            <a:r>
              <a:rPr lang="en-US" sz="1400" dirty="0" err="1" smtClean="0">
                <a:solidFill>
                  <a:srgbClr val="0000FF"/>
                </a:solidFill>
                <a:latin typeface="Consolas"/>
              </a:rPr>
              <a:t>oResult.Messages</a:t>
            </a:r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) 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   {</a:t>
            </a:r>
          </a:p>
          <a:p>
            <a:pPr>
              <a:buNone/>
            </a:pPr>
            <a:r>
              <a:rPr lang="en-US" sz="1400" dirty="0" smtClean="0">
                <a:solidFill>
                  <a:srgbClr val="2B91AF"/>
                </a:solidFill>
                <a:latin typeface="Consolas"/>
              </a:rPr>
              <a:t>    	</a:t>
            </a:r>
            <a:r>
              <a:rPr lang="en-US" sz="1400" dirty="0" err="1" smtClean="0">
                <a:latin typeface="Consolas"/>
              </a:rPr>
              <a:t>LogMsg</a:t>
            </a:r>
            <a:r>
              <a:rPr lang="en-US" sz="1400" dirty="0" smtClean="0">
                <a:latin typeface="Consolas"/>
              </a:rPr>
              <a:t>(</a:t>
            </a:r>
            <a:r>
              <a:rPr lang="en-US" sz="1400" dirty="0" err="1" smtClean="0">
                <a:solidFill>
                  <a:srgbClr val="0000FF"/>
                </a:solidFill>
                <a:latin typeface="Consolas"/>
              </a:rPr>
              <a:t>oMessage.GetType</a:t>
            </a:r>
            <a:r>
              <a:rPr lang="en-US" sz="1400" dirty="0">
                <a:solidFill>
                  <a:srgbClr val="0000FF"/>
                </a:solidFill>
                <a:latin typeface="Consolas"/>
              </a:rPr>
              <a:t>().</a:t>
            </a:r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Name, </a:t>
            </a:r>
            <a:r>
              <a:rPr lang="en-US" sz="1400" dirty="0" err="1" smtClean="0">
                <a:latin typeface="Consolas"/>
              </a:rPr>
              <a:t>oMessage.Source</a:t>
            </a:r>
            <a:r>
              <a:rPr lang="en-US" sz="1400" dirty="0" smtClean="0">
                <a:latin typeface="Consolas"/>
              </a:rPr>
              <a:t>, </a:t>
            </a:r>
            <a:r>
              <a:rPr lang="en-US" sz="1400" dirty="0" err="1" smtClean="0">
                <a:latin typeface="Consolas"/>
              </a:rPr>
              <a:t>oMessage.Description</a:t>
            </a:r>
            <a:r>
              <a:rPr lang="en-US" sz="1400" dirty="0" smtClean="0">
                <a:latin typeface="Consolas"/>
              </a:rPr>
              <a:t>);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	}</a:t>
            </a:r>
          </a:p>
          <a:p>
            <a:pPr>
              <a:buNone/>
            </a:pPr>
            <a:r>
              <a:rPr lang="en-US" sz="1400" dirty="0" smtClean="0">
                <a:solidFill>
                  <a:srgbClr val="0000FF"/>
                </a:solidFill>
                <a:latin typeface="Consolas"/>
              </a:rPr>
              <a:t>}</a:t>
            </a:r>
          </a:p>
          <a:p>
            <a:pPr>
              <a:buNone/>
            </a:pPr>
            <a:endParaRPr lang="en-US" sz="1800" dirty="0"/>
          </a:p>
        </p:txBody>
      </p:sp>
      <p:sp>
        <p:nvSpPr>
          <p:cNvPr id="4" name="TextBox 3"/>
          <p:cNvSpPr txBox="1"/>
          <p:nvPr/>
        </p:nvSpPr>
        <p:spPr>
          <a:xfrm>
            <a:off x="6228184" y="1501641"/>
            <a:ext cx="1224136" cy="646331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square" rtlCol="0">
            <a:spAutoFit/>
          </a:bodyPr>
          <a:lstStyle/>
          <a:p>
            <a:r>
              <a:rPr lang="en-GB" dirty="0" smtClean="0"/>
              <a:t>Parallel Execution</a:t>
            </a:r>
            <a:endParaRPr lang="en-GB" dirty="0"/>
          </a:p>
        </p:txBody>
      </p:sp>
      <p:sp>
        <p:nvSpPr>
          <p:cNvPr id="7" name="Right Arrow 6"/>
          <p:cNvSpPr/>
          <p:nvPr/>
        </p:nvSpPr>
        <p:spPr>
          <a:xfrm rot="4028133">
            <a:off x="6950703" y="2239995"/>
            <a:ext cx="576064" cy="50231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094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Dimension Processing</a:t>
            </a:r>
          </a:p>
          <a:p>
            <a:r>
              <a:rPr lang="en-GB" dirty="0" smtClean="0"/>
              <a:t>Partition </a:t>
            </a:r>
            <a:r>
              <a:rPr lang="en-GB" dirty="0"/>
              <a:t>Processing</a:t>
            </a:r>
          </a:p>
          <a:p>
            <a:r>
              <a:rPr lang="en-GB" dirty="0"/>
              <a:t>Improving Processing Performance</a:t>
            </a:r>
          </a:p>
          <a:p>
            <a:r>
              <a:rPr lang="en-GB" dirty="0"/>
              <a:t>Implementation Options</a:t>
            </a:r>
          </a:p>
          <a:p>
            <a:pPr lvl="1"/>
            <a:r>
              <a:rPr lang="en-GB" dirty="0"/>
              <a:t>AMO and XMLA etc.</a:t>
            </a:r>
          </a:p>
          <a:p>
            <a:r>
              <a:rPr lang="en-GB" dirty="0" smtClean="0"/>
              <a:t>Do’s and Don’ts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482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Implementation Details: </a:t>
            </a:r>
            <a:r>
              <a:rPr lang="en-GB" sz="2400" dirty="0" smtClean="0">
                <a:solidFill>
                  <a:srgbClr val="330066"/>
                </a:solidFill>
              </a:rPr>
              <a:t/>
            </a:r>
            <a:br>
              <a:rPr lang="en-GB" sz="2400" dirty="0" smtClean="0">
                <a:solidFill>
                  <a:srgbClr val="330066"/>
                </a:solidFill>
              </a:rPr>
            </a:br>
            <a:r>
              <a:rPr lang="en-GB" dirty="0" smtClean="0"/>
              <a:t>XMLA Batch Command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sz="2000" dirty="0" smtClean="0">
                <a:solidFill>
                  <a:srgbClr val="0000FF"/>
                </a:solidFill>
              </a:rPr>
              <a:t>  &lt;</a:t>
            </a:r>
            <a:r>
              <a:rPr lang="en-GB" sz="2000" dirty="0" smtClean="0">
                <a:solidFill>
                  <a:srgbClr val="A31515"/>
                </a:solidFill>
              </a:rPr>
              <a:t>Batch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Transaction</a:t>
            </a:r>
            <a:r>
              <a:rPr lang="en-GB" sz="2000" dirty="0" smtClean="0">
                <a:solidFill>
                  <a:srgbClr val="0000FF"/>
                </a:solidFill>
              </a:rPr>
              <a:t>="Boolean" </a:t>
            </a:r>
            <a:r>
              <a:rPr lang="en-GB" sz="2000" dirty="0" err="1" smtClean="0">
                <a:solidFill>
                  <a:srgbClr val="FF0000"/>
                </a:solidFill>
              </a:rPr>
              <a:t>ProcessAffectedObjects</a:t>
            </a:r>
            <a:r>
              <a:rPr lang="en-GB" sz="2000" dirty="0" smtClean="0">
                <a:solidFill>
                  <a:srgbClr val="0000FF"/>
                </a:solidFill>
              </a:rPr>
              <a:t>="Boolean"&gt;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    &lt;</a:t>
            </a:r>
            <a:r>
              <a:rPr lang="en-US" sz="2000" dirty="0" smtClean="0">
                <a:solidFill>
                  <a:srgbClr val="A31515"/>
                </a:solidFill>
              </a:rPr>
              <a:t>Bindings</a:t>
            </a:r>
            <a:r>
              <a:rPr lang="en-US" sz="2000" dirty="0" smtClean="0">
                <a:solidFill>
                  <a:srgbClr val="0000FF"/>
                </a:solidFill>
              </a:rPr>
              <a:t>&gt;...&lt;/</a:t>
            </a:r>
            <a:r>
              <a:rPr lang="en-US" sz="2000" dirty="0" smtClean="0">
                <a:solidFill>
                  <a:srgbClr val="A31515"/>
                </a:solidFill>
              </a:rPr>
              <a:t>Bindings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    &lt;</a:t>
            </a:r>
            <a:r>
              <a:rPr lang="en-US" sz="2000" dirty="0" err="1" smtClean="0">
                <a:solidFill>
                  <a:srgbClr val="A31515"/>
                </a:solidFill>
              </a:rPr>
              <a:t>DataSource</a:t>
            </a:r>
            <a:r>
              <a:rPr lang="en-US" sz="2000" dirty="0" smtClean="0">
                <a:solidFill>
                  <a:srgbClr val="0000FF"/>
                </a:solidFill>
              </a:rPr>
              <a:t>&gt;...&lt;/</a:t>
            </a:r>
            <a:r>
              <a:rPr lang="en-US" sz="2000" dirty="0" err="1" smtClean="0">
                <a:solidFill>
                  <a:srgbClr val="A31515"/>
                </a:solidFill>
              </a:rPr>
              <a:t>DataSource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    &lt;</a:t>
            </a:r>
            <a:r>
              <a:rPr lang="en-US" sz="2000" dirty="0" err="1" smtClean="0">
                <a:solidFill>
                  <a:srgbClr val="A31515"/>
                </a:solidFill>
              </a:rPr>
              <a:t>DataSourceView</a:t>
            </a:r>
            <a:r>
              <a:rPr lang="en-US" sz="2000" dirty="0" smtClean="0">
                <a:solidFill>
                  <a:srgbClr val="0000FF"/>
                </a:solidFill>
              </a:rPr>
              <a:t>&gt;...&lt;/</a:t>
            </a:r>
            <a:r>
              <a:rPr lang="en-US" sz="2000" dirty="0" err="1" smtClean="0">
                <a:solidFill>
                  <a:srgbClr val="A31515"/>
                </a:solidFill>
              </a:rPr>
              <a:t>DataSourceView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    &lt;</a:t>
            </a:r>
            <a:r>
              <a:rPr lang="en-US" sz="2000" dirty="0" err="1" smtClean="0">
                <a:solidFill>
                  <a:srgbClr val="A31515"/>
                </a:solidFill>
              </a:rPr>
              <a:t>ErrorConfiguration</a:t>
            </a:r>
            <a:r>
              <a:rPr lang="en-US" sz="2000" dirty="0" smtClean="0">
                <a:solidFill>
                  <a:srgbClr val="0000FF"/>
                </a:solidFill>
              </a:rPr>
              <a:t>&gt;...&lt;/</a:t>
            </a:r>
            <a:r>
              <a:rPr lang="en-US" sz="2000" dirty="0" err="1" smtClean="0">
                <a:solidFill>
                  <a:srgbClr val="A31515"/>
                </a:solidFill>
              </a:rPr>
              <a:t>ErrorConfiguration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    &lt;</a:t>
            </a:r>
            <a:r>
              <a:rPr lang="en-US" sz="2000" dirty="0" smtClean="0">
                <a:solidFill>
                  <a:srgbClr val="A31515"/>
                </a:solidFill>
              </a:rPr>
              <a:t>Parallel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  <a:r>
              <a:rPr lang="en-GB" sz="2000" dirty="0">
                <a:solidFill>
                  <a:srgbClr val="0000FF"/>
                </a:solidFill>
              </a:rPr>
              <a:t> </a:t>
            </a:r>
            <a:endParaRPr lang="en-GB" sz="2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GB" sz="2000" dirty="0">
                <a:solidFill>
                  <a:srgbClr val="0000FF"/>
                </a:solidFill>
              </a:rPr>
              <a:t>	</a:t>
            </a:r>
            <a:r>
              <a:rPr lang="en-GB" sz="2000" dirty="0" smtClean="0">
                <a:solidFill>
                  <a:srgbClr val="0000FF"/>
                </a:solidFill>
              </a:rPr>
              <a:t>	&lt;!--</a:t>
            </a:r>
            <a:r>
              <a:rPr lang="en-GB" sz="2000" dirty="0" smtClean="0">
                <a:solidFill>
                  <a:srgbClr val="008000"/>
                </a:solidFill>
              </a:rPr>
              <a:t> </a:t>
            </a:r>
            <a:r>
              <a:rPr lang="en-GB" sz="2000" dirty="0">
                <a:solidFill>
                  <a:srgbClr val="008000"/>
                </a:solidFill>
              </a:rPr>
              <a:t>One or more XMLA </a:t>
            </a:r>
            <a:r>
              <a:rPr lang="en-GB" sz="2000" dirty="0" smtClean="0">
                <a:solidFill>
                  <a:srgbClr val="008000"/>
                </a:solidFill>
              </a:rPr>
              <a:t>Process commands </a:t>
            </a:r>
            <a:r>
              <a:rPr lang="en-GB" sz="2000" dirty="0" smtClean="0">
                <a:solidFill>
                  <a:srgbClr val="0000FF"/>
                </a:solidFill>
              </a:rPr>
              <a:t>--&gt;</a:t>
            </a:r>
          </a:p>
          <a:p>
            <a:pPr>
              <a:buNone/>
            </a:pPr>
            <a:r>
              <a:rPr lang="en-GB" sz="2000" dirty="0">
                <a:solidFill>
                  <a:srgbClr val="0000FF"/>
                </a:solidFill>
              </a:rPr>
              <a:t>	</a:t>
            </a:r>
            <a:r>
              <a:rPr lang="en-GB" sz="2000" dirty="0" smtClean="0">
                <a:solidFill>
                  <a:srgbClr val="0000FF"/>
                </a:solidFill>
              </a:rPr>
              <a:t> </a:t>
            </a:r>
            <a:r>
              <a:rPr lang="en-US" sz="2000" dirty="0" smtClean="0">
                <a:solidFill>
                  <a:srgbClr val="0000FF"/>
                </a:solidFill>
              </a:rPr>
              <a:t>&lt;/</a:t>
            </a:r>
            <a:r>
              <a:rPr lang="en-US" sz="2000" dirty="0" smtClean="0">
                <a:solidFill>
                  <a:srgbClr val="A31515"/>
                </a:solidFill>
              </a:rPr>
              <a:t>Parallel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  <a:endParaRPr lang="en-GB" sz="20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sz="2000" dirty="0" smtClean="0">
                <a:solidFill>
                  <a:srgbClr val="0000FF"/>
                </a:solidFill>
              </a:rPr>
              <a:t>  &lt;/</a:t>
            </a:r>
            <a:r>
              <a:rPr lang="en-US" sz="2000" dirty="0" smtClean="0">
                <a:solidFill>
                  <a:srgbClr val="A31515"/>
                </a:solidFill>
              </a:rPr>
              <a:t>Batch</a:t>
            </a:r>
            <a:r>
              <a:rPr lang="en-US" sz="2000" dirty="0" smtClean="0">
                <a:solidFill>
                  <a:srgbClr val="0000FF"/>
                </a:solidFill>
              </a:rPr>
              <a:t>&gt;</a:t>
            </a:r>
          </a:p>
          <a:p>
            <a:pPr>
              <a:buNone/>
            </a:pP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Implementation Details:</a:t>
            </a:r>
            <a:r>
              <a:rPr lang="en-US" sz="2400" dirty="0">
                <a:solidFill>
                  <a:srgbClr val="330066"/>
                </a:solidFill>
              </a:rPr>
              <a:t/>
            </a:r>
            <a:br>
              <a:rPr lang="en-US" sz="2400" dirty="0">
                <a:solidFill>
                  <a:srgbClr val="330066"/>
                </a:solidFill>
              </a:rPr>
            </a:br>
            <a:r>
              <a:rPr lang="en-US" dirty="0" smtClean="0">
                <a:solidFill>
                  <a:srgbClr val="330066"/>
                </a:solidFill>
              </a:rPr>
              <a:t>Setting Error Configuration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Can set Error Configuration during design</a:t>
            </a:r>
          </a:p>
          <a:p>
            <a:pPr lvl="2"/>
            <a:r>
              <a:rPr lang="en-GB" dirty="0" smtClean="0"/>
              <a:t>OLAP database, Dimension, Cube, Measure Group, Partition</a:t>
            </a:r>
          </a:p>
          <a:p>
            <a:r>
              <a:rPr lang="en-GB" dirty="0" smtClean="0"/>
              <a:t>Overridden by Error Configuration in process command</a:t>
            </a:r>
          </a:p>
          <a:p>
            <a:r>
              <a:rPr lang="en-GB" dirty="0"/>
              <a:t>Set </a:t>
            </a:r>
            <a:r>
              <a:rPr lang="en-GB" dirty="0" err="1"/>
              <a:t>KeyErrorLogFile</a:t>
            </a:r>
            <a:endParaRPr lang="en-GB" dirty="0"/>
          </a:p>
          <a:p>
            <a:pPr lvl="1"/>
            <a:r>
              <a:rPr lang="en-GB" dirty="0"/>
              <a:t>Writes errors to file in log folder when no path specified</a:t>
            </a:r>
          </a:p>
          <a:p>
            <a:r>
              <a:rPr lang="en-GB" dirty="0" smtClean="0"/>
              <a:t>Logging </a:t>
            </a:r>
            <a:r>
              <a:rPr lang="en-GB" dirty="0"/>
              <a:t>errors is costly</a:t>
            </a:r>
          </a:p>
          <a:p>
            <a:pPr lvl="1"/>
            <a:r>
              <a:rPr lang="en-GB" dirty="0"/>
              <a:t>Log errors </a:t>
            </a:r>
            <a:r>
              <a:rPr lang="en-GB" dirty="0" smtClean="0"/>
              <a:t>during design</a:t>
            </a:r>
            <a:r>
              <a:rPr lang="en-GB" dirty="0"/>
              <a:t>, not production</a:t>
            </a:r>
          </a:p>
          <a:p>
            <a:pPr lvl="1"/>
            <a:r>
              <a:rPr lang="en-GB" dirty="0"/>
              <a:t>Stop logging key errors after finite number </a:t>
            </a:r>
            <a:r>
              <a:rPr lang="en-GB" dirty="0" smtClean="0"/>
              <a:t>recorded</a:t>
            </a:r>
          </a:p>
          <a:p>
            <a:pPr marL="0" indent="0" algn="ctr">
              <a:buNone/>
            </a:pPr>
            <a:endParaRPr lang="en-GB" dirty="0" smtClean="0">
              <a:latin typeface="Eras Light ITC" pitchFamily="34" charset="0"/>
            </a:endParaRPr>
          </a:p>
          <a:p>
            <a:pPr marL="0" indent="0" algn="ctr">
              <a:buNone/>
            </a:pPr>
            <a:r>
              <a:rPr lang="en-GB" dirty="0" smtClean="0">
                <a:latin typeface="Eras Light ITC" pitchFamily="34" charset="0"/>
              </a:rPr>
              <a:t>Takes </a:t>
            </a:r>
            <a:r>
              <a:rPr lang="en-GB" dirty="0">
                <a:latin typeface="Eras Light ITC" pitchFamily="34" charset="0"/>
              </a:rPr>
              <a:t>time for other threads to notice error</a:t>
            </a:r>
          </a:p>
          <a:p>
            <a:pPr marL="0" indent="0" algn="ctr">
              <a:buNone/>
            </a:pPr>
            <a:endParaRPr lang="en-GB" dirty="0" smtClean="0">
              <a:latin typeface="Eras Light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7456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Implementation Details</a:t>
            </a:r>
            <a:r>
              <a:rPr lang="en-GB" sz="2400" dirty="0" smtClean="0"/>
              <a:t>: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Processing Status Tables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a set of tables to hold cube processing metadata</a:t>
            </a:r>
          </a:p>
          <a:p>
            <a:r>
              <a:rPr lang="en-GB" dirty="0" smtClean="0"/>
              <a:t>Last updated timestamp for each:</a:t>
            </a:r>
          </a:p>
          <a:p>
            <a:pPr lvl="1"/>
            <a:r>
              <a:rPr lang="en-GB" dirty="0" smtClean="0"/>
              <a:t>Dimension</a:t>
            </a:r>
          </a:p>
          <a:p>
            <a:pPr lvl="1"/>
            <a:r>
              <a:rPr lang="en-GB" dirty="0" smtClean="0"/>
              <a:t>Partition </a:t>
            </a:r>
          </a:p>
          <a:p>
            <a:r>
              <a:rPr lang="en-GB" dirty="0" smtClean="0"/>
              <a:t>Table structure needs to support</a:t>
            </a:r>
          </a:p>
          <a:p>
            <a:pPr lvl="1"/>
            <a:r>
              <a:rPr lang="en-GB" dirty="0" smtClean="0"/>
              <a:t>Multiple OLAP servers with multiple OLAP databases</a:t>
            </a:r>
          </a:p>
          <a:p>
            <a:pPr lvl="1"/>
            <a:r>
              <a:rPr lang="en-GB" dirty="0" smtClean="0"/>
              <a:t>Multiple cubes in each database</a:t>
            </a:r>
          </a:p>
          <a:p>
            <a:pPr lvl="1"/>
            <a:r>
              <a:rPr lang="en-GB" dirty="0" smtClean="0"/>
              <a:t>Multiple dimensions </a:t>
            </a:r>
          </a:p>
          <a:p>
            <a:pPr lvl="1"/>
            <a:r>
              <a:rPr lang="en-GB" dirty="0" smtClean="0"/>
              <a:t>Multiple partitions in multiple measure groups</a:t>
            </a:r>
          </a:p>
          <a:p>
            <a:r>
              <a:rPr lang="en-GB" dirty="0" smtClean="0"/>
              <a:t>Record both </a:t>
            </a:r>
            <a:r>
              <a:rPr lang="en-GB" sz="2000" dirty="0" smtClean="0"/>
              <a:t>ID </a:t>
            </a:r>
            <a:r>
              <a:rPr lang="en-GB" dirty="0" smtClean="0"/>
              <a:t>and </a:t>
            </a:r>
            <a:r>
              <a:rPr lang="en-GB" sz="2000" dirty="0" smtClean="0"/>
              <a:t>Name </a:t>
            </a:r>
            <a:r>
              <a:rPr lang="en-GB" dirty="0" smtClean="0"/>
              <a:t>of OLAP objects</a:t>
            </a:r>
            <a:endParaRPr lang="en-GB" dirty="0"/>
          </a:p>
          <a:p>
            <a:pPr lvl="2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193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Implementation Details:</a:t>
            </a:r>
            <a:r>
              <a:rPr lang="en-GB" dirty="0">
                <a:solidFill>
                  <a:srgbClr val="330066"/>
                </a:solidFill>
              </a:rPr>
              <a:t/>
            </a:r>
            <a:br>
              <a:rPr lang="en-GB" dirty="0">
                <a:solidFill>
                  <a:srgbClr val="330066"/>
                </a:solidFill>
              </a:rPr>
            </a:br>
            <a:r>
              <a:rPr lang="en-GB" dirty="0" smtClean="0"/>
              <a:t>Incremental D</a:t>
            </a:r>
            <a:r>
              <a:rPr lang="en-GB" dirty="0" smtClean="0">
                <a:solidFill>
                  <a:srgbClr val="330066"/>
                </a:solidFill>
              </a:rPr>
              <a:t>imension Processing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 each dimension, compare timestamps cube to SQL </a:t>
            </a:r>
          </a:p>
          <a:p>
            <a:r>
              <a:rPr lang="en-GB" dirty="0" smtClean="0"/>
              <a:t>If dimension needs updating then</a:t>
            </a:r>
          </a:p>
          <a:p>
            <a:pPr lvl="1"/>
            <a:r>
              <a:rPr lang="en-GB" dirty="0" smtClean="0"/>
              <a:t>Alter SQL query where clause</a:t>
            </a:r>
          </a:p>
          <a:p>
            <a:pPr lvl="2"/>
            <a:r>
              <a:rPr lang="en-GB" dirty="0" smtClean="0"/>
              <a:t>Generate own </a:t>
            </a:r>
            <a:r>
              <a:rPr lang="en-GB" dirty="0"/>
              <a:t>XMLA with </a:t>
            </a:r>
            <a:r>
              <a:rPr lang="en-GB" dirty="0" smtClean="0"/>
              <a:t>out-of-line </a:t>
            </a:r>
            <a:r>
              <a:rPr lang="en-GB" dirty="0"/>
              <a:t>binding</a:t>
            </a:r>
          </a:p>
          <a:p>
            <a:pPr marL="638175" lvl="2" indent="-342900">
              <a:buClr>
                <a:schemeClr val="tx2"/>
              </a:buClr>
            </a:pPr>
            <a:r>
              <a:rPr lang="en-GB" dirty="0" smtClean="0"/>
              <a:t>Perform </a:t>
            </a:r>
            <a:r>
              <a:rPr lang="en-GB" dirty="0" err="1"/>
              <a:t>ProcessAdd</a:t>
            </a:r>
            <a:r>
              <a:rPr lang="en-GB" dirty="0"/>
              <a:t> on the </a:t>
            </a:r>
            <a:r>
              <a:rPr lang="en-GB" dirty="0" smtClean="0"/>
              <a:t>Dimension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6075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/>
              <a:t>Implementation Details: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dirty="0" smtClean="0"/>
              <a:t>Design Template and </a:t>
            </a:r>
            <a:r>
              <a:rPr lang="en-GB" dirty="0" err="1" smtClean="0"/>
              <a:t>Dev</a:t>
            </a:r>
            <a:r>
              <a:rPr lang="en-GB" dirty="0" smtClean="0"/>
              <a:t>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During development need to deploy on regular basis</a:t>
            </a:r>
          </a:p>
          <a:p>
            <a:r>
              <a:rPr lang="en-GB" dirty="0" smtClean="0"/>
              <a:t>So create two partitions in each measure group</a:t>
            </a:r>
          </a:p>
          <a:p>
            <a:pPr lvl="1"/>
            <a:r>
              <a:rPr lang="en-GB" dirty="0" smtClean="0"/>
              <a:t>Template partition used as template for new partitions</a:t>
            </a:r>
          </a:p>
          <a:p>
            <a:pPr lvl="2"/>
            <a:r>
              <a:rPr lang="en-GB" dirty="0" smtClean="0"/>
              <a:t>Aggregation </a:t>
            </a:r>
            <a:r>
              <a:rPr lang="en-GB" dirty="0"/>
              <a:t>Design </a:t>
            </a:r>
            <a:endParaRPr lang="en-GB" dirty="0" smtClean="0"/>
          </a:p>
          <a:p>
            <a:pPr lvl="2"/>
            <a:r>
              <a:rPr lang="en-GB" dirty="0" smtClean="0"/>
              <a:t>Disabled </a:t>
            </a:r>
            <a:r>
              <a:rPr lang="en-GB" dirty="0"/>
              <a:t>by adding “</a:t>
            </a:r>
            <a:r>
              <a:rPr lang="en-GB" dirty="0">
                <a:solidFill>
                  <a:srgbClr val="0000FF"/>
                </a:solidFill>
              </a:rPr>
              <a:t>WHERE</a:t>
            </a:r>
            <a:r>
              <a:rPr lang="en-GB" dirty="0"/>
              <a:t> 1=0</a:t>
            </a:r>
            <a:r>
              <a:rPr lang="en-GB" dirty="0" smtClean="0"/>
              <a:t>”</a:t>
            </a:r>
            <a:endParaRPr lang="en-GB" dirty="0"/>
          </a:p>
          <a:p>
            <a:pPr lvl="1"/>
            <a:r>
              <a:rPr lang="en-GB" dirty="0" err="1" smtClean="0"/>
              <a:t>Dev</a:t>
            </a:r>
            <a:r>
              <a:rPr lang="en-GB" dirty="0" smtClean="0"/>
              <a:t> partition used for ‘quick’ deployment</a:t>
            </a:r>
          </a:p>
          <a:p>
            <a:pPr lvl="2"/>
            <a:r>
              <a:rPr lang="en-GB" sz="1400" dirty="0" smtClean="0">
                <a:solidFill>
                  <a:srgbClr val="0000FF"/>
                </a:solidFill>
              </a:rPr>
              <a:t>WHERE</a:t>
            </a:r>
            <a:r>
              <a:rPr lang="en-GB" dirty="0" smtClean="0"/>
              <a:t> </a:t>
            </a:r>
            <a:r>
              <a:rPr lang="en-GB" dirty="0"/>
              <a:t>clause </a:t>
            </a:r>
            <a:r>
              <a:rPr lang="en-GB" dirty="0" smtClean="0"/>
              <a:t>changed to </a:t>
            </a:r>
            <a:r>
              <a:rPr lang="en-GB" dirty="0"/>
              <a:t>return small </a:t>
            </a:r>
            <a:r>
              <a:rPr lang="en-GB" dirty="0" smtClean="0"/>
              <a:t>data set</a:t>
            </a:r>
          </a:p>
          <a:p>
            <a:pPr lvl="2"/>
            <a:r>
              <a:rPr lang="en-GB" dirty="0" smtClean="0"/>
              <a:t>C# code checks for presence of </a:t>
            </a:r>
            <a:r>
              <a:rPr lang="en-GB" dirty="0" err="1" smtClean="0"/>
              <a:t>dev</a:t>
            </a:r>
            <a:r>
              <a:rPr lang="en-GB" dirty="0" smtClean="0"/>
              <a:t> partition </a:t>
            </a:r>
          </a:p>
          <a:p>
            <a:pPr lvl="3"/>
            <a:r>
              <a:rPr lang="en-GB" dirty="0" smtClean="0"/>
              <a:t>Avoids overlap</a:t>
            </a:r>
          </a:p>
          <a:p>
            <a:pPr lvl="1"/>
            <a:endParaRPr lang="en-GB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Base cube on </a:t>
            </a:r>
            <a:r>
              <a:rPr lang="en-GB" dirty="0" smtClean="0"/>
              <a:t>views</a:t>
            </a:r>
            <a:endParaRPr lang="en-GB" dirty="0"/>
          </a:p>
          <a:p>
            <a:r>
              <a:rPr lang="en-GB" dirty="0" smtClean="0"/>
              <a:t>Match relational and cube partitioning</a:t>
            </a:r>
          </a:p>
          <a:p>
            <a:r>
              <a:rPr lang="en-GB" dirty="0" smtClean="0"/>
              <a:t>Set the partition slice for ROLAP partitions</a:t>
            </a:r>
          </a:p>
          <a:p>
            <a:r>
              <a:rPr lang="en-GB" dirty="0" smtClean="0"/>
              <a:t>Ignore Visual Studio warning that partition size should not exceed 20 million rows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22373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Don’t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ROLAP dimensions</a:t>
            </a:r>
          </a:p>
          <a:p>
            <a:r>
              <a:rPr lang="en-GB" dirty="0" smtClean="0"/>
              <a:t>Use HOLAP partitions</a:t>
            </a:r>
          </a:p>
          <a:p>
            <a:r>
              <a:rPr lang="en-GB" dirty="0" smtClean="0"/>
              <a:t>Use </a:t>
            </a:r>
            <a:r>
              <a:rPr lang="en-GB" dirty="0" err="1" smtClean="0"/>
              <a:t>LasyAggregrations</a:t>
            </a:r>
            <a:r>
              <a:rPr lang="en-GB" dirty="0" smtClean="0"/>
              <a:t> on fast changing cubes</a:t>
            </a:r>
          </a:p>
          <a:p>
            <a:r>
              <a:rPr lang="en-GB" dirty="0" smtClean="0"/>
              <a:t>Issue processing </a:t>
            </a:r>
            <a:r>
              <a:rPr lang="en-GB" dirty="0"/>
              <a:t>commands </a:t>
            </a:r>
            <a:r>
              <a:rPr lang="en-GB" dirty="0" smtClean="0"/>
              <a:t>in from multiple processes running in parallel </a:t>
            </a:r>
            <a:r>
              <a:rPr lang="en-GB" sz="1800" dirty="0"/>
              <a:t>(i.e. multi-threaded ETL)</a:t>
            </a:r>
            <a:endParaRPr lang="en-GB" dirty="0"/>
          </a:p>
          <a:p>
            <a:pPr lvl="1"/>
            <a:r>
              <a:rPr lang="en-GB" dirty="0" smtClean="0"/>
              <a:t>SSAS </a:t>
            </a:r>
            <a:r>
              <a:rPr lang="en-GB" dirty="0"/>
              <a:t>database locks will cause some threads to error</a:t>
            </a:r>
          </a:p>
          <a:p>
            <a:pPr lvl="1"/>
            <a:r>
              <a:rPr lang="en-GB" dirty="0"/>
              <a:t>SSAS is entirely multi-threaded and uses sophisticated algorithms to work out how best to optimise parallel execution using its own processing dependency list</a:t>
            </a:r>
          </a:p>
          <a:p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523135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Review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Dimension Processing</a:t>
            </a:r>
          </a:p>
          <a:p>
            <a:r>
              <a:rPr lang="en-GB" dirty="0"/>
              <a:t>Partition Processing</a:t>
            </a:r>
          </a:p>
          <a:p>
            <a:r>
              <a:rPr lang="en-GB" dirty="0"/>
              <a:t>Improving Processing Performance</a:t>
            </a:r>
          </a:p>
          <a:p>
            <a:r>
              <a:rPr lang="en-GB" dirty="0" smtClean="0"/>
              <a:t>Implementation Options</a:t>
            </a:r>
            <a:endParaRPr lang="en-GB" dirty="0"/>
          </a:p>
          <a:p>
            <a:pPr lvl="1"/>
            <a:r>
              <a:rPr lang="en-GB" dirty="0" smtClean="0"/>
              <a:t>AMO </a:t>
            </a:r>
            <a:r>
              <a:rPr lang="en-GB" dirty="0"/>
              <a:t>and </a:t>
            </a:r>
            <a:r>
              <a:rPr lang="en-GB" dirty="0" smtClean="0"/>
              <a:t>XMLA etc.</a:t>
            </a:r>
            <a:endParaRPr lang="en-GB" dirty="0"/>
          </a:p>
          <a:p>
            <a:r>
              <a:rPr lang="en-GB" dirty="0"/>
              <a:t>Do’s and Don’ts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63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GB" sz="3600" dirty="0" smtClean="0">
                <a:latin typeface="Eras Light ITC" pitchFamily="34" charset="0"/>
              </a:rPr>
              <a:t>The “Black Art” of</a:t>
            </a:r>
            <a:br>
              <a:rPr lang="en-GB" sz="3600" dirty="0" smtClean="0">
                <a:latin typeface="Eras Light ITC" pitchFamily="34" charset="0"/>
              </a:rPr>
            </a:br>
            <a:r>
              <a:rPr lang="en-GB" sz="3600" dirty="0" smtClean="0"/>
              <a:t>Processing SSAS Multidimensional Database</a:t>
            </a:r>
            <a:r>
              <a:rPr lang="en-GB" sz="3600" dirty="0"/>
              <a:t>s</a:t>
            </a:r>
            <a:endParaRPr lang="en-US" sz="200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3187724"/>
          </a:xfrm>
        </p:spPr>
        <p:txBody>
          <a:bodyPr/>
          <a:lstStyle/>
          <a:p>
            <a:pPr algn="l"/>
            <a:endParaRPr lang="en-GB" sz="2800" dirty="0" smtClean="0"/>
          </a:p>
          <a:p>
            <a:pPr algn="l"/>
            <a:r>
              <a:rPr lang="en-GB" sz="2800" dirty="0" err="1" smtClean="0"/>
              <a:t>Dr</a:t>
            </a:r>
            <a:r>
              <a:rPr lang="en-GB" sz="2800" dirty="0" err="1"/>
              <a:t>.</a:t>
            </a:r>
            <a:r>
              <a:rPr lang="en-GB" sz="2800" dirty="0"/>
              <a:t> John </a:t>
            </a:r>
            <a:r>
              <a:rPr lang="en-GB" sz="2800" dirty="0" smtClean="0"/>
              <a:t>Tunnicliffe</a:t>
            </a:r>
            <a:br>
              <a:rPr lang="en-GB" sz="2800" dirty="0" smtClean="0"/>
            </a:br>
            <a:r>
              <a:rPr lang="en-GB" sz="2400" dirty="0" smtClean="0">
                <a:solidFill>
                  <a:srgbClr val="669999"/>
                </a:solidFill>
                <a:latin typeface="Eras Light ITC" pitchFamily="34" charset="0"/>
                <a:cs typeface="Aharoni" pitchFamily="2" charset="-79"/>
              </a:rPr>
              <a:t>Decision Analytics</a:t>
            </a:r>
            <a:endParaRPr lang="en-GB" dirty="0" smtClean="0">
              <a:solidFill>
                <a:srgbClr val="669999"/>
              </a:solidFill>
              <a:latin typeface="Eras Light ITC" pitchFamily="34" charset="0"/>
              <a:cs typeface="Aharoni" pitchFamily="2" charset="-79"/>
            </a:endParaRPr>
          </a:p>
          <a:p>
            <a:pPr algn="l"/>
            <a:r>
              <a:rPr lang="en-GB" sz="1800" dirty="0" smtClean="0">
                <a:solidFill>
                  <a:srgbClr val="669999"/>
                </a:solidFill>
              </a:rPr>
              <a:t>Independent BI Architect &amp; Hands-On Developer</a:t>
            </a:r>
          </a:p>
          <a:p>
            <a:pPr algn="l"/>
            <a:endParaRPr lang="en-GB" sz="1600" dirty="0" smtClean="0"/>
          </a:p>
          <a:p>
            <a:pPr algn="l"/>
            <a:r>
              <a:rPr lang="en-GB" sz="1600" dirty="0" smtClean="0">
                <a:solidFill>
                  <a:srgbClr val="330066"/>
                </a:solidFill>
              </a:rPr>
              <a:t>Mobile</a:t>
            </a:r>
            <a:r>
              <a:rPr lang="en-GB" sz="1600" dirty="0">
                <a:solidFill>
                  <a:srgbClr val="330066"/>
                </a:solidFill>
              </a:rPr>
              <a:t>: 07771 </a:t>
            </a:r>
            <a:r>
              <a:rPr lang="en-GB" sz="1600" dirty="0" smtClean="0">
                <a:solidFill>
                  <a:srgbClr val="330066"/>
                </a:solidFill>
              </a:rPr>
              <a:t>818770</a:t>
            </a:r>
            <a:endParaRPr lang="en-GB" sz="1600" dirty="0">
              <a:solidFill>
                <a:srgbClr val="330066"/>
              </a:solidFill>
            </a:endParaRPr>
          </a:p>
          <a:p>
            <a:pPr algn="l"/>
            <a:r>
              <a:rPr lang="en-GB" sz="1600" dirty="0" smtClean="0">
                <a:solidFill>
                  <a:srgbClr val="330066"/>
                </a:solidFill>
              </a:rPr>
              <a:t>john@decision-analytics.co.uk  </a:t>
            </a:r>
            <a:r>
              <a:rPr lang="en-GB" sz="1600" dirty="0" smtClean="0">
                <a:solidFill>
                  <a:srgbClr val="669999"/>
                </a:solidFill>
              </a:rPr>
              <a:t/>
            </a:r>
            <a:br>
              <a:rPr lang="en-GB" sz="1600" dirty="0" smtClean="0">
                <a:solidFill>
                  <a:srgbClr val="669999"/>
                </a:solidFill>
              </a:rPr>
            </a:br>
            <a:endParaRPr lang="en-GB" sz="2000" b="1" dirty="0" smtClean="0">
              <a:solidFill>
                <a:srgbClr val="669999"/>
              </a:solidFill>
            </a:endParaRPr>
          </a:p>
          <a:p>
            <a:endParaRPr lang="en-GB" sz="2000" dirty="0" smtClean="0"/>
          </a:p>
          <a:p>
            <a:endParaRPr lang="en-GB" sz="2000" dirty="0" smtClean="0"/>
          </a:p>
        </p:txBody>
      </p:sp>
    </p:spTree>
    <p:extLst>
      <p:ext uri="{BB962C8B-B14F-4D97-AF65-F5344CB8AC3E}">
        <p14:creationId xmlns:p14="http://schemas.microsoft.com/office/powerpoint/2010/main" val="1080413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Implementation Details: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dirty="0" smtClean="0"/>
              <a:t>SSAS Object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9263"/>
            <a:ext cx="5122912" cy="4411662"/>
          </a:xfrm>
        </p:spPr>
        <p:txBody>
          <a:bodyPr/>
          <a:lstStyle/>
          <a:p>
            <a:r>
              <a:rPr lang="en-GB" dirty="0" smtClean="0"/>
              <a:t>“Processing” loads data</a:t>
            </a:r>
          </a:p>
          <a:p>
            <a:pPr lvl="1"/>
            <a:r>
              <a:rPr lang="en-GB" dirty="0" smtClean="0"/>
              <a:t>Builds indexes and aggregations</a:t>
            </a:r>
          </a:p>
          <a:p>
            <a:endParaRPr lang="en-GB" dirty="0" smtClean="0"/>
          </a:p>
          <a:p>
            <a:r>
              <a:rPr lang="en-GB" dirty="0" smtClean="0"/>
              <a:t>Objects to Process Include</a:t>
            </a:r>
          </a:p>
          <a:p>
            <a:pPr lvl="1"/>
            <a:r>
              <a:rPr lang="en-GB" dirty="0" smtClean="0"/>
              <a:t>Database</a:t>
            </a:r>
          </a:p>
          <a:p>
            <a:pPr lvl="2"/>
            <a:r>
              <a:rPr lang="en-GB" dirty="0" smtClean="0"/>
              <a:t>Dimension</a:t>
            </a:r>
          </a:p>
          <a:p>
            <a:pPr lvl="1"/>
            <a:r>
              <a:rPr lang="en-GB" dirty="0" smtClean="0"/>
              <a:t>Cube</a:t>
            </a:r>
          </a:p>
          <a:p>
            <a:pPr lvl="2"/>
            <a:r>
              <a:rPr lang="en-GB" dirty="0" smtClean="0"/>
              <a:t>Measure Group</a:t>
            </a:r>
          </a:p>
          <a:p>
            <a:pPr lvl="3"/>
            <a:r>
              <a:rPr lang="en-GB" dirty="0" smtClean="0"/>
              <a:t>Partition</a:t>
            </a:r>
          </a:p>
          <a:p>
            <a:pPr lvl="3"/>
            <a:endParaRPr lang="en-GB" dirty="0" smtClean="0"/>
          </a:p>
          <a:p>
            <a:r>
              <a:rPr lang="en-GB" dirty="0" smtClean="0"/>
              <a:t>Exposed via AMO</a:t>
            </a:r>
            <a:endParaRPr lang="en-GB" dirty="0"/>
          </a:p>
          <a:p>
            <a:endParaRPr lang="en-GB" dirty="0"/>
          </a:p>
        </p:txBody>
      </p:sp>
      <p:pic>
        <p:nvPicPr>
          <p:cNvPr id="1028" name="Picture 4" descr="C:\Users\bovi\Documents\Dropbox\Contracting\SQLBits\2013-05-04 Nottingham\amo_object_model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1135" y="188640"/>
            <a:ext cx="2181225" cy="642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473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Relational Database Issues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Relational data integrity is key</a:t>
            </a:r>
          </a:p>
          <a:p>
            <a:pPr lvl="1"/>
            <a:r>
              <a:rPr lang="en-GB" dirty="0" smtClean="0"/>
              <a:t>Foreign key relationships offer tremendous benefits!</a:t>
            </a:r>
          </a:p>
          <a:p>
            <a:pPr lvl="2"/>
            <a:r>
              <a:rPr lang="en-GB" dirty="0" smtClean="0"/>
              <a:t>Ignore the “performance overhead” critics </a:t>
            </a:r>
          </a:p>
          <a:p>
            <a:pPr lvl="3"/>
            <a:r>
              <a:rPr lang="en-GB" dirty="0" smtClean="0"/>
              <a:t>Perform inserts, not updates, so no re-writing of clustered indexes</a:t>
            </a:r>
          </a:p>
          <a:p>
            <a:pPr lvl="1"/>
            <a:r>
              <a:rPr lang="en-GB" dirty="0" smtClean="0"/>
              <a:t>Do not attempt to impose data integrity during cube processing</a:t>
            </a:r>
          </a:p>
          <a:p>
            <a:endParaRPr lang="en-GB" dirty="0" smtClean="0"/>
          </a:p>
          <a:p>
            <a:r>
              <a:rPr lang="en-GB" b="1" dirty="0" smtClean="0">
                <a:solidFill>
                  <a:srgbClr val="009999"/>
                </a:solidFill>
              </a:rPr>
              <a:t>MUST</a:t>
            </a:r>
            <a:r>
              <a:rPr lang="en-GB" dirty="0" smtClean="0"/>
              <a:t> be able to identify</a:t>
            </a:r>
          </a:p>
          <a:p>
            <a:pPr lvl="1"/>
            <a:r>
              <a:rPr lang="en-GB" dirty="0" smtClean="0"/>
              <a:t>New dimensional members</a:t>
            </a:r>
          </a:p>
          <a:p>
            <a:pPr lvl="1"/>
            <a:r>
              <a:rPr lang="en-GB" dirty="0" smtClean="0"/>
              <a:t>New fact rows</a:t>
            </a:r>
          </a:p>
        </p:txBody>
      </p:sp>
    </p:spTree>
    <p:extLst>
      <p:ext uri="{BB962C8B-B14F-4D97-AF65-F5344CB8AC3E}">
        <p14:creationId xmlns:p14="http://schemas.microsoft.com/office/powerpoint/2010/main" val="160565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Dimension Processing:</a:t>
            </a:r>
            <a:br>
              <a:rPr lang="en-GB" sz="2400" dirty="0" smtClean="0"/>
            </a:br>
            <a:r>
              <a:rPr lang="en-GB" dirty="0" smtClean="0"/>
              <a:t>Four Main Phases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Attribute Processing</a:t>
            </a:r>
          </a:p>
          <a:p>
            <a:pPr lvl="2"/>
            <a:r>
              <a:rPr lang="en-GB" dirty="0" smtClean="0"/>
              <a:t>Read </a:t>
            </a:r>
            <a:r>
              <a:rPr lang="en-GB" dirty="0"/>
              <a:t>data from </a:t>
            </a:r>
            <a:r>
              <a:rPr lang="en-GB" dirty="0" smtClean="0"/>
              <a:t>relational</a:t>
            </a:r>
            <a:endParaRPr lang="en-GB" dirty="0"/>
          </a:p>
          <a:p>
            <a:pPr lvl="2"/>
            <a:r>
              <a:rPr lang="en-GB" dirty="0" smtClean="0"/>
              <a:t>Process data</a:t>
            </a:r>
          </a:p>
          <a:p>
            <a:pPr lvl="3"/>
            <a:r>
              <a:rPr lang="en-GB" dirty="0" smtClean="0"/>
              <a:t>Generate </a:t>
            </a:r>
            <a:r>
              <a:rPr lang="en-GB" dirty="0" err="1" smtClean="0"/>
              <a:t>DataIDs</a:t>
            </a:r>
            <a:endParaRPr lang="en-GB" dirty="0"/>
          </a:p>
          <a:p>
            <a:pPr lvl="2"/>
            <a:r>
              <a:rPr lang="en-GB" dirty="0"/>
              <a:t>Write </a:t>
            </a:r>
            <a:r>
              <a:rPr lang="en-GB" dirty="0" smtClean="0"/>
              <a:t>data</a:t>
            </a:r>
          </a:p>
          <a:p>
            <a:pPr lvl="3"/>
            <a:r>
              <a:rPr lang="en-GB" dirty="0" smtClean="0"/>
              <a:t>Analyse &amp; Compress</a:t>
            </a:r>
          </a:p>
          <a:p>
            <a:r>
              <a:rPr lang="en-GB" dirty="0" smtClean="0"/>
              <a:t>Build Hierarchies</a:t>
            </a:r>
          </a:p>
          <a:p>
            <a:pPr lvl="1"/>
            <a:r>
              <a:rPr lang="en-GB" dirty="0" smtClean="0"/>
              <a:t>Sort members</a:t>
            </a:r>
          </a:p>
          <a:p>
            <a:r>
              <a:rPr lang="en-GB" dirty="0" smtClean="0"/>
              <a:t>Build Decoding Tables</a:t>
            </a:r>
          </a:p>
          <a:p>
            <a:r>
              <a:rPr lang="en-GB" dirty="0" smtClean="0"/>
              <a:t>Build </a:t>
            </a:r>
            <a:r>
              <a:rPr lang="en-GB" dirty="0"/>
              <a:t>Indexes</a:t>
            </a:r>
            <a:endParaRPr lang="en-GB" dirty="0" smtClean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0138" y="116632"/>
            <a:ext cx="432435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35939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Dimension Processing Options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ProcessFull</a:t>
            </a:r>
            <a:r>
              <a:rPr lang="en-GB" dirty="0" smtClean="0"/>
              <a:t> – </a:t>
            </a:r>
            <a:r>
              <a:rPr lang="en-GB" i="1" dirty="0" smtClean="0">
                <a:solidFill>
                  <a:srgbClr val="009999"/>
                </a:solidFill>
              </a:rPr>
              <a:t>best avoided</a:t>
            </a:r>
          </a:p>
          <a:p>
            <a:pPr lvl="1"/>
            <a:r>
              <a:rPr lang="en-GB" dirty="0" smtClean="0"/>
              <a:t>Drops data in all related partitions</a:t>
            </a:r>
          </a:p>
          <a:p>
            <a:r>
              <a:rPr lang="en-GB" dirty="0" err="1" smtClean="0"/>
              <a:t>ProcessUpdate</a:t>
            </a:r>
            <a:endParaRPr lang="en-GB" dirty="0" smtClean="0"/>
          </a:p>
          <a:p>
            <a:pPr lvl="1"/>
            <a:r>
              <a:rPr lang="en-GB" dirty="0" smtClean="0"/>
              <a:t>Compares dimensional data with results of </a:t>
            </a:r>
          </a:p>
          <a:p>
            <a:pPr lvl="1"/>
            <a:r>
              <a:rPr lang="en-GB" dirty="0" smtClean="0"/>
              <a:t>If relationships change, will drop indexes on related partitions </a:t>
            </a:r>
          </a:p>
          <a:p>
            <a:pPr lvl="1"/>
            <a:r>
              <a:rPr lang="en-GB" dirty="0" smtClean="0"/>
              <a:t>Follow with </a:t>
            </a:r>
            <a:r>
              <a:rPr lang="en-GB" dirty="0" err="1" smtClean="0"/>
              <a:t>ProcessIndexes</a:t>
            </a:r>
            <a:r>
              <a:rPr lang="en-GB" dirty="0" smtClean="0"/>
              <a:t> or set </a:t>
            </a:r>
            <a:r>
              <a:rPr lang="en-GB" dirty="0" err="1" smtClean="0"/>
              <a:t>ProcessAffectedObjects</a:t>
            </a:r>
            <a:r>
              <a:rPr lang="en-GB" dirty="0" smtClean="0"/>
              <a:t> flag</a:t>
            </a:r>
          </a:p>
          <a:p>
            <a:pPr lvl="2"/>
            <a:r>
              <a:rPr lang="en-GB" dirty="0" smtClean="0"/>
              <a:t>Will find processing takes a long time – more than </a:t>
            </a:r>
            <a:r>
              <a:rPr lang="en-GB" dirty="0" err="1" smtClean="0"/>
              <a:t>ProcessFull</a:t>
            </a:r>
            <a:r>
              <a:rPr lang="en-GB" dirty="0" smtClean="0"/>
              <a:t> !!!</a:t>
            </a:r>
          </a:p>
          <a:p>
            <a:r>
              <a:rPr lang="en-GB" dirty="0" err="1" smtClean="0"/>
              <a:t>ProcessAdd</a:t>
            </a:r>
            <a:r>
              <a:rPr lang="en-GB" dirty="0" smtClean="0"/>
              <a:t> – </a:t>
            </a:r>
            <a:r>
              <a:rPr lang="en-GB" i="1" dirty="0" smtClean="0">
                <a:solidFill>
                  <a:srgbClr val="009999"/>
                </a:solidFill>
              </a:rPr>
              <a:t>best practice</a:t>
            </a:r>
          </a:p>
          <a:p>
            <a:pPr lvl="1"/>
            <a:r>
              <a:rPr lang="en-GB" dirty="0" smtClean="0"/>
              <a:t>Have to build XMLA or use AMO</a:t>
            </a:r>
          </a:p>
          <a:p>
            <a:pPr lvl="1"/>
            <a:r>
              <a:rPr lang="en-GB" dirty="0" smtClean="0"/>
              <a:t>SQL query to return only new members</a:t>
            </a:r>
          </a:p>
          <a:p>
            <a:pPr lvl="1"/>
            <a:r>
              <a:rPr lang="en-GB" dirty="0" smtClean="0"/>
              <a:t>Set </a:t>
            </a:r>
            <a:r>
              <a:rPr lang="en-GB" dirty="0"/>
              <a:t>e</a:t>
            </a:r>
            <a:r>
              <a:rPr lang="en-GB" dirty="0" smtClean="0"/>
              <a:t>rror configuration </a:t>
            </a:r>
            <a:br>
              <a:rPr lang="en-GB" dirty="0" smtClean="0"/>
            </a:br>
            <a:r>
              <a:rPr lang="en-GB" dirty="0" err="1" smtClean="0"/>
              <a:t>KeyDuplicate</a:t>
            </a:r>
            <a:r>
              <a:rPr lang="en-GB" dirty="0" smtClean="0"/>
              <a:t>=</a:t>
            </a:r>
            <a:r>
              <a:rPr lang="en-GB" dirty="0" err="1" smtClean="0"/>
              <a:t>IgnoreError</a:t>
            </a:r>
            <a:endParaRPr lang="en-GB" dirty="0" smtClean="0"/>
          </a:p>
          <a:p>
            <a:pPr lvl="1"/>
            <a:endParaRPr lang="en-GB" dirty="0"/>
          </a:p>
        </p:txBody>
      </p:sp>
      <p:pic>
        <p:nvPicPr>
          <p:cNvPr id="4" name="Picture 2" descr="C:\Users\bovi\Documents\Dropbox\Contracting\SQLBits\2013-05-04 Nottingham\IC2168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4711907"/>
            <a:ext cx="2686050" cy="1476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6129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 smtClean="0"/>
              <a:t>Dimension Processing:</a:t>
            </a:r>
            <a:br>
              <a:rPr lang="en-GB" sz="2400" dirty="0" smtClean="0"/>
            </a:br>
            <a:r>
              <a:rPr lang="en-GB" dirty="0" smtClean="0"/>
              <a:t>Attribute Processing Order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Attribute processing order determined by relationships</a:t>
            </a:r>
          </a:p>
          <a:p>
            <a:r>
              <a:rPr lang="en-GB" dirty="0"/>
              <a:t>Relationships can be defined as rigid (unchanging) or </a:t>
            </a:r>
            <a:r>
              <a:rPr lang="en-GB" dirty="0" smtClean="0"/>
              <a:t>flexible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609720"/>
            <a:ext cx="5162550" cy="4095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283968" y="3636411"/>
            <a:ext cx="43172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Eras Light ITC" pitchFamily="34" charset="0"/>
              </a:rPr>
              <a:t>No relationships = least efficient processing</a:t>
            </a:r>
            <a:endParaRPr lang="en-GB" dirty="0">
              <a:latin typeface="Eras Light IT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168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dirty="0">
                <a:solidFill>
                  <a:srgbClr val="330066"/>
                </a:solidFill>
              </a:rPr>
              <a:t>Dimension Processing:</a:t>
            </a:r>
            <a:br>
              <a:rPr lang="en-GB" sz="2400" dirty="0">
                <a:solidFill>
                  <a:srgbClr val="330066"/>
                </a:solidFill>
              </a:rPr>
            </a:br>
            <a:r>
              <a:rPr lang="en-GB" dirty="0" smtClean="0">
                <a:solidFill>
                  <a:srgbClr val="330066"/>
                </a:solidFill>
              </a:rPr>
              <a:t>Flexible vs. Rigid Relationships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Rigid = unchanging</a:t>
            </a:r>
          </a:p>
          <a:p>
            <a:pPr lvl="1"/>
            <a:r>
              <a:rPr lang="en-GB" b="1" i="1" dirty="0" smtClean="0">
                <a:solidFill>
                  <a:srgbClr val="FF0000"/>
                </a:solidFill>
              </a:rPr>
              <a:t>Issue: </a:t>
            </a:r>
            <a:r>
              <a:rPr lang="en-GB" dirty="0" smtClean="0"/>
              <a:t>dimension processing can fail if SQL query returns unexpected results</a:t>
            </a:r>
          </a:p>
          <a:p>
            <a:r>
              <a:rPr lang="en-GB" dirty="0"/>
              <a:t>F</a:t>
            </a:r>
            <a:r>
              <a:rPr lang="en-GB" dirty="0" smtClean="0"/>
              <a:t>lexible = open to change</a:t>
            </a:r>
          </a:p>
          <a:p>
            <a:pPr lvl="1"/>
            <a:r>
              <a:rPr lang="en-GB" b="1" i="1" dirty="0" smtClean="0">
                <a:solidFill>
                  <a:srgbClr val="FF0000"/>
                </a:solidFill>
              </a:rPr>
              <a:t>Issue: </a:t>
            </a:r>
            <a:r>
              <a:rPr lang="en-GB" dirty="0" err="1" smtClean="0"/>
              <a:t>ProcessUpdate</a:t>
            </a:r>
            <a:r>
              <a:rPr lang="en-GB" dirty="0" smtClean="0"/>
              <a:t> on dimension invalidates indexes for all associated </a:t>
            </a:r>
            <a:r>
              <a:rPr lang="en-GB" dirty="0"/>
              <a:t>partitions </a:t>
            </a:r>
            <a:r>
              <a:rPr lang="en-GB" dirty="0" smtClean="0"/>
              <a:t>– </a:t>
            </a:r>
            <a:r>
              <a:rPr lang="en-GB" b="1" i="1" dirty="0" smtClean="0">
                <a:solidFill>
                  <a:srgbClr val="009999"/>
                </a:solidFill>
              </a:rPr>
              <a:t>if relationship changed</a:t>
            </a:r>
          </a:p>
          <a:p>
            <a:pPr lvl="2"/>
            <a:r>
              <a:rPr lang="en-GB" dirty="0" smtClean="0"/>
              <a:t>Therefore requires </a:t>
            </a:r>
            <a:r>
              <a:rPr lang="en-GB" dirty="0" err="1" smtClean="0"/>
              <a:t>ProcessIndex</a:t>
            </a:r>
            <a:r>
              <a:rPr lang="en-GB" dirty="0" smtClean="0"/>
              <a:t> (or </a:t>
            </a:r>
            <a:r>
              <a:rPr lang="en-GB" dirty="0" err="1" smtClean="0"/>
              <a:t>ProcessRelatedObjects</a:t>
            </a:r>
            <a:r>
              <a:rPr lang="en-GB" dirty="0" smtClean="0"/>
              <a:t>=true) which increases overall processing time</a:t>
            </a:r>
          </a:p>
        </p:txBody>
      </p:sp>
    </p:spTree>
    <p:extLst>
      <p:ext uri="{BB962C8B-B14F-4D97-AF65-F5344CB8AC3E}">
        <p14:creationId xmlns:p14="http://schemas.microsoft.com/office/powerpoint/2010/main" val="698115239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5065</TotalTime>
  <Words>1485</Words>
  <Application>Microsoft Office PowerPoint</Application>
  <PresentationFormat>On-screen Show (4:3)</PresentationFormat>
  <Paragraphs>338</Paragraphs>
  <Slides>38</Slides>
  <Notes>4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0" baseType="lpstr">
      <vt:lpstr>Network</vt:lpstr>
      <vt:lpstr>1_Office Theme</vt:lpstr>
      <vt:lpstr>PowerPoint Presentation</vt:lpstr>
      <vt:lpstr>The “Black Art” of Processing SSAS Multidimensional Databases</vt:lpstr>
      <vt:lpstr>Agenda</vt:lpstr>
      <vt:lpstr>Implementation Details: SSAS Object Model</vt:lpstr>
      <vt:lpstr>Relational Database Issues</vt:lpstr>
      <vt:lpstr>Dimension Processing: Four Main Phases</vt:lpstr>
      <vt:lpstr>Dimension Processing Options</vt:lpstr>
      <vt:lpstr>Dimension Processing: Attribute Processing Order</vt:lpstr>
      <vt:lpstr>Dimension Processing: Flexible vs. Rigid Relationships</vt:lpstr>
      <vt:lpstr>Why Partition?</vt:lpstr>
      <vt:lpstr>Enhanced Query Performance: Partition Elimination</vt:lpstr>
      <vt:lpstr>Partition Strategy:  Partition Size</vt:lpstr>
      <vt:lpstr>Partition Strategy: Partitioning Criteria</vt:lpstr>
      <vt:lpstr>Partition Strategy: Partition Storage Modes</vt:lpstr>
      <vt:lpstr>MOLAP Proactive Caching Options: Three notification mechanisms</vt:lpstr>
      <vt:lpstr>Partition Strategy:  ROLAP + MOLAP</vt:lpstr>
      <vt:lpstr>Partition Strategy:  ROLAP Considerations</vt:lpstr>
      <vt:lpstr>Partition Strategy: Partition Processing Options</vt:lpstr>
      <vt:lpstr>Partition Strategy: Handling Inserts, Updates and Deletes</vt:lpstr>
      <vt:lpstr>SSAS Locking Issues</vt:lpstr>
      <vt:lpstr>Improving Processing Performance: Dimensions</vt:lpstr>
      <vt:lpstr>Improving Processing Performance: Dimensions</vt:lpstr>
      <vt:lpstr>Improving Processing Performance: Use efficient data types</vt:lpstr>
      <vt:lpstr>Improving Processing Performance: Partition Processing</vt:lpstr>
      <vt:lpstr>Improving Processing Performance: Front-End Servers</vt:lpstr>
      <vt:lpstr>Improving Processing Performance: Infrastructure</vt:lpstr>
      <vt:lpstr>Implementation Details: Implementation Options</vt:lpstr>
      <vt:lpstr>Implementation Details: Processing using AMO</vt:lpstr>
      <vt:lpstr>Implementation Details: Log Warnings and Errors</vt:lpstr>
      <vt:lpstr>Implementation Details:  XMLA Batch Command</vt:lpstr>
      <vt:lpstr>Implementation Details: Setting Error Configuration</vt:lpstr>
      <vt:lpstr>Implementation Details: Processing Status Tables</vt:lpstr>
      <vt:lpstr>Implementation Details: Incremental Dimension Processing</vt:lpstr>
      <vt:lpstr>Implementation Details:  Design Template and Dev Partitions</vt:lpstr>
      <vt:lpstr>Do</vt:lpstr>
      <vt:lpstr>Don’t</vt:lpstr>
      <vt:lpstr>Review</vt:lpstr>
      <vt:lpstr>The “Black Art” of Processing SSAS Multidimensional Databases</vt:lpstr>
    </vt:vector>
  </TitlesOfParts>
  <Company>Bovi Limited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Processing SSAS multidimensional databsaes</dc:title>
  <dc:subject>Processing SSAS multidimensional databsaes</dc:subject>
  <dc:creator>John Tunnicliffe</dc:creator>
  <cp:lastModifiedBy>bovi</cp:lastModifiedBy>
  <cp:revision>243</cp:revision>
  <cp:lastPrinted>2013-05-02T21:02:38Z</cp:lastPrinted>
  <dcterms:created xsi:type="dcterms:W3CDTF">2002-10-11T13:26:42Z</dcterms:created>
  <dcterms:modified xsi:type="dcterms:W3CDTF">2013-05-12T17:24:38Z</dcterms:modified>
  <cp:version>1</cp:version>
</cp:coreProperties>
</file>