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80" r:id="rId4"/>
    <p:sldId id="258" r:id="rId5"/>
    <p:sldId id="259" r:id="rId6"/>
    <p:sldId id="264" r:id="rId7"/>
    <p:sldId id="260" r:id="rId8"/>
    <p:sldId id="262" r:id="rId9"/>
    <p:sldId id="263" r:id="rId10"/>
    <p:sldId id="265" r:id="rId11"/>
    <p:sldId id="279" r:id="rId12"/>
    <p:sldId id="266" r:id="rId13"/>
    <p:sldId id="267" r:id="rId14"/>
    <p:sldId id="272" r:id="rId15"/>
    <p:sldId id="271" r:id="rId16"/>
    <p:sldId id="278" r:id="rId17"/>
    <p:sldId id="276" r:id="rId18"/>
    <p:sldId id="281" r:id="rId19"/>
    <p:sldId id="273" r:id="rId20"/>
    <p:sldId id="282" r:id="rId21"/>
  </p:sldIdLst>
  <p:sldSz cx="9144000" cy="6858000" type="screen4x3"/>
  <p:notesSz cx="6743700" cy="9880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571" autoAdjust="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7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329C76A-3F45-457F-A00A-50F6B10B9003}" type="datetimeFigureOut">
              <a:rPr lang="en-US"/>
              <a:pPr>
                <a:defRPr/>
              </a:pPr>
              <a:t>11/20/2009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92650"/>
            <a:ext cx="5394325" cy="4446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ECD7AD-DAE2-494A-AFA1-2A837604B6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597DED-4560-4F66-935E-E2FBF36FC595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671449-9295-46F5-BCBB-939A3BFD64AA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ECD7AD-DAE2-494A-AFA1-2A837604B6E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gif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Rectangle 3075"/>
          <p:cNvSpPr>
            <a:spLocks noChangeArrowheads="1"/>
          </p:cNvSpPr>
          <p:nvPr/>
        </p:nvSpPr>
        <p:spPr bwMode="auto">
          <a:xfrm>
            <a:off x="0" y="0"/>
            <a:ext cx="9144000" cy="3500438"/>
          </a:xfrm>
          <a:prstGeom prst="rect">
            <a:avLst/>
          </a:prstGeom>
          <a:gradFill flip="none" rotWithShape="1">
            <a:gsLst>
              <a:gs pos="0">
                <a:srgbClr val="013668">
                  <a:shade val="30000"/>
                  <a:satMod val="115000"/>
                </a:srgbClr>
              </a:gs>
              <a:gs pos="50000">
                <a:srgbClr val="013668">
                  <a:shade val="67500"/>
                  <a:satMod val="115000"/>
                </a:srgbClr>
              </a:gs>
              <a:gs pos="100000">
                <a:srgbClr val="013668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rebuchet MS" pitchFamily="34" charset="0"/>
              <a:cs typeface="+mn-cs"/>
            </a:endParaRP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42875" y="3857625"/>
            <a:ext cx="2368550" cy="1722438"/>
            <a:chOff x="131499" y="4206950"/>
            <a:chExt cx="2368799" cy="1722380"/>
          </a:xfrm>
        </p:grpSpPr>
        <p:pic>
          <p:nvPicPr>
            <p:cNvPr id="7" name="Picture 19" descr="BusIntTIPOYWin_Gold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844" y="4206950"/>
              <a:ext cx="2201806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2" descr="DataMgmtSolTIPOYWin_Gold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2844" y="4853826"/>
              <a:ext cx="2201806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3" descr="DMS_BizIntel_Win_Gold.jpg"/>
            <p:cNvPicPr>
              <a:picLocks noChangeAspect="1"/>
            </p:cNvPicPr>
            <p:nvPr/>
          </p:nvPicPr>
          <p:blipFill>
            <a:blip r:embed="rId4"/>
            <a:srcRect l="16370" t="20833" r="13690" b="27083"/>
            <a:stretch>
              <a:fillRect/>
            </a:stretch>
          </p:blipFill>
          <p:spPr bwMode="auto">
            <a:xfrm>
              <a:off x="131499" y="5425330"/>
              <a:ext cx="2368799" cy="50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9"/>
          <p:cNvSpPr/>
          <p:nvPr/>
        </p:nvSpPr>
        <p:spPr>
          <a:xfrm>
            <a:off x="6643688" y="714375"/>
            <a:ext cx="2357437" cy="20716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1" name="Picture 26" descr="IM-Group_BrandID_Spec_V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89750" y="2214563"/>
            <a:ext cx="19685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3" name="Picture 12" descr="WPC_07_StaticBnnr_Winner.gif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58016" y="928670"/>
            <a:ext cx="1963636" cy="360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3500438"/>
            <a:ext cx="9144000" cy="142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5" name="Picture 31" descr="winninginnovation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2" y="4429132"/>
            <a:ext cx="4543412" cy="500066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000364" y="3786190"/>
            <a:ext cx="6015022" cy="57150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42984"/>
            <a:ext cx="8358246" cy="5143536"/>
          </a:xfrm>
        </p:spPr>
        <p:txBody>
          <a:bodyPr/>
          <a:lstStyle>
            <a:lvl1pPr>
              <a:buClr>
                <a:srgbClr val="737D9C"/>
              </a:buClr>
              <a:buFont typeface="Arial" pitchFamily="34" charset="0"/>
              <a:buChar char="•"/>
              <a:defRPr/>
            </a:lvl1pPr>
            <a:lvl2pPr>
              <a:buClr>
                <a:srgbClr val="737D9C"/>
              </a:buClr>
              <a:buFont typeface="Arial" pitchFamily="34" charset="0"/>
              <a:buChar char="•"/>
              <a:defRPr/>
            </a:lvl2pPr>
            <a:lvl3pPr>
              <a:buClr>
                <a:srgbClr val="737D9C"/>
              </a:buClr>
              <a:buFont typeface="Arial" pitchFamily="34" charset="0"/>
              <a:buChar char="•"/>
              <a:defRPr/>
            </a:lvl3pPr>
            <a:lvl4pPr>
              <a:buClr>
                <a:srgbClr val="737D9C"/>
              </a:buClr>
              <a:buFont typeface="Arial" pitchFamily="34" charset="0"/>
              <a:buChar char="•"/>
              <a:defRPr/>
            </a:lvl4pPr>
            <a:lvl5pPr>
              <a:buClr>
                <a:srgbClr val="737D9C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itle Placeholder 12"/>
          <p:cNvSpPr>
            <a:spLocks noGrp="1"/>
          </p:cNvSpPr>
          <p:nvPr>
            <p:ph type="title"/>
          </p:nvPr>
        </p:nvSpPr>
        <p:spPr>
          <a:xfrm>
            <a:off x="3143240" y="71462"/>
            <a:ext cx="5929354" cy="57145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71894" y="642918"/>
            <a:ext cx="5500700" cy="428628"/>
          </a:xfrm>
        </p:spPr>
        <p:txBody>
          <a:bodyPr>
            <a:normAutofit/>
          </a:bodyPr>
          <a:lstStyle>
            <a:lvl1pPr algn="r"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737D9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737D9C"/>
              </a:buClr>
              <a:buFont typeface="Arial" pitchFamily="34" charset="0"/>
              <a:buChar char="•"/>
              <a:defRPr sz="2800"/>
            </a:lvl1pPr>
            <a:lvl2pPr>
              <a:buClr>
                <a:srgbClr val="737D9C"/>
              </a:buClr>
              <a:buFont typeface="Arial" pitchFamily="34" charset="0"/>
              <a:buChar char="•"/>
              <a:defRPr sz="2400"/>
            </a:lvl2pPr>
            <a:lvl3pPr>
              <a:buClr>
                <a:srgbClr val="737D9C"/>
              </a:buClr>
              <a:buFont typeface="Arial" pitchFamily="34" charset="0"/>
              <a:buChar char="•"/>
              <a:defRPr sz="2000"/>
            </a:lvl3pPr>
            <a:lvl4pPr>
              <a:buClr>
                <a:srgbClr val="737D9C"/>
              </a:buClr>
              <a:buFont typeface="Arial" pitchFamily="34" charset="0"/>
              <a:buChar char="•"/>
              <a:defRPr sz="1800"/>
            </a:lvl4pPr>
            <a:lvl5pPr>
              <a:buClr>
                <a:srgbClr val="737D9C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737D9C"/>
              </a:buClr>
              <a:buFont typeface="Arial" pitchFamily="34" charset="0"/>
              <a:buChar char="•"/>
              <a:defRPr sz="2800"/>
            </a:lvl1pPr>
            <a:lvl2pPr>
              <a:buClr>
                <a:srgbClr val="737D9C"/>
              </a:buClr>
              <a:buFont typeface="Arial" pitchFamily="34" charset="0"/>
              <a:buChar char="•"/>
              <a:defRPr sz="2400"/>
            </a:lvl2pPr>
            <a:lvl3pPr>
              <a:buClr>
                <a:srgbClr val="737D9C"/>
              </a:buClr>
              <a:buFont typeface="Arial" pitchFamily="34" charset="0"/>
              <a:buChar char="•"/>
              <a:defRPr sz="2000"/>
            </a:lvl3pPr>
            <a:lvl4pPr>
              <a:buClr>
                <a:srgbClr val="737D9C"/>
              </a:buClr>
              <a:buFont typeface="Arial" pitchFamily="34" charset="0"/>
              <a:buChar char="•"/>
              <a:defRPr sz="1800"/>
            </a:lvl4pPr>
            <a:lvl5pPr>
              <a:buClr>
                <a:srgbClr val="737D9C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itle Placeholder 12"/>
          <p:cNvSpPr>
            <a:spLocks noGrp="1"/>
          </p:cNvSpPr>
          <p:nvPr>
            <p:ph type="title"/>
          </p:nvPr>
        </p:nvSpPr>
        <p:spPr>
          <a:xfrm>
            <a:off x="3143240" y="71462"/>
            <a:ext cx="5929354" cy="57145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71894" y="642918"/>
            <a:ext cx="5500700" cy="428628"/>
          </a:xfrm>
        </p:spPr>
        <p:txBody>
          <a:bodyPr>
            <a:normAutofit/>
          </a:bodyPr>
          <a:lstStyle>
            <a:lvl1pPr algn="r"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737D9C"/>
              </a:buClr>
              <a:buFont typeface="Arial" pitchFamily="34" charset="0"/>
              <a:buChar char="•"/>
              <a:defRPr sz="2400"/>
            </a:lvl1pPr>
            <a:lvl2pPr>
              <a:buClr>
                <a:srgbClr val="737D9C"/>
              </a:buClr>
              <a:buFont typeface="Arial" pitchFamily="34" charset="0"/>
              <a:buChar char="•"/>
              <a:defRPr sz="2000"/>
            </a:lvl2pPr>
            <a:lvl3pPr>
              <a:buClr>
                <a:srgbClr val="737D9C"/>
              </a:buClr>
              <a:buFont typeface="Arial" pitchFamily="34" charset="0"/>
              <a:buChar char="•"/>
              <a:defRPr sz="1800"/>
            </a:lvl3pPr>
            <a:lvl4pPr>
              <a:buClr>
                <a:srgbClr val="737D9C"/>
              </a:buClr>
              <a:buFont typeface="Arial" pitchFamily="34" charset="0"/>
              <a:buChar char="•"/>
              <a:defRPr sz="1600"/>
            </a:lvl4pPr>
            <a:lvl5pPr>
              <a:buClr>
                <a:srgbClr val="737D9C"/>
              </a:buClr>
              <a:buFont typeface="Arial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737D9C"/>
              </a:buClr>
              <a:buFont typeface="Arial" pitchFamily="34" charset="0"/>
              <a:buChar char="•"/>
              <a:defRPr sz="2400"/>
            </a:lvl1pPr>
            <a:lvl2pPr>
              <a:buClr>
                <a:srgbClr val="737D9C"/>
              </a:buClr>
              <a:buFont typeface="Arial" pitchFamily="34" charset="0"/>
              <a:buChar char="•"/>
              <a:defRPr sz="2000"/>
            </a:lvl2pPr>
            <a:lvl3pPr>
              <a:buClr>
                <a:srgbClr val="737D9C"/>
              </a:buClr>
              <a:buFont typeface="Arial" pitchFamily="34" charset="0"/>
              <a:buChar char="•"/>
              <a:defRPr sz="1800"/>
            </a:lvl3pPr>
            <a:lvl4pPr>
              <a:buClr>
                <a:srgbClr val="737D9C"/>
              </a:buClr>
              <a:buFont typeface="Arial" pitchFamily="34" charset="0"/>
              <a:buChar char="•"/>
              <a:defRPr sz="1600"/>
            </a:lvl4pPr>
            <a:lvl5pPr>
              <a:buClr>
                <a:srgbClr val="737D9C"/>
              </a:buClr>
              <a:buFont typeface="Arial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Placeholder 12"/>
          <p:cNvSpPr>
            <a:spLocks noGrp="1"/>
          </p:cNvSpPr>
          <p:nvPr>
            <p:ph type="title"/>
          </p:nvPr>
        </p:nvSpPr>
        <p:spPr>
          <a:xfrm>
            <a:off x="3143240" y="71462"/>
            <a:ext cx="5929354" cy="57145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71894" y="642918"/>
            <a:ext cx="5500700" cy="428628"/>
          </a:xfrm>
        </p:spPr>
        <p:txBody>
          <a:bodyPr>
            <a:normAutofit/>
          </a:bodyPr>
          <a:lstStyle>
            <a:lvl1pPr algn="r"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2"/>
          <p:cNvSpPr>
            <a:spLocks noGrp="1"/>
          </p:cNvSpPr>
          <p:nvPr>
            <p:ph type="title"/>
          </p:nvPr>
        </p:nvSpPr>
        <p:spPr>
          <a:xfrm>
            <a:off x="3143240" y="0"/>
            <a:ext cx="5929354" cy="64289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71894" y="642918"/>
            <a:ext cx="5500700" cy="428628"/>
          </a:xfrm>
        </p:spPr>
        <p:txBody>
          <a:bodyPr>
            <a:normAutofit/>
          </a:bodyPr>
          <a:lstStyle>
            <a:lvl1pPr algn="r"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BAA82A5-D41F-40B6-864A-06BCCF57D3E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075"/>
          <p:cNvSpPr>
            <a:spLocks noChangeArrowheads="1"/>
          </p:cNvSpPr>
          <p:nvPr/>
        </p:nvSpPr>
        <p:spPr bwMode="auto">
          <a:xfrm>
            <a:off x="1785918" y="71414"/>
            <a:ext cx="7286676" cy="571504"/>
          </a:xfrm>
          <a:prstGeom prst="rect">
            <a:avLst/>
          </a:prstGeom>
          <a:gradFill flip="none" rotWithShape="1">
            <a:gsLst>
              <a:gs pos="0">
                <a:srgbClr val="013668">
                  <a:shade val="30000"/>
                  <a:satMod val="115000"/>
                </a:srgbClr>
              </a:gs>
              <a:gs pos="50000">
                <a:srgbClr val="013668">
                  <a:shade val="67500"/>
                  <a:satMod val="115000"/>
                  <a:alpha val="90000"/>
                </a:srgbClr>
              </a:gs>
              <a:gs pos="100000">
                <a:srgbClr val="013668">
                  <a:shade val="100000"/>
                  <a:satMod val="115000"/>
                  <a:alpha val="8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95000"/>
                </a:schemeClr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143000"/>
            <a:ext cx="792956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0" name="Picture 10" descr="IM-Group_BrandID_Spec_V2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4313" y="214313"/>
            <a:ext cx="14779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71438" y="71438"/>
            <a:ext cx="9001125" cy="5715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1438" y="642938"/>
            <a:ext cx="9001125" cy="4286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 rot="16200000" flipH="1">
            <a:off x="1285875" y="571501"/>
            <a:ext cx="1000125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WPC_07_StaticBnnr_Winner.gif"/>
          <p:cNvPicPr>
            <a:picLocks noChangeAspect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3572" y="712108"/>
            <a:ext cx="1570908" cy="2880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1438" y="6357938"/>
            <a:ext cx="9001125" cy="4286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36" name="Picture 29" descr="DMS_BizIntel_Win_Gold.jpg"/>
          <p:cNvPicPr>
            <a:picLocks noChangeAspect="1"/>
          </p:cNvPicPr>
          <p:nvPr/>
        </p:nvPicPr>
        <p:blipFill>
          <a:blip r:embed="rId13"/>
          <a:srcRect l="16370" t="20833" r="13690" b="27083"/>
          <a:stretch>
            <a:fillRect/>
          </a:stretch>
        </p:blipFill>
        <p:spPr bwMode="auto">
          <a:xfrm>
            <a:off x="7500938" y="6429375"/>
            <a:ext cx="15224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Title Placeholder 12"/>
          <p:cNvSpPr>
            <a:spLocks noGrp="1"/>
          </p:cNvSpPr>
          <p:nvPr>
            <p:ph type="title"/>
          </p:nvPr>
        </p:nvSpPr>
        <p:spPr bwMode="auto">
          <a:xfrm>
            <a:off x="3143250" y="71438"/>
            <a:ext cx="59293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>
          <a:xfrm>
            <a:off x="4286250" y="706438"/>
            <a:ext cx="4643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IMGROUP 2008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F2F2F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2F2F2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2F2F2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2F2F2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2F2F2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F2F2F2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F2F2F2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F2F2F2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F2F2F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37D9C"/>
        </a:buClr>
        <a:buSzPct val="90000"/>
        <a:buFont typeface="Arial" charset="0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37D9C"/>
        </a:buClr>
        <a:buSzPct val="80000"/>
        <a:buFont typeface="Arial" charset="0"/>
        <a:buChar char="•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37D9C"/>
        </a:buClr>
        <a:buSzPct val="75000"/>
        <a:buFont typeface="Arial" charset="0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37D9C"/>
        </a:buClr>
        <a:buFont typeface="Arial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37D9C"/>
        </a:buClr>
        <a:buFont typeface="Arial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jpeg"/><Relationship Id="rId5" Type="http://schemas.openxmlformats.org/officeDocument/2006/relationships/hyperlink" Target="http://fsharp.net/" TargetMode="Externa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twitter.com/ashwani_roy" TargetMode="External"/><Relationship Id="rId3" Type="http://schemas.openxmlformats.org/officeDocument/2006/relationships/hyperlink" Target="http://www.imgroup.com/" TargetMode="External"/><Relationship Id="rId7" Type="http://schemas.openxmlformats.org/officeDocument/2006/relationships/hyperlink" Target="http://ashwaniroy.spaces.liv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sqlkit.com/" TargetMode="External"/><Relationship Id="rId5" Type="http://schemas.openxmlformats.org/officeDocument/2006/relationships/hyperlink" Target="http://social.msdn.microsoft.com/Forums/en-US/sqlanalysisservices" TargetMode="External"/><Relationship Id="rId4" Type="http://schemas.openxmlformats.org/officeDocument/2006/relationships/hyperlink" Target="http://www.sqlbits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.NET_Framework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netframework/aa904594.aspx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419600" y="5105400"/>
            <a:ext cx="4543425" cy="685800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defRPr/>
            </a:pPr>
            <a:r>
              <a:rPr lang="en-GB" sz="5000" dirty="0" smtClean="0">
                <a:solidFill>
                  <a:schemeClr val="tx1"/>
                </a:solidFill>
              </a:rPr>
              <a:t>Ashwani Roy MVP – SQL </a:t>
            </a:r>
            <a:r>
              <a:rPr lang="en-GB" sz="5000" dirty="0" smtClean="0">
                <a:solidFill>
                  <a:schemeClr val="tx1"/>
                </a:solidFill>
              </a:rPr>
              <a:t>SERVER</a:t>
            </a:r>
          </a:p>
          <a:p>
            <a:pPr eaLnBrk="1" hangingPunct="1">
              <a:defRPr/>
            </a:pPr>
            <a:r>
              <a:rPr lang="en-GB" sz="5000" dirty="0" smtClean="0">
                <a:solidFill>
                  <a:schemeClr val="tx1"/>
                </a:solidFill>
              </a:rPr>
              <a:t>Thanks to Don Syme of MSR Labs Cambridge</a:t>
            </a:r>
            <a:endParaRPr lang="en-GB" sz="50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3962400"/>
            <a:ext cx="6705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GB" sz="2500" dirty="0" smtClean="0"/>
              <a:t/>
            </a:r>
            <a:br>
              <a:rPr lang="en-GB" sz="2500" dirty="0" smtClean="0"/>
            </a:br>
            <a:r>
              <a:rPr lang="en-GB" sz="2500" dirty="0" smtClean="0"/>
              <a:t/>
            </a:r>
            <a:br>
              <a:rPr lang="en-GB" sz="2500" dirty="0" smtClean="0"/>
            </a:br>
            <a:r>
              <a:rPr lang="en-GB" sz="2500" dirty="0" smtClean="0"/>
              <a:t/>
            </a:r>
            <a:br>
              <a:rPr lang="en-GB" sz="2500" dirty="0" smtClean="0"/>
            </a:br>
            <a:r>
              <a:rPr lang="en-GB" sz="2000" dirty="0" smtClean="0"/>
              <a:t>Lets go more functional - F# WHAT , WHY and BI</a:t>
            </a: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1800" dirty="0" smtClean="0"/>
              <a:t>Level 400</a:t>
            </a:r>
            <a:br>
              <a:rPr lang="en-GB" sz="1800" dirty="0" smtClean="0"/>
            </a:br>
            <a:r>
              <a:rPr lang="en-GB" sz="2500" dirty="0" smtClean="0"/>
              <a:t/>
            </a:r>
            <a:br>
              <a:rPr lang="en-GB" sz="2500" dirty="0" smtClean="0"/>
            </a:br>
            <a:r>
              <a:rPr lang="en-GB" sz="2500" dirty="0" smtClean="0"/>
              <a:t/>
            </a:r>
            <a:br>
              <a:rPr lang="en-GB" sz="2500" dirty="0" smtClean="0"/>
            </a:br>
            <a:endParaRPr lang="en-GB" sz="2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6000" dirty="0" smtClean="0"/>
              <a:t>WHY F#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 smtClean="0"/>
              <a:t>What do </a:t>
            </a:r>
            <a:r>
              <a:rPr lang="en-GB" i="1" smtClean="0"/>
              <a:t>some think</a:t>
            </a:r>
            <a:endParaRPr lang="en-GB" i="1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7463754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Simplicity in writing code</a:t>
            </a:r>
          </a:p>
          <a:p>
            <a:r>
              <a:rPr lang="en-GB" dirty="0" smtClean="0"/>
              <a:t>High Performance</a:t>
            </a:r>
          </a:p>
          <a:p>
            <a:r>
              <a:rPr lang="en-GB" dirty="0" smtClean="0"/>
              <a:t>Easy to do mathematical modelling</a:t>
            </a:r>
          </a:p>
          <a:p>
            <a:r>
              <a:rPr lang="en-GB" dirty="0" smtClean="0"/>
              <a:t>Functional Programming on </a:t>
            </a:r>
            <a:r>
              <a:rPr lang="en-GB" dirty="0" err="1" smtClean="0"/>
              <a:t>DotNet</a:t>
            </a:r>
            <a:r>
              <a:rPr lang="en-GB" dirty="0" smtClean="0"/>
              <a:t> Platform</a:t>
            </a:r>
          </a:p>
          <a:p>
            <a:r>
              <a:rPr lang="en-GB" dirty="0" smtClean="0"/>
              <a:t>Fun – if you think writing code is fun </a:t>
            </a:r>
            <a:r>
              <a:rPr lang="en-GB" dirty="0" smtClean="0">
                <a:sym typeface="Wingdings" pitchFamily="2" charset="2"/>
              </a:rPr>
              <a:t>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F#	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Why is Microsoft Investing in this Language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Simplicity in writing code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smtClean="0"/>
              <a:t>sample application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Lucida Console" pitchFamily="49" charset="0"/>
              </a:rPr>
              <a:t>//F#</a:t>
            </a:r>
          </a:p>
          <a:p>
            <a:pPr>
              <a:buNone/>
            </a:pPr>
            <a:r>
              <a:rPr lang="en-AU" sz="1800" b="1" dirty="0" smtClean="0">
                <a:solidFill>
                  <a:schemeClr val="accent2">
                    <a:lumMod val="75000"/>
                  </a:schemeClr>
                </a:solidFill>
                <a:latin typeface="Lucida Console" pitchFamily="49" charset="0"/>
              </a:rPr>
              <a:t>open </a:t>
            </a:r>
            <a:r>
              <a:rPr lang="en-AU" sz="1800" b="1" dirty="0">
                <a:solidFill>
                  <a:schemeClr val="accent2">
                    <a:lumMod val="75000"/>
                  </a:schemeClr>
                </a:solidFill>
                <a:latin typeface="Lucida Console" pitchFamily="49" charset="0"/>
              </a:rPr>
              <a:t>System</a:t>
            </a:r>
          </a:p>
          <a:p>
            <a:pPr>
              <a:buNone/>
            </a:pPr>
            <a:r>
              <a:rPr lang="en-AU" sz="1800" b="1" dirty="0">
                <a:solidFill>
                  <a:schemeClr val="accent2">
                    <a:lumMod val="75000"/>
                  </a:schemeClr>
                </a:solidFill>
                <a:latin typeface="Lucida Console" pitchFamily="49" charset="0"/>
              </a:rPr>
              <a:t>let a = 2</a:t>
            </a:r>
          </a:p>
          <a:p>
            <a:pPr>
              <a:buNone/>
            </a:pPr>
            <a:r>
              <a:rPr lang="en-AU" sz="1800" b="1" dirty="0">
                <a:solidFill>
                  <a:schemeClr val="accent2">
                    <a:lumMod val="75000"/>
                  </a:schemeClr>
                </a:solidFill>
                <a:latin typeface="Lucida Console" pitchFamily="49" charset="0"/>
              </a:rPr>
              <a:t>Console.WriteLine a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Lucida Console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7600" y="1219200"/>
            <a:ext cx="5143536" cy="4525963"/>
          </a:xfrm>
          <a:prstGeom prst="rect">
            <a:avLst/>
          </a:prstGeom>
        </p:spPr>
        <p:txBody>
          <a:bodyPr vert="horz" lIns="91432" tIns="45715" rIns="91432" bIns="45715" rtlCol="0">
            <a:noAutofit/>
          </a:bodyPr>
          <a:lstStyle/>
          <a:p>
            <a:pPr marL="342871" indent="-342871">
              <a:spcBef>
                <a:spcPct val="20000"/>
              </a:spcBef>
              <a:defRPr/>
            </a:pPr>
            <a:r>
              <a:rPr lang="en-US" b="1" dirty="0">
                <a:latin typeface="Lucida Console" pitchFamily="49" charset="0"/>
              </a:rPr>
              <a:t>//C#</a:t>
            </a:r>
          </a:p>
          <a:p>
            <a:r>
              <a:rPr lang="en-AU" b="1" dirty="0">
                <a:latin typeface="Lucida Console" pitchFamily="49" charset="0"/>
              </a:rPr>
              <a:t>using System;</a:t>
            </a:r>
          </a:p>
          <a:p>
            <a:endParaRPr lang="en-AU" b="1" dirty="0">
              <a:latin typeface="Lucida Console" pitchFamily="49" charset="0"/>
            </a:endParaRPr>
          </a:p>
          <a:p>
            <a:r>
              <a:rPr lang="en-AU" b="1" dirty="0">
                <a:latin typeface="Lucida Console" pitchFamily="49" charset="0"/>
              </a:rPr>
              <a:t>namespace ConsoleApplication1</a:t>
            </a:r>
          </a:p>
          <a:p>
            <a:r>
              <a:rPr lang="en-AU" b="1" dirty="0">
                <a:latin typeface="Lucida Console" pitchFamily="49" charset="0"/>
              </a:rPr>
              <a:t>{</a:t>
            </a:r>
          </a:p>
          <a:p>
            <a:r>
              <a:rPr lang="en-AU" b="1" dirty="0">
                <a:latin typeface="Lucida Console" pitchFamily="49" charset="0"/>
              </a:rPr>
              <a:t>  </a:t>
            </a:r>
            <a:r>
              <a:rPr lang="en-AU" b="1" dirty="0" smtClean="0">
                <a:latin typeface="Lucida Console" pitchFamily="49" charset="0"/>
              </a:rPr>
              <a:t>class </a:t>
            </a:r>
            <a:r>
              <a:rPr lang="en-AU" b="1" dirty="0">
                <a:latin typeface="Lucida Console" pitchFamily="49" charset="0"/>
              </a:rPr>
              <a:t>Program</a:t>
            </a:r>
          </a:p>
          <a:p>
            <a:r>
              <a:rPr lang="en-AU" b="1" dirty="0">
                <a:latin typeface="Lucida Console" pitchFamily="49" charset="0"/>
              </a:rPr>
              <a:t>  </a:t>
            </a:r>
            <a:r>
              <a:rPr lang="en-AU" b="1" dirty="0" smtClean="0">
                <a:latin typeface="Lucida Console" pitchFamily="49" charset="0"/>
              </a:rPr>
              <a:t>{</a:t>
            </a:r>
            <a:endParaRPr lang="en-AU" b="1" dirty="0">
              <a:latin typeface="Lucida Console" pitchFamily="49" charset="0"/>
            </a:endParaRPr>
          </a:p>
          <a:p>
            <a:r>
              <a:rPr lang="en-AU" b="1" dirty="0">
                <a:latin typeface="Lucida Console" pitchFamily="49" charset="0"/>
              </a:rPr>
              <a:t>  </a:t>
            </a:r>
            <a:r>
              <a:rPr lang="en-AU" b="1" dirty="0" smtClean="0">
                <a:latin typeface="Lucida Console" pitchFamily="49" charset="0"/>
              </a:rPr>
              <a:t>  </a:t>
            </a:r>
            <a:r>
              <a:rPr lang="en-AU" b="1" dirty="0">
                <a:latin typeface="Lucida Console" pitchFamily="49" charset="0"/>
              </a:rPr>
              <a:t>static int a()</a:t>
            </a:r>
          </a:p>
          <a:p>
            <a:r>
              <a:rPr lang="en-AU" b="1" dirty="0">
                <a:latin typeface="Lucida Console" pitchFamily="49" charset="0"/>
              </a:rPr>
              <a:t>  </a:t>
            </a:r>
            <a:r>
              <a:rPr lang="en-AU" b="1" dirty="0" smtClean="0">
                <a:latin typeface="Lucida Console" pitchFamily="49" charset="0"/>
              </a:rPr>
              <a:t>  </a:t>
            </a:r>
            <a:r>
              <a:rPr lang="en-AU" b="1" dirty="0">
                <a:latin typeface="Lucida Console" pitchFamily="49" charset="0"/>
              </a:rPr>
              <a:t>{</a:t>
            </a:r>
          </a:p>
          <a:p>
            <a:r>
              <a:rPr lang="en-AU" b="1" dirty="0">
                <a:latin typeface="Lucida Console" pitchFamily="49" charset="0"/>
              </a:rPr>
              <a:t>  </a:t>
            </a:r>
            <a:r>
              <a:rPr lang="en-AU" b="1" dirty="0" smtClean="0">
                <a:latin typeface="Lucida Console" pitchFamily="49" charset="0"/>
              </a:rPr>
              <a:t>      </a:t>
            </a:r>
            <a:r>
              <a:rPr lang="en-AU" b="1" dirty="0">
                <a:latin typeface="Lucida Console" pitchFamily="49" charset="0"/>
              </a:rPr>
              <a:t>return 2;</a:t>
            </a:r>
          </a:p>
          <a:p>
            <a:r>
              <a:rPr lang="en-AU" b="1" dirty="0">
                <a:latin typeface="Lucida Console" pitchFamily="49" charset="0"/>
              </a:rPr>
              <a:t>  </a:t>
            </a:r>
            <a:r>
              <a:rPr lang="en-AU" b="1" dirty="0" smtClean="0">
                <a:latin typeface="Lucida Console" pitchFamily="49" charset="0"/>
              </a:rPr>
              <a:t>  </a:t>
            </a:r>
            <a:r>
              <a:rPr lang="en-AU" b="1" dirty="0">
                <a:latin typeface="Lucida Console" pitchFamily="49" charset="0"/>
              </a:rPr>
              <a:t>}</a:t>
            </a:r>
          </a:p>
          <a:p>
            <a:r>
              <a:rPr lang="en-AU" b="1" dirty="0" smtClean="0">
                <a:latin typeface="Lucida Console" pitchFamily="49" charset="0"/>
              </a:rPr>
              <a:t>    </a:t>
            </a:r>
            <a:r>
              <a:rPr lang="en-AU" b="1" dirty="0">
                <a:latin typeface="Lucida Console" pitchFamily="49" charset="0"/>
              </a:rPr>
              <a:t>static void Main(string[] </a:t>
            </a:r>
            <a:r>
              <a:rPr lang="en-AU" b="1" dirty="0" err="1">
                <a:latin typeface="Lucida Console" pitchFamily="49" charset="0"/>
              </a:rPr>
              <a:t>args</a:t>
            </a:r>
            <a:r>
              <a:rPr lang="en-AU" b="1" dirty="0">
                <a:latin typeface="Lucida Console" pitchFamily="49" charset="0"/>
              </a:rPr>
              <a:t>)</a:t>
            </a:r>
          </a:p>
          <a:p>
            <a:r>
              <a:rPr lang="en-AU" b="1" dirty="0" smtClean="0">
                <a:latin typeface="Lucida Console" pitchFamily="49" charset="0"/>
              </a:rPr>
              <a:t>    </a:t>
            </a:r>
            <a:r>
              <a:rPr lang="en-AU" b="1" dirty="0">
                <a:latin typeface="Lucida Console" pitchFamily="49" charset="0"/>
              </a:rPr>
              <a:t>{</a:t>
            </a:r>
          </a:p>
          <a:p>
            <a:r>
              <a:rPr lang="en-AU" b="1" dirty="0" smtClean="0">
                <a:latin typeface="Lucida Console" pitchFamily="49" charset="0"/>
              </a:rPr>
              <a:t>        </a:t>
            </a:r>
            <a:r>
              <a:rPr lang="en-AU" b="1" dirty="0" err="1">
                <a:latin typeface="Lucida Console" pitchFamily="49" charset="0"/>
              </a:rPr>
              <a:t>Console.WriteLine</a:t>
            </a:r>
            <a:r>
              <a:rPr lang="en-AU" b="1" dirty="0">
                <a:latin typeface="Lucida Console" pitchFamily="49" charset="0"/>
              </a:rPr>
              <a:t>(a);            </a:t>
            </a:r>
          </a:p>
          <a:p>
            <a:r>
              <a:rPr lang="en-AU" b="1" dirty="0" smtClean="0">
                <a:latin typeface="Lucida Console" pitchFamily="49" charset="0"/>
              </a:rPr>
              <a:t>    </a:t>
            </a:r>
            <a:r>
              <a:rPr lang="en-AU" b="1" dirty="0">
                <a:latin typeface="Lucida Console" pitchFamily="49" charset="0"/>
              </a:rPr>
              <a:t>}</a:t>
            </a:r>
          </a:p>
          <a:p>
            <a:r>
              <a:rPr lang="en-AU" b="1" dirty="0" smtClean="0">
                <a:latin typeface="Lucida Console" pitchFamily="49" charset="0"/>
              </a:rPr>
              <a:t>  </a:t>
            </a:r>
            <a:r>
              <a:rPr lang="en-AU" b="1" dirty="0">
                <a:latin typeface="Lucida Console" pitchFamily="49" charset="0"/>
              </a:rPr>
              <a:t>}</a:t>
            </a:r>
          </a:p>
          <a:p>
            <a:r>
              <a:rPr lang="en-AU" b="1" dirty="0" smtClean="0">
                <a:latin typeface="Lucida Console" pitchFamily="49" charset="0"/>
              </a:rPr>
              <a:t>}</a:t>
            </a:r>
            <a:endParaRPr lang="en-AU" b="1" dirty="0">
              <a:latin typeface="Lucida Console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676400" y="5029200"/>
            <a:ext cx="2428892" cy="1071570"/>
          </a:xfrm>
          <a:prstGeom prst="wedgeRectCallout">
            <a:avLst>
              <a:gd name="adj1" fmla="val 57869"/>
              <a:gd name="adj2" fmla="val -158483"/>
            </a:avLst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F79646">
                <a:lumMod val="50000"/>
              </a:srgbClr>
            </a:solidFill>
            <a:prstDash val="solid"/>
          </a:ln>
          <a:effectLst/>
        </p:spPr>
        <p:txBody>
          <a:bodyPr lIns="91432" tIns="45715" rIns="91432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More Noise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Than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Signal!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2">
              <a:buNone/>
            </a:pPr>
            <a:r>
              <a:rPr lang="en-GB" dirty="0" smtClean="0"/>
              <a:t>			</a:t>
            </a:r>
            <a:r>
              <a:rPr lang="en-GB" sz="6000" dirty="0" smtClean="0"/>
              <a:t>DEMO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Now lets write some code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>
              <a:buNone/>
            </a:pPr>
            <a:r>
              <a:rPr lang="en-GB" sz="5400" dirty="0" smtClean="0">
                <a:solidFill>
                  <a:schemeClr val="tx1"/>
                </a:solidFill>
              </a:rPr>
              <a:t>Business Intelligence and F#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Open Arena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Modelling complex algorithms into f# </a:t>
            </a:r>
            <a:r>
              <a:rPr lang="en-GB" dirty="0" err="1" smtClean="0"/>
              <a:t>dlls</a:t>
            </a:r>
            <a:r>
              <a:rPr lang="en-GB" dirty="0" smtClean="0"/>
              <a:t> and using it </a:t>
            </a:r>
          </a:p>
          <a:p>
            <a:pPr lvl="1"/>
            <a:r>
              <a:rPr lang="en-GB" dirty="0" smtClean="0"/>
              <a:t>In SSAS as analysis service SPs</a:t>
            </a:r>
          </a:p>
          <a:p>
            <a:pPr lvl="1"/>
            <a:r>
              <a:rPr lang="en-GB" dirty="0" smtClean="0"/>
              <a:t>In SSIS as external reference assemblies</a:t>
            </a:r>
          </a:p>
          <a:p>
            <a:pPr lvl="1"/>
            <a:r>
              <a:rPr lang="en-GB" dirty="0" smtClean="0"/>
              <a:t>Data mining add-ins</a:t>
            </a:r>
          </a:p>
          <a:p>
            <a:pPr lvl="1">
              <a:buNone/>
            </a:pPr>
            <a:r>
              <a:rPr lang="en-GB" dirty="0" smtClean="0"/>
              <a:t>   </a:t>
            </a:r>
          </a:p>
          <a:p>
            <a:pPr lvl="1">
              <a:buNone/>
            </a:pPr>
            <a:r>
              <a:rPr lang="en-GB" dirty="0" smtClean="0"/>
              <a:t>Pretty much anywhere where C# can be used and mathematics is involved.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Explore the new world of possibilities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I think.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sz="4000" dirty="0" smtClean="0"/>
          </a:p>
          <a:p>
            <a:pPr algn="ctr"/>
            <a:endParaRPr lang="en-GB" sz="4000" dirty="0" smtClean="0"/>
          </a:p>
          <a:p>
            <a:pPr lvl="2" algn="ctr">
              <a:buNone/>
            </a:pPr>
            <a:endParaRPr lang="en-GB" sz="4000" dirty="0" smtClean="0"/>
          </a:p>
          <a:p>
            <a:pPr lvl="2" algn="ctr">
              <a:buNone/>
            </a:pPr>
            <a:r>
              <a:rPr lang="en-GB" sz="4000" dirty="0" smtClean="0"/>
              <a:t>Code for Fun </a:t>
            </a:r>
            <a:r>
              <a:rPr lang="en-GB" sz="4000" dirty="0" smtClean="0">
                <a:sym typeface="Wingdings" pitchFamily="2" charset="2"/>
              </a:rPr>
              <a:t></a:t>
            </a:r>
            <a:r>
              <a:rPr lang="en-GB" sz="4000" i="1" dirty="0" smtClean="0">
                <a:sym typeface="Wingdings" pitchFamily="2" charset="2"/>
              </a:rPr>
              <a:t> </a:t>
            </a:r>
            <a:endParaRPr lang="en-GB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Now lets write some Real Code using F#</a:t>
            </a:r>
            <a:endParaRPr lang="en-GB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 reference to required namespaces</a:t>
            </a:r>
          </a:p>
          <a:p>
            <a:r>
              <a:rPr lang="en-GB" dirty="0" smtClean="0"/>
              <a:t>Create a form and </a:t>
            </a:r>
            <a:r>
              <a:rPr lang="en-GB" dirty="0" err="1" smtClean="0"/>
              <a:t>Color</a:t>
            </a:r>
            <a:r>
              <a:rPr lang="en-GB" dirty="0" smtClean="0"/>
              <a:t> </a:t>
            </a:r>
            <a:r>
              <a:rPr lang="en-GB" dirty="0" smtClean="0"/>
              <a:t>the </a:t>
            </a:r>
            <a:r>
              <a:rPr lang="en-GB" dirty="0" err="1" smtClean="0"/>
              <a:t>backgroup</a:t>
            </a:r>
            <a:endParaRPr lang="en-GB" dirty="0" smtClean="0"/>
          </a:p>
          <a:p>
            <a:r>
              <a:rPr lang="en-GB" dirty="0" smtClean="0"/>
              <a:t>Add a Planet Class</a:t>
            </a:r>
          </a:p>
          <a:p>
            <a:r>
              <a:rPr lang="en-GB" dirty="0" smtClean="0"/>
              <a:t>Start the simulation</a:t>
            </a:r>
          </a:p>
          <a:p>
            <a:r>
              <a:rPr lang="en-GB" dirty="0" smtClean="0"/>
              <a:t>Run the Demo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Create a SOLAR SYETEM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Books about F#</a:t>
            </a:r>
            <a:endParaRPr lang="en-US" dirty="0"/>
          </a:p>
        </p:txBody>
      </p:sp>
      <p:pic>
        <p:nvPicPr>
          <p:cNvPr id="6" name="Picture 5" descr="FoundationsF.jpg"/>
          <p:cNvPicPr>
            <a:picLocks noChangeAspect="1"/>
          </p:cNvPicPr>
          <p:nvPr/>
        </p:nvPicPr>
        <p:blipFill>
          <a:blip r:embed="rId2" cstate="print"/>
          <a:srcRect l="13324" r="13660"/>
          <a:stretch>
            <a:fillRect/>
          </a:stretch>
        </p:blipFill>
        <p:spPr>
          <a:xfrm>
            <a:off x="214282" y="1571612"/>
            <a:ext cx="2143140" cy="3214709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29210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  <p:pic>
        <p:nvPicPr>
          <p:cNvPr id="7" name="Picture 6" descr="ExpertF.jpg"/>
          <p:cNvPicPr>
            <a:picLocks noChangeAspect="1"/>
          </p:cNvPicPr>
          <p:nvPr/>
        </p:nvPicPr>
        <p:blipFill>
          <a:blip r:embed="rId3" cstate="print"/>
          <a:srcRect l="13140" r="13131"/>
          <a:stretch>
            <a:fillRect/>
          </a:stretch>
        </p:blipFill>
        <p:spPr>
          <a:xfrm>
            <a:off x="2571736" y="1643050"/>
            <a:ext cx="2000264" cy="319798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47625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  <p:pic>
        <p:nvPicPr>
          <p:cNvPr id="9" name="Picture 8" descr="FForScientist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1785926"/>
            <a:ext cx="1928826" cy="3126541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29210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565150" y="5562600"/>
            <a:ext cx="5294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+mn-lt"/>
              </a:rPr>
              <a:t>Visit 	</a:t>
            </a:r>
            <a:r>
              <a:rPr lang="en-GB" sz="3200" b="1" dirty="0" smtClean="0">
                <a:latin typeface="+mn-lt"/>
                <a:hlinkClick r:id="rId5"/>
              </a:rPr>
              <a:t>www.fsharp.net</a:t>
            </a:r>
            <a:r>
              <a:rPr lang="en-GB" sz="3200" b="1" dirty="0" smtClean="0">
                <a:latin typeface="+mn-lt"/>
              </a:rPr>
              <a:t>  </a:t>
            </a:r>
          </a:p>
        </p:txBody>
      </p:sp>
      <p:pic>
        <p:nvPicPr>
          <p:cNvPr id="8" name="Picture 7" descr="FForScientists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00892" y="1643050"/>
            <a:ext cx="1928826" cy="3360236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29210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642938" y="1143000"/>
            <a:ext cx="8358187" cy="51435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About me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What is F#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Why F#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F# and BI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Question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43250" y="71438"/>
            <a:ext cx="5929313" cy="5715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1024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71875" y="642938"/>
            <a:ext cx="5500688" cy="428625"/>
          </a:xfrm>
        </p:spPr>
        <p:txBody>
          <a:bodyPr/>
          <a:lstStyle/>
          <a:p>
            <a:pPr eaLnBrk="1" hangingPunct="1"/>
            <a:r>
              <a:rPr lang="en-US" dirty="0" smtClean="0"/>
              <a:t>What are we going to talk about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3338" y="2100263"/>
            <a:ext cx="14573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 about a new language</a:t>
            </a:r>
          </a:p>
          <a:p>
            <a:r>
              <a:rPr lang="en-GB" dirty="0" smtClean="0"/>
              <a:t>Power of using F#</a:t>
            </a:r>
          </a:p>
          <a:p>
            <a:pPr lvl="1"/>
            <a:r>
              <a:rPr lang="en-GB" dirty="0" smtClean="0"/>
              <a:t>Let keyword</a:t>
            </a:r>
          </a:p>
          <a:p>
            <a:pPr lvl="1"/>
            <a:r>
              <a:rPr lang="en-GB" dirty="0" smtClean="0"/>
              <a:t>|&gt; the pipeline operator</a:t>
            </a:r>
          </a:p>
          <a:p>
            <a:pPr lvl="1"/>
            <a:r>
              <a:rPr lang="en-GB" dirty="0" err="1" smtClean="0"/>
              <a:t>seq</a:t>
            </a:r>
            <a:endParaRPr lang="en-GB" dirty="0" smtClean="0"/>
          </a:p>
          <a:p>
            <a:r>
              <a:rPr lang="en-GB" dirty="0" smtClean="0"/>
              <a:t>My thoughts on this new language</a:t>
            </a:r>
          </a:p>
          <a:p>
            <a:r>
              <a:rPr lang="en-GB" dirty="0" smtClean="0"/>
              <a:t>A bit of Fun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Relax and Enjoy!!</a:t>
            </a:r>
            <a:endParaRPr lang="en-GB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Major Takeaway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Me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14314" y="1214423"/>
            <a:ext cx="8858280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SQL Server MVP and Senior Consultant with IMGROUP </a:t>
            </a:r>
            <a:r>
              <a:rPr lang="en-GB" u="sng" dirty="0" smtClean="0">
                <a:hlinkClick r:id="rId3"/>
              </a:rPr>
              <a:t>www.imgroup.com</a:t>
            </a:r>
            <a:r>
              <a:rPr lang="en-GB" dirty="0" smtClean="0"/>
              <a:t> </a:t>
            </a:r>
          </a:p>
          <a:p>
            <a:pPr lvl="0"/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sz="1600" dirty="0" smtClean="0"/>
              <a:t>Specialising in </a:t>
            </a:r>
            <a:r>
              <a:rPr lang="en-GB" sz="1600" b="1" dirty="0" smtClean="0"/>
              <a:t>Data Modelling </a:t>
            </a:r>
            <a:r>
              <a:rPr lang="en-GB" sz="1600" dirty="0" smtClean="0"/>
              <a:t>, </a:t>
            </a:r>
            <a:r>
              <a:rPr lang="en-GB" sz="1600" b="1" dirty="0" smtClean="0"/>
              <a:t>SSIS</a:t>
            </a:r>
            <a:r>
              <a:rPr lang="en-GB" sz="1600" dirty="0" smtClean="0"/>
              <a:t> and </a:t>
            </a:r>
            <a:r>
              <a:rPr lang="en-GB" sz="1600" b="1" dirty="0" smtClean="0"/>
              <a:t>SSAS</a:t>
            </a:r>
            <a:r>
              <a:rPr lang="en-GB" sz="1600" dirty="0" smtClean="0"/>
              <a:t> ,</a:t>
            </a:r>
            <a:r>
              <a:rPr lang="en-GB" sz="1600" b="1" dirty="0" smtClean="0"/>
              <a:t>Performance tuning  (SQL,MDX) , ADO.NET ENTITY FRAMEWORK , ASP.NET ,C# AND DESIGN PATTERNS</a:t>
            </a:r>
          </a:p>
          <a:p>
            <a:pPr lvl="0"/>
            <a:endParaRPr lang="en-GB" dirty="0" smtClean="0"/>
          </a:p>
          <a:p>
            <a:r>
              <a:rPr lang="en-GB" i="1" dirty="0" smtClean="0"/>
              <a:t>                               </a:t>
            </a:r>
            <a:r>
              <a:rPr lang="en-GB" i="1" u="sng" dirty="0" smtClean="0"/>
              <a:t>Community Participations</a:t>
            </a:r>
          </a:p>
          <a:p>
            <a:pPr>
              <a:buFont typeface="Arial" pitchFamily="34" charset="0"/>
              <a:buChar char="•"/>
            </a:pPr>
            <a:endParaRPr lang="en-GB" i="1" dirty="0" smtClean="0"/>
          </a:p>
          <a:p>
            <a:pPr>
              <a:buFont typeface="Arial" pitchFamily="34" charset="0"/>
              <a:buChar char="•"/>
            </a:pPr>
            <a:r>
              <a:rPr lang="en-GB" i="1" dirty="0" smtClean="0"/>
              <a:t>Speaker at various Community events including SQL Bits </a:t>
            </a:r>
            <a:r>
              <a:rPr lang="en-GB" i="1" u="sng" dirty="0" smtClean="0">
                <a:hlinkClick r:id="rId4"/>
              </a:rPr>
              <a:t>www.sqlbits.com</a:t>
            </a:r>
            <a:r>
              <a:rPr lang="en-GB" i="1" dirty="0" smtClean="0"/>
              <a:t> </a:t>
            </a:r>
          </a:p>
          <a:p>
            <a:pPr lvl="0">
              <a:buFont typeface="Arial" pitchFamily="34" charset="0"/>
              <a:buChar char="•"/>
            </a:pPr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Answerer on </a:t>
            </a:r>
            <a:r>
              <a:rPr lang="en-GB" u="sng" dirty="0" smtClean="0">
                <a:hlinkClick r:id="rId5"/>
              </a:rPr>
              <a:t>http://social.msdn.microsoft.com/Forums/en-US/sqlanalysisservices</a:t>
            </a:r>
            <a:r>
              <a:rPr lang="en-GB" dirty="0" smtClean="0"/>
              <a:t> </a:t>
            </a:r>
          </a:p>
          <a:p>
            <a:pPr lvl="0">
              <a:buFont typeface="Arial" pitchFamily="34" charset="0"/>
              <a:buChar char="•"/>
            </a:pPr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Member of Authoring Team </a:t>
            </a:r>
            <a:r>
              <a:rPr lang="en-GB" i="1" dirty="0" smtClean="0"/>
              <a:t> – SQL </a:t>
            </a:r>
            <a:r>
              <a:rPr lang="en-GB" dirty="0" smtClean="0"/>
              <a:t>Server 2008 MCP exams 70-451 Questions</a:t>
            </a:r>
          </a:p>
          <a:p>
            <a:pPr lvl="0">
              <a:buFont typeface="Arial" pitchFamily="34" charset="0"/>
              <a:buChar char="•"/>
            </a:pPr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Blogger on </a:t>
            </a:r>
            <a:r>
              <a:rPr lang="en-GB" i="1" u="sng" dirty="0" smtClean="0">
                <a:hlinkClick r:id="rId6"/>
              </a:rPr>
              <a:t>www.sqlkit.com</a:t>
            </a:r>
            <a:r>
              <a:rPr lang="en-GB" i="1" dirty="0" smtClean="0"/>
              <a:t>  , </a:t>
            </a:r>
            <a:r>
              <a:rPr lang="en-GB" i="1" u="sng" dirty="0" smtClean="0">
                <a:hlinkClick r:id="rId7"/>
              </a:rPr>
              <a:t>http://ashwaniroy.spaces.live.com</a:t>
            </a:r>
            <a:r>
              <a:rPr lang="en-GB" i="1" dirty="0" smtClean="0"/>
              <a:t> , http://csentities.wordpress.com </a:t>
            </a:r>
          </a:p>
          <a:p>
            <a:pPr lvl="0"/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I Tweet @ </a:t>
            </a:r>
            <a:r>
              <a:rPr lang="en-GB" i="1" u="sng" dirty="0" smtClean="0">
                <a:hlinkClick r:id="rId8"/>
              </a:rPr>
              <a:t>http://twitter.com/ashwani_roy</a:t>
            </a:r>
            <a:r>
              <a:rPr lang="en-GB" i="1" dirty="0" smtClean="0"/>
              <a:t> </a:t>
            </a:r>
            <a:endParaRPr lang="en-GB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en-GB" i="1" dirty="0" smtClean="0"/>
          </a:p>
          <a:p>
            <a:endParaRPr lang="en-GB" i="1" dirty="0" smtClean="0"/>
          </a:p>
          <a:p>
            <a:endParaRPr lang="en-GB" i="1" dirty="0" smtClean="0"/>
          </a:p>
          <a:p>
            <a:pPr algn="ctr"/>
            <a:endParaRPr lang="en-GB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Winners of Microsoft’s Worldwide Partner of the Year Award</a:t>
            </a:r>
            <a:r>
              <a:rPr lang="en-GB" sz="2400" dirty="0" smtClean="0"/>
              <a:t> in Business Intelligence and Data Management for four consecutive years</a:t>
            </a:r>
          </a:p>
          <a:p>
            <a:r>
              <a:rPr lang="en-GB" sz="2400" dirty="0" smtClean="0"/>
              <a:t>Leaders and innovators in Business Intelligence with many high profile projects like </a:t>
            </a:r>
          </a:p>
          <a:p>
            <a:pPr lvl="1"/>
            <a:r>
              <a:rPr lang="en-GB" sz="2000" b="1" dirty="0" smtClean="0"/>
              <a:t>Global Data Mining Solution</a:t>
            </a:r>
            <a:r>
              <a:rPr lang="en-GB" sz="2000" dirty="0" smtClean="0"/>
              <a:t> for  a Top Investment Bank</a:t>
            </a:r>
          </a:p>
          <a:p>
            <a:pPr lvl="1"/>
            <a:r>
              <a:rPr lang="en-GB" sz="2000" b="1" dirty="0" smtClean="0"/>
              <a:t>Risk analysis Engine</a:t>
            </a:r>
            <a:r>
              <a:rPr lang="en-GB" sz="2000" dirty="0" smtClean="0"/>
              <a:t> for  a Top Investment Bank</a:t>
            </a:r>
          </a:p>
          <a:p>
            <a:r>
              <a:rPr lang="en-GB" sz="2400" b="1" dirty="0" smtClean="0"/>
              <a:t>ISO – 9001 Certified</a:t>
            </a:r>
            <a:r>
              <a:rPr lang="en-GB" sz="2400" dirty="0" smtClean="0"/>
              <a:t> Company with more than a decade of experience in </a:t>
            </a:r>
          </a:p>
          <a:p>
            <a:pPr lvl="1"/>
            <a:r>
              <a:rPr lang="en-GB" sz="2000" dirty="0" smtClean="0"/>
              <a:t> Implementation of High performance Terabyte Data warehouses</a:t>
            </a:r>
          </a:p>
          <a:p>
            <a:pPr lvl="1"/>
            <a:r>
              <a:rPr lang="en-GB" sz="2000" dirty="0" smtClean="0"/>
              <a:t>Information management and content management systems using </a:t>
            </a:r>
            <a:r>
              <a:rPr lang="en-GB" sz="2000" b="1" dirty="0" smtClean="0"/>
              <a:t>SharePoint, ASP.NET,MS CRM and SQL Server</a:t>
            </a:r>
          </a:p>
          <a:p>
            <a:pPr lvl="1"/>
            <a:r>
              <a:rPr lang="en-GB" sz="2000" dirty="0" smtClean="0"/>
              <a:t>Hundreds of successful information management projects in the private and public sectors</a:t>
            </a:r>
            <a:endParaRPr lang="en-GB" sz="2000" b="1" dirty="0" smtClean="0"/>
          </a:p>
          <a:p>
            <a:pPr lvl="1"/>
            <a:endParaRPr lang="en-GB" sz="2000" dirty="0" smtClean="0"/>
          </a:p>
          <a:p>
            <a:pPr>
              <a:buNone/>
            </a:pPr>
            <a:endParaRPr lang="en-GB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Information Management Group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6000" dirty="0" smtClean="0"/>
              <a:t>WHAT is F#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F#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F# is a typed functional programming language for the </a:t>
            </a:r>
            <a:r>
              <a:rPr lang="en-GB" dirty="0" smtClean="0">
                <a:hlinkClick r:id="rId2"/>
              </a:rPr>
              <a:t>.NET Framework</a:t>
            </a:r>
            <a:endParaRPr lang="en-GB" dirty="0" smtClean="0"/>
          </a:p>
          <a:p>
            <a:pPr lvl="1"/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86000"/>
            <a:ext cx="76866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F# - Language Features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sz="2000" dirty="0" smtClean="0"/>
              <a:t>Supports </a:t>
            </a:r>
            <a:r>
              <a:rPr lang="en-GB" sz="2000" dirty="0" err="1" smtClean="0"/>
              <a:t>tuples</a:t>
            </a:r>
            <a:r>
              <a:rPr lang="en-GB" sz="2000" dirty="0" smtClean="0"/>
              <a:t>, lists, options, function values, local function definitions, pattern matching and sequence expressions.</a:t>
            </a:r>
          </a:p>
          <a:p>
            <a:pPr lvl="1"/>
            <a:r>
              <a:rPr lang="en-GB" sz="2000" dirty="0" smtClean="0"/>
              <a:t>object-oriented programming and includes support for type-inferred</a:t>
            </a:r>
          </a:p>
          <a:p>
            <a:pPr lvl="1"/>
            <a:r>
              <a:rPr lang="en-GB" sz="2000" dirty="0" smtClean="0"/>
              <a:t>allows types and values in an F# program to be accessed from other .NET languages in a predictable and friendly way.</a:t>
            </a:r>
          </a:p>
          <a:p>
            <a:pPr lvl="1"/>
            <a:r>
              <a:rPr lang="en-GB" sz="2000" dirty="0" smtClean="0"/>
              <a:t>F# includes support for a form of meta-programming, inspired by </a:t>
            </a:r>
            <a:r>
              <a:rPr lang="en-GB" sz="2000" dirty="0" smtClean="0">
                <a:hlinkClick r:id="rId2"/>
              </a:rPr>
              <a:t>LINQ</a:t>
            </a:r>
            <a:r>
              <a:rPr lang="en-GB" sz="2000" dirty="0" smtClean="0"/>
              <a:t>.</a:t>
            </a:r>
          </a:p>
          <a:p>
            <a:pPr lvl="1"/>
            <a:r>
              <a:rPr lang="en-GB" sz="2000" dirty="0" smtClean="0"/>
              <a:t>F# fully supports .NET generics </a:t>
            </a:r>
          </a:p>
          <a:p>
            <a:pPr lvl="1"/>
            <a:r>
              <a:rPr lang="en-GB" sz="2000" dirty="0" smtClean="0"/>
              <a:t>F# supports advanced language and runtime features such as Unicode strings, dynamic linking, pre-emptive multithreading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687" y="0"/>
            <a:ext cx="5929313" cy="571500"/>
          </a:xfrm>
        </p:spPr>
        <p:txBody>
          <a:bodyPr/>
          <a:lstStyle/>
          <a:p>
            <a:r>
              <a:rPr lang="en-GB" sz="2400" dirty="0" smtClean="0"/>
              <a:t>F#- Developer’s Point</a:t>
            </a: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Interactive environment </a:t>
            </a:r>
            <a:r>
              <a:rPr lang="en-GB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fsi.exe</a:t>
            </a:r>
            <a:r>
              <a:rPr lang="en-GB" sz="2000" dirty="0" smtClean="0"/>
              <a:t> supports top-level development and exploration of the dynamics of your code and environment.</a:t>
            </a:r>
          </a:p>
          <a:p>
            <a:r>
              <a:rPr lang="en-GB" sz="2000" dirty="0" smtClean="0"/>
              <a:t>The command line compiler </a:t>
            </a:r>
            <a:r>
              <a:rPr lang="en-GB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fsc.exe</a:t>
            </a:r>
            <a:r>
              <a:rPr lang="en-GB" sz="2000" dirty="0" smtClean="0"/>
              <a:t> supports separate compilation, debug information and optimization. </a:t>
            </a:r>
          </a:p>
          <a:p>
            <a:r>
              <a:rPr lang="en-GB" sz="2000" dirty="0" smtClean="0"/>
              <a:t>Visual Studio integration supports features such as an </a:t>
            </a:r>
            <a:r>
              <a:rPr lang="en-GB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integrated build/debug environment, graphical debugging, interactive syntax highlighting, parsing and type checking, IntelliSense, </a:t>
            </a:r>
            <a:r>
              <a:rPr lang="en-GB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Method </a:t>
            </a:r>
            <a:r>
              <a:rPr lang="en-GB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Tips and a project system</a:t>
            </a:r>
          </a:p>
          <a:p>
            <a:r>
              <a:rPr lang="en-GB" sz="2000" dirty="0" smtClean="0"/>
              <a:t>F# comes with an </a:t>
            </a:r>
            <a:r>
              <a:rPr lang="en-GB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ML compatibility library </a:t>
            </a:r>
            <a:r>
              <a:rPr lang="en-GB" sz="2000" dirty="0" smtClean="0"/>
              <a:t>that approximates the </a:t>
            </a:r>
            <a:r>
              <a:rPr lang="en-GB" sz="2000" dirty="0" err="1" smtClean="0"/>
              <a:t>OCaml</a:t>
            </a:r>
            <a:r>
              <a:rPr lang="en-GB" sz="2000" dirty="0" smtClean="0"/>
              <a:t> 3.06 libraries. This means you don't have to use .NET libraries if it is not appropriate. 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GROUP Theme Test">
  <a:themeElements>
    <a:clrScheme name="IMGROUP">
      <a:dk1>
        <a:sysClr val="windowText" lastClr="000000"/>
      </a:dk1>
      <a:lt1>
        <a:sysClr val="window" lastClr="FFFFFF"/>
      </a:lt1>
      <a:dk2>
        <a:srgbClr val="003460"/>
      </a:dk2>
      <a:lt2>
        <a:srgbClr val="989A9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93D1FF"/>
      </a:folHlink>
    </a:clrScheme>
    <a:fontScheme name="IMGRO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IMGROUP Theme Test</Template>
  <TotalTime>5057</TotalTime>
  <Words>686</Words>
  <Application>Microsoft Office PowerPoint</Application>
  <PresentationFormat>On-screen Show (4:3)</PresentationFormat>
  <Paragraphs>139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IMGROUP Theme Test</vt:lpstr>
      <vt:lpstr>   Lets go more functional - F# WHAT , WHY and BI  Level 400   </vt:lpstr>
      <vt:lpstr>Agenda</vt:lpstr>
      <vt:lpstr>Relax and Enjoy!!</vt:lpstr>
      <vt:lpstr>About Me</vt:lpstr>
      <vt:lpstr>Information Management Group</vt:lpstr>
      <vt:lpstr>Slide 6</vt:lpstr>
      <vt:lpstr>WHAT is F#</vt:lpstr>
      <vt:lpstr>F# - Language Features</vt:lpstr>
      <vt:lpstr>F#- Developer’s Point</vt:lpstr>
      <vt:lpstr>Slide 10</vt:lpstr>
      <vt:lpstr>What do some think</vt:lpstr>
      <vt:lpstr>Why F# </vt:lpstr>
      <vt:lpstr>Simplicity in writing code</vt:lpstr>
      <vt:lpstr>Now lets write some code</vt:lpstr>
      <vt:lpstr>An Open Arena</vt:lpstr>
      <vt:lpstr>What do I think.</vt:lpstr>
      <vt:lpstr>Now lets write some Real Code using F#</vt:lpstr>
      <vt:lpstr>Create a SOLAR SYETEM</vt:lpstr>
      <vt:lpstr>Books about F#</vt:lpstr>
      <vt:lpstr>Questions</vt:lpstr>
    </vt:vector>
  </TitlesOfParts>
  <Company>Information Management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tuning</dc:title>
  <dc:creator>Saurav Sen</dc:creator>
  <cp:lastModifiedBy>ashwanir</cp:lastModifiedBy>
  <cp:revision>340</cp:revision>
  <dcterms:created xsi:type="dcterms:W3CDTF">2008-01-24T08:24:06Z</dcterms:created>
  <dcterms:modified xsi:type="dcterms:W3CDTF">2009-11-20T23:07:01Z</dcterms:modified>
</cp:coreProperties>
</file>