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80247" autoAdjust="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39950-FE09-4E9F-BAD5-0288F43B4F70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0F739-7178-4137-9243-AC2BA104B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Consider:</a:t>
            </a:r>
          </a:p>
          <a:p>
            <a:pPr lvl="2"/>
            <a:r>
              <a:rPr lang="en-US" smtClean="0"/>
              <a:t>hierarchy between account attr &amp; customer attr</a:t>
            </a:r>
          </a:p>
          <a:p>
            <a:pPr lvl="2"/>
            <a:r>
              <a:rPr lang="en-US" smtClean="0"/>
              <a:t>Other MG needs dim_customer on its own (w/o account attributes)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0F739-7178-4137-9243-AC2BA104B2C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0F739-7178-4137-9243-AC2BA104B2C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988CA-43FC-482C-BDC5-51FCCB422296}" type="datetimeFigureOut">
              <a:rPr lang="en-US" smtClean="0"/>
              <a:pPr/>
              <a:t>11/22/2009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8E214-8A85-4AF0-8986-388CB13F95A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Building Cubes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700530"/>
          </a:xfrm>
        </p:spPr>
        <p:txBody>
          <a:bodyPr>
            <a:normAutofit/>
          </a:bodyPr>
          <a:lstStyle/>
          <a:p>
            <a:r>
              <a:rPr lang="en-GB" sz="2800" smtClean="0"/>
              <a:t>From Operational Systems</a:t>
            </a:r>
            <a:endParaRPr lang="en-GB" sz="2800"/>
          </a:p>
        </p:txBody>
      </p:sp>
      <p:sp>
        <p:nvSpPr>
          <p:cNvPr id="4" name="TextBox 3"/>
          <p:cNvSpPr txBox="1"/>
          <p:nvPr/>
        </p:nvSpPr>
        <p:spPr>
          <a:xfrm>
            <a:off x="5544737" y="5507196"/>
            <a:ext cx="2826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smtClean="0">
                <a:latin typeface="Century Gothic" pitchFamily="34" charset="0"/>
                <a:cs typeface="Arial" pitchFamily="34" charset="0"/>
              </a:rPr>
              <a:t>Vincent Rainardi</a:t>
            </a:r>
          </a:p>
          <a:p>
            <a:pPr algn="r"/>
            <a:r>
              <a:rPr lang="en-GB" sz="2000" smtClean="0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vrainardi@gmail.com</a:t>
            </a:r>
          </a:p>
        </p:txBody>
      </p:sp>
      <p:pic>
        <p:nvPicPr>
          <p:cNvPr id="10242" name="Picture 2" descr="SQLBit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3143250" cy="10668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22546" y="5572140"/>
            <a:ext cx="27064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smtClean="0">
                <a:latin typeface="Arial" pitchFamily="34" charset="0"/>
                <a:cs typeface="Arial" pitchFamily="34" charset="0"/>
              </a:rPr>
              <a:t>21st November 2009</a:t>
            </a:r>
          </a:p>
          <a:p>
            <a:pPr algn="ctr"/>
            <a:r>
              <a:rPr lang="en-GB" sz="2000" smtClean="0">
                <a:latin typeface="Arial" pitchFamily="34" charset="0"/>
                <a:cs typeface="Arial" pitchFamily="34" charset="0"/>
              </a:rPr>
              <a:t>Celtic Manor, Newport</a:t>
            </a:r>
            <a:endParaRPr lang="en-GB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points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16539"/>
          </a:xfrm>
        </p:spPr>
        <p:txBody>
          <a:bodyPr>
            <a:spAutoFit/>
          </a:bodyPr>
          <a:lstStyle/>
          <a:p>
            <a:r>
              <a:rPr lang="en-GB" sz="2800" smtClean="0"/>
              <a:t>No unknown row – use SSAS unknown member</a:t>
            </a:r>
          </a:p>
          <a:p>
            <a:r>
              <a:rPr lang="en-US" sz="2800" smtClean="0"/>
              <a:t>Snapshot fact: </a:t>
            </a:r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mtClean="0"/>
              <a:t>ops systems has no snapshot, just trans tables</a:t>
            </a:r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mtClean="0"/>
              <a:t>query each month, then union across months</a:t>
            </a:r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mtClean="0"/>
              <a:t>partitions, process last partition only</a:t>
            </a:r>
          </a:p>
          <a:p>
            <a:r>
              <a:rPr lang="en-US" sz="2800" smtClean="0"/>
              <a:t>Querying  transaction systems</a:t>
            </a:r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mtClean="0"/>
              <a:t>use  ‘with (nolock)’</a:t>
            </a:r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mtClean="0"/>
              <a:t>process outside trans hours</a:t>
            </a:r>
            <a:endParaRPr lang="en-GB" smtClean="0"/>
          </a:p>
          <a:p>
            <a:pPr marL="648000" lvl="1" indent="-36000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GB" smtClean="0"/>
              <a:t>source from secondary copy</a:t>
            </a:r>
            <a:endParaRPr lang="en-US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Comments/Corrections/Questions</a:t>
            </a:r>
          </a:p>
          <a:p>
            <a:r>
              <a:rPr lang="en-US" sz="2800" smtClean="0"/>
              <a:t>Feedback sheets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Cubes</a:t>
            </a:r>
            <a:endParaRPr lang="en-GB"/>
          </a:p>
        </p:txBody>
      </p:sp>
      <p:sp>
        <p:nvSpPr>
          <p:cNvPr id="24578" name="AutoShape 2" descr="http://t2.gstatic.com/images?q=tbn:ihtafbXJl7rzFM:http://bedzine.com/blog/wp-content/uploads/2008/08/rubik-cube-cloc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80" name="AutoShape 4" descr="http://upload.wikimedia.org/wikipedia/commons/3/30/Rubik_cub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82" name="AutoShape 6" descr="http://upload.wikimedia.org/wikipedia/commons/3/30/Rubik_cub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4" name="Picture 4" descr="http://clevergames.files.wordpress.com/2009/10/rubiks-cube-variation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85992"/>
            <a:ext cx="5715000" cy="3419475"/>
          </a:xfrm>
          <a:prstGeom prst="rect">
            <a:avLst/>
          </a:prstGeom>
          <a:noFill/>
        </p:spPr>
      </p:pic>
      <p:pic>
        <p:nvPicPr>
          <p:cNvPr id="10242" name="Picture 2" descr="http://i.techrepublic.com.com/blogs/sudoku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06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Create Cubes from Ops System</a:t>
            </a:r>
            <a:endParaRPr lang="en-GB"/>
          </a:p>
        </p:txBody>
      </p:sp>
      <p:sp>
        <p:nvSpPr>
          <p:cNvPr id="5" name="Can 4"/>
          <p:cNvSpPr/>
          <p:nvPr/>
        </p:nvSpPr>
        <p:spPr>
          <a:xfrm>
            <a:off x="1928794" y="4786322"/>
            <a:ext cx="571504" cy="50006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n 5"/>
          <p:cNvSpPr/>
          <p:nvPr/>
        </p:nvSpPr>
        <p:spPr>
          <a:xfrm>
            <a:off x="1928794" y="5572140"/>
            <a:ext cx="571504" cy="50006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43240" y="4929198"/>
            <a:ext cx="7143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ETL</a:t>
            </a:r>
            <a:endParaRPr lang="en-GB" b="1"/>
          </a:p>
        </p:txBody>
      </p:sp>
      <p:sp>
        <p:nvSpPr>
          <p:cNvPr id="8" name="Can 7"/>
          <p:cNvSpPr/>
          <p:nvPr/>
        </p:nvSpPr>
        <p:spPr>
          <a:xfrm>
            <a:off x="4572000" y="4786322"/>
            <a:ext cx="928694" cy="7143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DW</a:t>
            </a:r>
            <a:endParaRPr lang="en-GB" b="1"/>
          </a:p>
        </p:txBody>
      </p:sp>
      <p:sp>
        <p:nvSpPr>
          <p:cNvPr id="9" name="TextBox 8"/>
          <p:cNvSpPr txBox="1"/>
          <p:nvPr/>
        </p:nvSpPr>
        <p:spPr>
          <a:xfrm>
            <a:off x="785786" y="4643446"/>
            <a:ext cx="958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/>
              <a:t>Source</a:t>
            </a:r>
          </a:p>
          <a:p>
            <a:r>
              <a:rPr lang="en-GB" b="1" smtClean="0"/>
              <a:t>Systems</a:t>
            </a:r>
            <a:endParaRPr lang="en-GB" b="1"/>
          </a:p>
        </p:txBody>
      </p:sp>
      <p:cxnSp>
        <p:nvCxnSpPr>
          <p:cNvPr id="11" name="Straight Arrow Connector 10"/>
          <p:cNvCxnSpPr>
            <a:stCxn id="5" idx="4"/>
          </p:cNvCxnSpPr>
          <p:nvPr/>
        </p:nvCxnSpPr>
        <p:spPr>
          <a:xfrm>
            <a:off x="2500298" y="5036355"/>
            <a:ext cx="57150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4"/>
          </p:cNvCxnSpPr>
          <p:nvPr/>
        </p:nvCxnSpPr>
        <p:spPr>
          <a:xfrm flipV="1">
            <a:off x="2500298" y="5429264"/>
            <a:ext cx="571504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29058" y="51435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be 13"/>
          <p:cNvSpPr/>
          <p:nvPr/>
        </p:nvSpPr>
        <p:spPr>
          <a:xfrm>
            <a:off x="6286512" y="4572008"/>
            <a:ext cx="1143008" cy="92869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cube</a:t>
            </a:r>
            <a:endParaRPr lang="en-GB" b="1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3570" y="5143511"/>
            <a:ext cx="5715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628680" y="2004022"/>
            <a:ext cx="8229600" cy="19882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800" smtClean="0"/>
              <a:t>Can we create cubes straight from the transaction / operational systems?</a:t>
            </a: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800" smtClean="0"/>
              <a:t>Saves us creating a data mart/warehouse.</a:t>
            </a: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 ETL </a:t>
            </a:r>
            <a:r>
              <a:rPr lang="en-GB" sz="2800" smtClean="0"/>
              <a:t>– </a:t>
            </a:r>
            <a:r>
              <a:rPr lang="en-GB" sz="2800" smtClean="0">
                <a:latin typeface="Century" pitchFamily="18" charset="0"/>
                <a:cs typeface="Arial" pitchFamily="34" charset="0"/>
              </a:rPr>
              <a:t>75</a:t>
            </a:r>
            <a:r>
              <a:rPr lang="en-GB" sz="2800" smtClean="0"/>
              <a:t>% effort?</a:t>
            </a: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143000"/>
          </a:xfrm>
        </p:spPr>
        <p:txBody>
          <a:bodyPr>
            <a:normAutofit/>
          </a:bodyPr>
          <a:lstStyle/>
          <a:p>
            <a:r>
              <a:rPr lang="en-GB" smtClean="0"/>
              <a:t>Create Cubes from Ops System</a:t>
            </a:r>
            <a:endParaRPr lang="en-GB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28680" y="2004022"/>
            <a:ext cx="8229600" cy="3539430"/>
          </a:xfrm>
        </p:spPr>
        <p:txBody>
          <a:bodyPr wrap="square">
            <a:spAutoFit/>
          </a:bodyPr>
          <a:lstStyle/>
          <a:p>
            <a:r>
              <a:rPr lang="en-GB" sz="2800" smtClean="0"/>
              <a:t>No date table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smtClean="0"/>
              <a:t> in DW we have a date dimension</a:t>
            </a:r>
          </a:p>
          <a:p>
            <a:r>
              <a:rPr lang="en-GB" sz="2800" smtClean="0"/>
              <a:t>Attributes  are buried in big transaction tables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smtClean="0"/>
              <a:t> in DW they are in small dimension tables</a:t>
            </a:r>
          </a:p>
          <a:p>
            <a:r>
              <a:rPr lang="en-GB" sz="2800" smtClean="0"/>
              <a:t>Performance  concern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smtClean="0"/>
              <a:t> it’s going to be slow, right? </a:t>
            </a:r>
            <a:br>
              <a:rPr lang="en-GB" sz="2800" smtClean="0"/>
            </a:br>
            <a:r>
              <a:rPr lang="en-GB" sz="2800" smtClean="0"/>
              <a:t>(which one, the ERP or the cube?)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en-GB" smtClean="0"/>
              <a:t>Why would we want to do that?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7391"/>
            <a:ext cx="8229600" cy="2971807"/>
          </a:xfrm>
        </p:spPr>
        <p:txBody>
          <a:bodyPr>
            <a:normAutofit/>
          </a:bodyPr>
          <a:lstStyle/>
          <a:p>
            <a:r>
              <a:rPr lang="en-GB" sz="2800" smtClean="0"/>
              <a:t>To save time (and money)</a:t>
            </a:r>
          </a:p>
          <a:p>
            <a:r>
              <a:rPr lang="en-GB" sz="2800" smtClean="0"/>
              <a:t>To look at data – DQ / DM projects</a:t>
            </a:r>
          </a:p>
          <a:p>
            <a:r>
              <a:rPr lang="en-GB" sz="2800" smtClean="0"/>
              <a:t>For reconciliation (data migration)</a:t>
            </a:r>
          </a:p>
          <a:p>
            <a:r>
              <a:rPr lang="en-GB" sz="2800" smtClean="0"/>
              <a:t>For testing (ETL / DW load)</a:t>
            </a:r>
            <a:endParaRPr lang="en-GB" sz="2800"/>
          </a:p>
        </p:txBody>
      </p:sp>
      <p:sp>
        <p:nvSpPr>
          <p:cNvPr id="4" name="Can 3"/>
          <p:cNvSpPr/>
          <p:nvPr/>
        </p:nvSpPr>
        <p:spPr>
          <a:xfrm>
            <a:off x="1214414" y="4214818"/>
            <a:ext cx="928694" cy="78581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Source</a:t>
            </a:r>
            <a:endParaRPr lang="en-GB" b="1"/>
          </a:p>
        </p:txBody>
      </p:sp>
      <p:sp>
        <p:nvSpPr>
          <p:cNvPr id="7" name="Rectangle 6"/>
          <p:cNvSpPr/>
          <p:nvPr/>
        </p:nvSpPr>
        <p:spPr>
          <a:xfrm>
            <a:off x="3643306" y="4357694"/>
            <a:ext cx="7143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ETL</a:t>
            </a:r>
            <a:endParaRPr lang="en-GB" b="1"/>
          </a:p>
        </p:txBody>
      </p:sp>
      <p:sp>
        <p:nvSpPr>
          <p:cNvPr id="8" name="Can 7"/>
          <p:cNvSpPr/>
          <p:nvPr/>
        </p:nvSpPr>
        <p:spPr>
          <a:xfrm>
            <a:off x="5929322" y="4214818"/>
            <a:ext cx="928694" cy="7143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Target</a:t>
            </a:r>
            <a:endParaRPr lang="en-GB" b="1"/>
          </a:p>
        </p:txBody>
      </p:sp>
      <p:sp>
        <p:nvSpPr>
          <p:cNvPr id="14" name="Cube 13"/>
          <p:cNvSpPr/>
          <p:nvPr/>
        </p:nvSpPr>
        <p:spPr>
          <a:xfrm>
            <a:off x="3571868" y="5500702"/>
            <a:ext cx="928694" cy="7858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cube</a:t>
            </a:r>
            <a:endParaRPr lang="en-GB" b="1"/>
          </a:p>
        </p:txBody>
      </p:sp>
      <p:sp>
        <p:nvSpPr>
          <p:cNvPr id="30" name="Bent-Up Arrow 29"/>
          <p:cNvSpPr/>
          <p:nvPr/>
        </p:nvSpPr>
        <p:spPr>
          <a:xfrm rot="5400000">
            <a:off x="2035951" y="4822041"/>
            <a:ext cx="928694" cy="171451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Bent-Up Arrow 30"/>
          <p:cNvSpPr/>
          <p:nvPr/>
        </p:nvSpPr>
        <p:spPr>
          <a:xfrm rot="16200000" flipH="1">
            <a:off x="5250661" y="4822041"/>
            <a:ext cx="785818" cy="171451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4714876" y="442913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>
            <a:off x="2500298" y="442913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Demo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71679"/>
            <a:ext cx="8186766" cy="3908762"/>
          </a:xfrm>
        </p:spPr>
        <p:txBody>
          <a:bodyPr wrap="square">
            <a:spAutoFit/>
          </a:bodyPr>
          <a:lstStyle/>
          <a:p>
            <a:r>
              <a:rPr lang="en-US" sz="2800" smtClean="0"/>
              <a:t>No surrogate keys – join on natural keys</a:t>
            </a:r>
          </a:p>
          <a:p>
            <a:r>
              <a:rPr lang="en-GB" sz="2800" smtClean="0"/>
              <a:t>Decode tables: join in DSV, e.g. account type</a:t>
            </a:r>
          </a:p>
          <a:p>
            <a:r>
              <a:rPr lang="en-US" sz="2800" smtClean="0"/>
              <a:t>Date dimension: server dimension, from columns</a:t>
            </a:r>
          </a:p>
          <a:p>
            <a:r>
              <a:rPr lang="en-GB" sz="2800" smtClean="0"/>
              <a:t>Related table: separate dimension or combined, e.g. customer put into account</a:t>
            </a:r>
          </a:p>
          <a:p>
            <a:pPr marL="540000" lvl="2">
              <a:buFont typeface="Wingdings" pitchFamily="2" charset="2"/>
              <a:buChar char="Ø"/>
            </a:pPr>
            <a:r>
              <a:rPr lang="en-US" sz="2400" smtClean="0"/>
              <a:t>Hierarchies, e.g. between account &amp; customer  attributes</a:t>
            </a:r>
          </a:p>
          <a:p>
            <a:pPr marL="540000" lvl="2">
              <a:buFont typeface="Wingdings" pitchFamily="2" charset="2"/>
              <a:buChar char="Ø"/>
            </a:pPr>
            <a:r>
              <a:rPr lang="en-US" sz="2400" smtClean="0"/>
              <a:t>Other MG needs dim_customer on its own</a:t>
            </a:r>
          </a:p>
          <a:p>
            <a:endParaRPr lang="en-GB" sz="28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Demo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2040276"/>
            <a:ext cx="8229600" cy="4246244"/>
          </a:xfrm>
        </p:spPr>
        <p:txBody>
          <a:bodyPr>
            <a:noAutofit/>
          </a:bodyPr>
          <a:lstStyle/>
          <a:p>
            <a:r>
              <a:rPr lang="en-US" sz="2800" smtClean="0"/>
              <a:t>Select distinct to form a dimension, e.g. trans type</a:t>
            </a:r>
          </a:p>
          <a:p>
            <a:r>
              <a:rPr lang="en-GB" sz="2800" smtClean="0"/>
              <a:t>Date dim: </a:t>
            </a:r>
            <a:r>
              <a:rPr lang="en-US" sz="2800" smtClean="0"/>
              <a:t>complete members vs incomplete</a:t>
            </a:r>
          </a:p>
          <a:p>
            <a:r>
              <a:rPr lang="en-GB" sz="2800" smtClean="0"/>
              <a:t>Time dimension: (half) hourly slot</a:t>
            </a:r>
          </a:p>
          <a:p>
            <a:r>
              <a:rPr lang="en-US" sz="2800" smtClean="0"/>
              <a:t>Numbers in dim: put in separate MG, e.g. shares</a:t>
            </a:r>
          </a:p>
          <a:p>
            <a:r>
              <a:rPr lang="en-US" sz="2800" smtClean="0"/>
              <a:t>Building cubes from ops sys requires some mart design, e.g. do we build a single fact table from both order &amp; trade tables? Depends on grain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Demo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918"/>
            <a:ext cx="8229600" cy="4136726"/>
          </a:xfrm>
        </p:spPr>
        <p:txBody>
          <a:bodyPr>
            <a:normAutofit/>
          </a:bodyPr>
          <a:lstStyle/>
          <a:p>
            <a:r>
              <a:rPr lang="en-US" sz="2800" smtClean="0"/>
              <a:t>Dates in dimension, e.g. order &amp; account:</a:t>
            </a:r>
          </a:p>
          <a:p>
            <a:pPr marL="720000" indent="-360000">
              <a:buFont typeface="Wingdings" pitchFamily="2" charset="2"/>
              <a:buChar char="Ø"/>
            </a:pPr>
            <a:r>
              <a:rPr lang="en-US" sz="2400" smtClean="0"/>
              <a:t>server date dim must link direct to fact</a:t>
            </a:r>
          </a:p>
          <a:p>
            <a:pPr marL="720000" indent="-360000">
              <a:buFont typeface="Wingdings" pitchFamily="2" charset="2"/>
              <a:buChar char="Ø"/>
            </a:pPr>
            <a:r>
              <a:rPr lang="en-US" sz="2400" smtClean="0"/>
              <a:t>server date dim can’t be a reference dim</a:t>
            </a:r>
          </a:p>
          <a:p>
            <a:r>
              <a:rPr lang="en-US" sz="2800" smtClean="0"/>
              <a:t>Large dimension, e.g. dim order:</a:t>
            </a:r>
          </a:p>
          <a:p>
            <a:pPr marL="720000" indent="-360000">
              <a:buFont typeface="Wingdings" pitchFamily="2" charset="2"/>
              <a:buChar char="Ø"/>
            </a:pPr>
            <a:r>
              <a:rPr lang="en-US" sz="2400" smtClean="0"/>
              <a:t>break into small dimensions</a:t>
            </a:r>
          </a:p>
          <a:p>
            <a:pPr marL="720000" indent="-360000">
              <a:buFont typeface="Wingdings" pitchFamily="2" charset="2"/>
              <a:buChar char="Ø"/>
            </a:pPr>
            <a:r>
              <a:rPr lang="en-US" sz="2400" smtClean="0"/>
              <a:t>concat the attributes to form dim key, </a:t>
            </a:r>
            <a:br>
              <a:rPr lang="en-US" sz="2400" smtClean="0"/>
            </a:br>
            <a:r>
              <a:rPr lang="en-US" sz="2400" smtClean="0"/>
              <a:t>e.g. select attr1|attr2 as dim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Large Dim </a:t>
            </a:r>
            <a:r>
              <a:rPr lang="en-GB" smtClean="0">
                <a:solidFill>
                  <a:srgbClr val="00B050"/>
                </a:solidFill>
              </a:rPr>
              <a:t>DO</a:t>
            </a:r>
            <a:r>
              <a:rPr lang="en-GB" smtClean="0"/>
              <a:t> and </a:t>
            </a:r>
            <a:r>
              <a:rPr lang="en-GB" smtClean="0">
                <a:solidFill>
                  <a:srgbClr val="FF0000"/>
                </a:solidFill>
              </a:rPr>
              <a:t>DON’T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5027"/>
          </a:xfrm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</a:rPr>
              <a:t>Do</a:t>
            </a:r>
            <a:r>
              <a:rPr lang="en-US" sz="2800" smtClean="0"/>
              <a:t>: Use combined attributes for dim key (to create a dimension from large table), e.g order:</a:t>
            </a:r>
          </a:p>
          <a:p>
            <a:pPr marL="720000" lvl="1" indent="-360000">
              <a:buClr>
                <a:schemeClr val="accent3"/>
              </a:buClr>
              <a:buSzPct val="95000"/>
              <a:buNone/>
            </a:pPr>
            <a:r>
              <a:rPr lang="en-US" smtClean="0">
                <a:latin typeface="Century Gothic" pitchFamily="34" charset="0"/>
                <a:cs typeface="Courier New" pitchFamily="49" charset="0"/>
              </a:rPr>
              <a:t>select col1|col2 as dimkey, col1, col2 from table1</a:t>
            </a:r>
            <a:endParaRPr lang="en-US" smtClean="0"/>
          </a:p>
          <a:p>
            <a:r>
              <a:rPr lang="en-US" sz="2800" b="1" smtClean="0">
                <a:solidFill>
                  <a:srgbClr val="FF0000"/>
                </a:solidFill>
              </a:rPr>
              <a:t>Don’t</a:t>
            </a:r>
            <a:r>
              <a:rPr lang="en-US" sz="2800" smtClean="0"/>
              <a:t>: Use PK of the table (brings lots of rows)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Don’t</a:t>
            </a:r>
            <a:r>
              <a:rPr lang="en-US" sz="2800" smtClean="0"/>
              <a:t>: lookup the real dim key in fact’s DSV, e.g.</a:t>
            </a:r>
          </a:p>
          <a:p>
            <a:pPr marL="720000">
              <a:buNone/>
            </a:pPr>
            <a:r>
              <a:rPr lang="en-US" sz="2400" smtClean="0">
                <a:latin typeface="Century Gothic" pitchFamily="34" charset="0"/>
              </a:rPr>
              <a:t>select m1,m2, T2.pk from T1</a:t>
            </a:r>
          </a:p>
          <a:p>
            <a:pPr marL="720000">
              <a:buNone/>
            </a:pPr>
            <a:r>
              <a:rPr lang="en-US" sz="2400" smtClean="0">
                <a:latin typeface="Century Gothic" pitchFamily="34" charset="0"/>
              </a:rPr>
              <a:t>join T2 on T1.col1=T2.col1 and T1.col2=T2.col2</a:t>
            </a:r>
            <a:endParaRPr lang="en-US" smtClean="0"/>
          </a:p>
          <a:p>
            <a:r>
              <a:rPr lang="en-US" sz="2800" b="1" smtClean="0">
                <a:solidFill>
                  <a:srgbClr val="00B050"/>
                </a:solidFill>
              </a:rPr>
              <a:t>Do</a:t>
            </a:r>
            <a:r>
              <a:rPr lang="en-US" sz="2800" smtClean="0"/>
              <a:t>: add isnull/coalesce</a:t>
            </a:r>
          </a:p>
          <a:p>
            <a:endParaRPr lang="en-GB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2017</TotalTime>
  <Words>456</Words>
  <Application>Microsoft Office PowerPoint</Application>
  <PresentationFormat>On-screen Show (4:3)</PresentationFormat>
  <Paragraphs>78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Building Cubes</vt:lpstr>
      <vt:lpstr>Cubes</vt:lpstr>
      <vt:lpstr>Create Cubes from Ops System</vt:lpstr>
      <vt:lpstr>Create Cubes from Ops System</vt:lpstr>
      <vt:lpstr>Why would we want to do that?</vt:lpstr>
      <vt:lpstr>Demo </vt:lpstr>
      <vt:lpstr>Demo</vt:lpstr>
      <vt:lpstr>Demo</vt:lpstr>
      <vt:lpstr>Large Dim DO and DON’T</vt:lpstr>
      <vt:lpstr>Other points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Cubes</dc:title>
  <dc:creator>Vincent Rainardi</dc:creator>
  <cp:lastModifiedBy>Vincent Rainardi</cp:lastModifiedBy>
  <cp:revision>93</cp:revision>
  <dcterms:created xsi:type="dcterms:W3CDTF">2009-11-08T06:30:40Z</dcterms:created>
  <dcterms:modified xsi:type="dcterms:W3CDTF">2009-11-22T09:42:48Z</dcterms:modified>
</cp:coreProperties>
</file>