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57" r:id="rId4"/>
    <p:sldId id="274" r:id="rId5"/>
    <p:sldId id="258" r:id="rId6"/>
    <p:sldId id="259" r:id="rId7"/>
    <p:sldId id="261" r:id="rId8"/>
    <p:sldId id="260" r:id="rId9"/>
    <p:sldId id="262" r:id="rId10"/>
    <p:sldId id="263" r:id="rId11"/>
    <p:sldId id="264" r:id="rId12"/>
    <p:sldId id="275" r:id="rId13"/>
    <p:sldId id="265" r:id="rId14"/>
    <p:sldId id="266" r:id="rId15"/>
    <p:sldId id="267" r:id="rId16"/>
    <p:sldId id="268" r:id="rId17"/>
    <p:sldId id="270" r:id="rId18"/>
    <p:sldId id="269" r:id="rId19"/>
    <p:sldId id="271" r:id="rId20"/>
    <p:sldId id="276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E9B9-57EC-410F-A009-909D34657F72}" type="datetimeFigureOut">
              <a:rPr lang="en-US" smtClean="0"/>
              <a:pPr/>
              <a:t>11/20/2009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3BE5-5DC4-48EB-9234-08AAA6765B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E9B9-57EC-410F-A009-909D34657F72}" type="datetimeFigureOut">
              <a:rPr lang="en-US" smtClean="0"/>
              <a:pPr/>
              <a:t>11/20/2009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3BE5-5DC4-48EB-9234-08AAA6765B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E9B9-57EC-410F-A009-909D34657F72}" type="datetimeFigureOut">
              <a:rPr lang="en-US" smtClean="0"/>
              <a:pPr/>
              <a:t>11/20/2009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3BE5-5DC4-48EB-9234-08AAA6765B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E9B9-57EC-410F-A009-909D34657F72}" type="datetimeFigureOut">
              <a:rPr lang="en-US" smtClean="0"/>
              <a:pPr/>
              <a:t>11/20/2009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3BE5-5DC4-48EB-9234-08AAA6765B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E9B9-57EC-410F-A009-909D34657F72}" type="datetimeFigureOut">
              <a:rPr lang="en-US" smtClean="0"/>
              <a:pPr/>
              <a:t>11/20/2009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3BE5-5DC4-48EB-9234-08AAA6765B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E9B9-57EC-410F-A009-909D34657F72}" type="datetimeFigureOut">
              <a:rPr lang="en-US" smtClean="0"/>
              <a:pPr/>
              <a:t>11/20/2009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3BE5-5DC4-48EB-9234-08AAA6765B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E9B9-57EC-410F-A009-909D34657F72}" type="datetimeFigureOut">
              <a:rPr lang="en-US" smtClean="0"/>
              <a:pPr/>
              <a:t>11/20/2009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3BE5-5DC4-48EB-9234-08AAA6765B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E9B9-57EC-410F-A009-909D34657F72}" type="datetimeFigureOut">
              <a:rPr lang="en-US" smtClean="0"/>
              <a:pPr/>
              <a:t>11/20/2009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3BE5-5DC4-48EB-9234-08AAA6765B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E9B9-57EC-410F-A009-909D34657F72}" type="datetimeFigureOut">
              <a:rPr lang="en-US" smtClean="0"/>
              <a:pPr/>
              <a:t>11/20/2009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3BE5-5DC4-48EB-9234-08AAA6765B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E9B9-57EC-410F-A009-909D34657F72}" type="datetimeFigureOut">
              <a:rPr lang="en-US" smtClean="0"/>
              <a:pPr/>
              <a:t>11/20/2009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3BE5-5DC4-48EB-9234-08AAA6765BD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E9B9-57EC-410F-A009-909D34657F72}" type="datetimeFigureOut">
              <a:rPr lang="en-US" smtClean="0"/>
              <a:pPr/>
              <a:t>11/20/2009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5B3BE5-5DC4-48EB-9234-08AAA6765BD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C0E9B9-57EC-410F-A009-909D34657F72}" type="datetimeFigureOut">
              <a:rPr lang="en-US" smtClean="0"/>
              <a:pPr/>
              <a:t>11/20/2009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5B3BE5-5DC4-48EB-9234-08AAA6765BD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qlbits.com/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imon\Documents\Camtasia%20Studio\GroupBy\GroupBy.wmv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Getting Dimensional with Data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Chris Testa-O’Neill</a:t>
            </a:r>
          </a:p>
          <a:p>
            <a:r>
              <a:rPr lang="en-GB" dirty="0" smtClean="0"/>
              <a:t>QA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Hierarchies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Improves the readability of large dimension data</a:t>
            </a:r>
          </a:p>
          <a:p>
            <a:r>
              <a:rPr lang="en-GB" dirty="0" smtClean="0"/>
              <a:t>Adds levels to dimension data so users can drill down into the data</a:t>
            </a:r>
          </a:p>
          <a:p>
            <a:r>
              <a:rPr lang="en-GB" dirty="0" smtClean="0"/>
              <a:t>Types of Hierarchies include</a:t>
            </a:r>
          </a:p>
          <a:p>
            <a:pPr lvl="1"/>
            <a:r>
              <a:rPr lang="en-GB" dirty="0" smtClean="0"/>
              <a:t>Balanced (Natural) Hierarchies</a:t>
            </a:r>
          </a:p>
          <a:p>
            <a:pPr lvl="1"/>
            <a:r>
              <a:rPr lang="en-GB" dirty="0" smtClean="0"/>
              <a:t>Parent Child</a:t>
            </a:r>
          </a:p>
          <a:p>
            <a:pPr lvl="1"/>
            <a:r>
              <a:rPr lang="en-GB" dirty="0" smtClean="0"/>
              <a:t>Ragged Hierarchies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Attribute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Defines relationships that exists between attributes in a dimension</a:t>
            </a:r>
          </a:p>
          <a:p>
            <a:r>
              <a:rPr lang="en-GB" dirty="0" smtClean="0"/>
              <a:t>By default, all attributes have a relationship to the key attribute in a star schema</a:t>
            </a:r>
          </a:p>
          <a:p>
            <a:r>
              <a:rPr lang="en-GB" dirty="0" smtClean="0"/>
              <a:t>Modifying </a:t>
            </a:r>
            <a:r>
              <a:rPr lang="en-GB" dirty="0" err="1" smtClean="0"/>
              <a:t>thed</a:t>
            </a:r>
            <a:r>
              <a:rPr lang="en-GB" dirty="0" smtClean="0"/>
              <a:t> </a:t>
            </a:r>
            <a:r>
              <a:rPr lang="en-GB" dirty="0" err="1" smtClean="0"/>
              <a:t>efault</a:t>
            </a:r>
            <a:r>
              <a:rPr lang="en-GB" dirty="0" smtClean="0"/>
              <a:t> behaviour can</a:t>
            </a:r>
          </a:p>
          <a:p>
            <a:pPr lvl="1"/>
            <a:r>
              <a:rPr lang="en-GB" dirty="0" smtClean="0"/>
              <a:t>Result in more effective aggregation designs</a:t>
            </a:r>
          </a:p>
          <a:p>
            <a:pPr lvl="1"/>
            <a:r>
              <a:rPr lang="en-GB" dirty="0" smtClean="0"/>
              <a:t>Increases query performance</a:t>
            </a:r>
          </a:p>
          <a:p>
            <a:pPr lvl="1"/>
            <a:r>
              <a:rPr lang="en-GB" dirty="0" smtClean="0"/>
              <a:t>Reduce memory requirements for processing dimensions</a:t>
            </a:r>
          </a:p>
          <a:p>
            <a:r>
              <a:rPr lang="en-GB" dirty="0" smtClean="0"/>
              <a:t>Use Attribute relationships tab in SQL Server 2008</a:t>
            </a:r>
          </a:p>
          <a:p>
            <a:r>
              <a:rPr lang="en-GB" dirty="0" smtClean="0"/>
              <a:t>Use the Dimension tab in SQL Server 2005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Demonstration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Creating a Dimension</a:t>
            </a:r>
          </a:p>
          <a:p>
            <a:pPr>
              <a:buNone/>
            </a:pPr>
            <a:r>
              <a:rPr lang="en-GB" dirty="0" smtClean="0"/>
              <a:t>Creating a Balanced Hierarchy</a:t>
            </a:r>
          </a:p>
          <a:p>
            <a:pPr>
              <a:buNone/>
            </a:pPr>
            <a:r>
              <a:rPr lang="en-GB" dirty="0" smtClean="0"/>
              <a:t>Defining Attribute Relationships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the Cube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Cube wizard</a:t>
            </a:r>
          </a:p>
          <a:p>
            <a:pPr lvl="1"/>
            <a:r>
              <a:rPr lang="en-GB" dirty="0" smtClean="0"/>
              <a:t>Existing Tables</a:t>
            </a:r>
          </a:p>
          <a:p>
            <a:pPr lvl="1"/>
            <a:r>
              <a:rPr lang="en-GB" dirty="0" smtClean="0"/>
              <a:t>Existing Dimension</a:t>
            </a:r>
          </a:p>
          <a:p>
            <a:pPr lvl="1"/>
            <a:r>
              <a:rPr lang="en-GB" dirty="0" smtClean="0"/>
              <a:t>Empty Cube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Wizard Capabilities differ from SQL Server 2005 and 2008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Measures and Measure 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Measures are the business metrics stored within the cube</a:t>
            </a:r>
          </a:p>
          <a:p>
            <a:r>
              <a:rPr lang="en-GB" dirty="0" smtClean="0"/>
              <a:t>Typically map to measures in a Fact table in a data warehouse</a:t>
            </a:r>
          </a:p>
          <a:p>
            <a:r>
              <a:rPr lang="en-GB" dirty="0" smtClean="0"/>
              <a:t>Can create derived measure using MDX expressions</a:t>
            </a:r>
          </a:p>
          <a:p>
            <a:r>
              <a:rPr lang="en-GB" dirty="0" smtClean="0"/>
              <a:t>Aggregate property in Measures has </a:t>
            </a:r>
            <a:r>
              <a:rPr lang="en-GB" dirty="0" err="1" smtClean="0"/>
              <a:t>additivity</a:t>
            </a:r>
            <a:r>
              <a:rPr lang="en-GB" dirty="0" smtClean="0"/>
              <a:t> issues</a:t>
            </a:r>
          </a:p>
          <a:p>
            <a:r>
              <a:rPr lang="en-GB" dirty="0" smtClean="0"/>
              <a:t>Storage Mode property: MOLAP, ROLAP and HOLAP</a:t>
            </a:r>
          </a:p>
          <a:p>
            <a:r>
              <a:rPr lang="en-GB" dirty="0" smtClean="0"/>
              <a:t>Measures Group typically map to fact tables</a:t>
            </a:r>
          </a:p>
          <a:p>
            <a:r>
              <a:rPr lang="en-GB" dirty="0" smtClean="0"/>
              <a:t>Measures Groups group measures together</a:t>
            </a:r>
          </a:p>
          <a:p>
            <a:r>
              <a:rPr lang="en-GB" dirty="0" smtClean="0"/>
              <a:t>Measures Group maps the measure to dimensions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Partitioning Cubes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Enterprise Edition </a:t>
            </a:r>
          </a:p>
          <a:p>
            <a:r>
              <a:rPr lang="en-GB" dirty="0" smtClean="0"/>
              <a:t>Spread the data across multiple physical disks</a:t>
            </a:r>
          </a:p>
          <a:p>
            <a:pPr lvl="1"/>
            <a:r>
              <a:rPr lang="en-GB" dirty="0" smtClean="0"/>
              <a:t>Improved query performance</a:t>
            </a:r>
          </a:p>
          <a:p>
            <a:pPr lvl="1"/>
            <a:r>
              <a:rPr lang="en-GB" dirty="0" smtClean="0"/>
              <a:t>Reduced cube processing time</a:t>
            </a:r>
          </a:p>
          <a:p>
            <a:r>
              <a:rPr lang="en-GB" dirty="0" smtClean="0"/>
              <a:t>Determine the storage mode on a per partition basis</a:t>
            </a:r>
          </a:p>
          <a:p>
            <a:endParaRPr lang="en-GB" dirty="0" smtClean="0"/>
          </a:p>
          <a:p>
            <a:r>
              <a:rPr lang="en-GB" dirty="0" smtClean="0"/>
              <a:t>Design aggregation</a:t>
            </a:r>
          </a:p>
          <a:p>
            <a:pPr lvl="1"/>
            <a:r>
              <a:rPr lang="en-GB" dirty="0" smtClean="0"/>
              <a:t>Enables you to set aggregations based on disk and performance limit</a:t>
            </a:r>
          </a:p>
          <a:p>
            <a:pPr lvl="1"/>
            <a:r>
              <a:rPr lang="en-GB" dirty="0" smtClean="0"/>
              <a:t>Usage Based Optimisation a better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Demonstration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Creating a simple cube</a:t>
            </a:r>
          </a:p>
          <a:p>
            <a:r>
              <a:rPr lang="en-GB" dirty="0" smtClean="0"/>
              <a:t>Configuring Measures</a:t>
            </a:r>
          </a:p>
          <a:p>
            <a:r>
              <a:rPr lang="en-GB" dirty="0" smtClean="0"/>
              <a:t>Creating partitions</a:t>
            </a:r>
          </a:p>
          <a:p>
            <a:r>
              <a:rPr lang="en-GB" dirty="0" smtClean="0"/>
              <a:t>Design aggregations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Browsing the Cube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Cube Browser in BIDS</a:t>
            </a:r>
          </a:p>
          <a:p>
            <a:r>
              <a:rPr lang="en-GB" dirty="0" smtClean="0"/>
              <a:t>Microsoft Excel</a:t>
            </a:r>
          </a:p>
          <a:p>
            <a:r>
              <a:rPr lang="en-GB" dirty="0" smtClean="0"/>
              <a:t>SQL Server Reporting Services</a:t>
            </a:r>
          </a:p>
          <a:p>
            <a:r>
              <a:rPr lang="en-GB" dirty="0" err="1" smtClean="0"/>
              <a:t>PerformancePoint</a:t>
            </a:r>
            <a:r>
              <a:rPr lang="en-GB" dirty="0" smtClean="0"/>
              <a:t>\</a:t>
            </a:r>
            <a:r>
              <a:rPr lang="en-GB" dirty="0" err="1" smtClean="0"/>
              <a:t>Sharepoint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Demonstration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Creating a Report using SQL Server Analysis Services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Available courses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Microsoft Official Curriculum courses</a:t>
            </a:r>
          </a:p>
          <a:p>
            <a:pPr lvl="1"/>
            <a:r>
              <a:rPr lang="en-GB" dirty="0" smtClean="0"/>
              <a:t>SQL Server 2005</a:t>
            </a:r>
          </a:p>
          <a:p>
            <a:pPr lvl="2"/>
            <a:r>
              <a:rPr lang="en-GB" dirty="0" smtClean="0"/>
              <a:t>2791 – Implementing and Maintaining SQL Server Analysis Server 2005</a:t>
            </a:r>
          </a:p>
          <a:p>
            <a:pPr lvl="1"/>
            <a:r>
              <a:rPr lang="en-GB" dirty="0" smtClean="0"/>
              <a:t>SQL Server 2008</a:t>
            </a:r>
          </a:p>
          <a:p>
            <a:pPr lvl="2"/>
            <a:r>
              <a:rPr lang="en-GB" dirty="0" smtClean="0"/>
              <a:t>6234 - Implementing and Maintaining SQL Server Analysis Server 2008</a:t>
            </a:r>
          </a:p>
          <a:p>
            <a:r>
              <a:rPr lang="en-GB" dirty="0" smtClean="0"/>
              <a:t>Microsoft </a:t>
            </a:r>
            <a:r>
              <a:rPr lang="en-GB" dirty="0" err="1" smtClean="0"/>
              <a:t>Elearning</a:t>
            </a:r>
            <a:endParaRPr lang="en-GB" dirty="0" smtClean="0"/>
          </a:p>
          <a:p>
            <a:pPr lvl="1"/>
            <a:r>
              <a:rPr lang="en-GB" dirty="0" smtClean="0"/>
              <a:t>Course 2942: New Features of Microsoft SQL Server 2005 Analysis Services</a:t>
            </a:r>
          </a:p>
          <a:p>
            <a:pPr lvl="1"/>
            <a:r>
              <a:rPr lang="en-GB" dirty="0" smtClean="0"/>
              <a:t>Collection 6322: Implementing and Maintaining Business Intelligence in SQL 2008: Integration Services, Reporting Services and Analysis Services (available late 2009)</a:t>
            </a:r>
          </a:p>
          <a:p>
            <a:r>
              <a:rPr lang="en-GB" dirty="0" smtClean="0"/>
              <a:t>Microsoft Press</a:t>
            </a:r>
          </a:p>
          <a:p>
            <a:pPr lvl="1"/>
            <a:r>
              <a:rPr lang="en-GB" dirty="0" smtClean="0"/>
              <a:t>Managing SQL Server 2008 Analysis Services Step by Step  - Scott Cameron (ISBN 0-7356-2620-0)</a:t>
            </a:r>
          </a:p>
          <a:p>
            <a:pPr lvl="1"/>
            <a:r>
              <a:rPr lang="en-GB" dirty="0" smtClean="0"/>
              <a:t>Microsoft® SQL Server™ 2005 Analysis Services Step by Step - Reed Jacobson; </a:t>
            </a:r>
            <a:r>
              <a:rPr lang="en-GB" dirty="0" err="1" smtClean="0"/>
              <a:t>Stacia</a:t>
            </a:r>
            <a:r>
              <a:rPr lang="en-GB" dirty="0" smtClean="0"/>
              <a:t> </a:t>
            </a:r>
            <a:r>
              <a:rPr lang="en-GB" dirty="0" err="1" smtClean="0"/>
              <a:t>Misner</a:t>
            </a:r>
            <a:r>
              <a:rPr lang="en-GB" dirty="0" smtClean="0"/>
              <a:t> (ISBN - 0-7356-2199-3)</a:t>
            </a:r>
          </a:p>
          <a:p>
            <a:pPr lvl="1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am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Chris Testa-O’Neill</a:t>
            </a:r>
          </a:p>
          <a:p>
            <a:pPr lvl="1"/>
            <a:r>
              <a:rPr lang="en-GB" dirty="0" smtClean="0"/>
              <a:t>Business Intelligence Specialist at QA</a:t>
            </a:r>
            <a:br>
              <a:rPr lang="en-GB" dirty="0" smtClean="0"/>
            </a:br>
            <a:endParaRPr lang="en-GB" dirty="0" smtClean="0"/>
          </a:p>
          <a:p>
            <a:pPr lvl="1"/>
            <a:r>
              <a:rPr lang="en-GB" dirty="0" smtClean="0"/>
              <a:t>Technical Author for Microsoft E-Learning</a:t>
            </a:r>
          </a:p>
          <a:p>
            <a:pPr lvl="2"/>
            <a:r>
              <a:rPr lang="en-GB" dirty="0" smtClean="0"/>
              <a:t>Author of the SQL Server 2008 E-Learning track</a:t>
            </a:r>
            <a:br>
              <a:rPr lang="en-GB" dirty="0" smtClean="0"/>
            </a:br>
            <a:endParaRPr lang="en-GB" dirty="0" smtClean="0"/>
          </a:p>
          <a:p>
            <a:pPr lvl="1"/>
            <a:r>
              <a:rPr lang="en-GB" dirty="0" smtClean="0"/>
              <a:t>Manchester SQL Server User Group Organiser</a:t>
            </a:r>
          </a:p>
          <a:p>
            <a:pPr lvl="2"/>
            <a:r>
              <a:rPr lang="en-GB" sz="2800" dirty="0" smtClean="0"/>
              <a:t>www.sqlserverfaq.com</a:t>
            </a:r>
          </a:p>
          <a:p>
            <a:pPr lvl="2"/>
            <a:r>
              <a:rPr lang="en-GB" sz="2800" dirty="0" smtClean="0"/>
              <a:t>www.learnsqlserver.org</a:t>
            </a:r>
          </a:p>
          <a:p>
            <a:pPr lvl="2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Related Sessions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Building cubes from ODS or Operational Systems </a:t>
            </a:r>
          </a:p>
          <a:p>
            <a:pPr>
              <a:buNone/>
            </a:pPr>
            <a:r>
              <a:rPr lang="en-GB" i="1" dirty="0" smtClean="0"/>
              <a:t>   Vincent </a:t>
            </a:r>
            <a:r>
              <a:rPr lang="en-GB" i="1" dirty="0" err="1" smtClean="0"/>
              <a:t>Rainardi</a:t>
            </a:r>
            <a:r>
              <a:rPr lang="en-GB" i="1" dirty="0" smtClean="0"/>
              <a:t> </a:t>
            </a:r>
            <a:br>
              <a:rPr lang="en-GB" i="1" dirty="0" smtClean="0"/>
            </a:br>
            <a:endParaRPr lang="en-GB" i="1" dirty="0" smtClean="0"/>
          </a:p>
          <a:p>
            <a:r>
              <a:rPr lang="en-GB" b="1" dirty="0" smtClean="0"/>
              <a:t>Self Service Business Intelligence- Project Gemini </a:t>
            </a:r>
            <a:br>
              <a:rPr lang="en-GB" b="1" dirty="0" smtClean="0"/>
            </a:br>
            <a:r>
              <a:rPr lang="en-GB" i="1" dirty="0" smtClean="0"/>
              <a:t>Bob Duffy</a:t>
            </a:r>
            <a:br>
              <a:rPr lang="en-GB" i="1" dirty="0" smtClean="0"/>
            </a:br>
            <a:endParaRPr lang="en-GB" i="1" dirty="0" smtClean="0"/>
          </a:p>
          <a:p>
            <a:r>
              <a:rPr lang="en-GB" b="1" dirty="0" smtClean="0"/>
              <a:t>Master Data Services</a:t>
            </a:r>
          </a:p>
          <a:p>
            <a:pPr>
              <a:buNone/>
            </a:pPr>
            <a:r>
              <a:rPr lang="en-GB" i="1" dirty="0" smtClean="0"/>
              <a:t>    Ian </a:t>
            </a:r>
            <a:r>
              <a:rPr lang="en-GB" i="1" dirty="0" err="1" smtClean="0"/>
              <a:t>Marritt</a:t>
            </a:r>
            <a:endParaRPr lang="en-GB" i="1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2.3.13/bmi/sqlbits.com/images/SQLBits/SQLBitsNew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4513" y="565150"/>
            <a:ext cx="5510212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60438" y="2867025"/>
            <a:ext cx="71993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800">
                <a:latin typeface="Eras Bold ITC" pitchFamily="34" charset="0"/>
              </a:rPr>
              <a:t>Europe’s Premier </a:t>
            </a:r>
            <a:br>
              <a:rPr lang="en-GB" sz="4800">
                <a:latin typeface="Eras Bold ITC" pitchFamily="34" charset="0"/>
              </a:rPr>
            </a:br>
            <a:r>
              <a:rPr lang="en-GB" sz="4800">
                <a:latin typeface="Eras Bold ITC" pitchFamily="34" charset="0"/>
              </a:rPr>
              <a:t> Community </a:t>
            </a:r>
          </a:p>
          <a:p>
            <a:pPr algn="ctr"/>
            <a:r>
              <a:rPr lang="en-GB" sz="4800">
                <a:latin typeface="Eras Bold ITC" pitchFamily="34" charset="0"/>
              </a:rPr>
              <a:t>SQL Server Conference</a:t>
            </a:r>
          </a:p>
        </p:txBody>
      </p:sp>
    </p:spTree>
  </p:cSld>
  <p:clrMapOvr>
    <a:masterClrMapping/>
  </p:clrMapOvr>
  <p:transition spd="med" advTm="12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798320"/>
            <a:ext cx="868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November 2009</a:t>
            </a:r>
          </a:p>
          <a:p>
            <a:r>
              <a:rPr lang="en-GB" dirty="0" smtClean="0"/>
              <a:t>Tuesday 24</a:t>
            </a:r>
            <a:r>
              <a:rPr lang="en-GB" baseline="30000" dirty="0" smtClean="0"/>
              <a:t>th</a:t>
            </a:r>
            <a:r>
              <a:rPr lang="en-GB" dirty="0" smtClean="0"/>
              <a:t> 	London – Storage and Query Optimisation - www.sqlpass.org.uk</a:t>
            </a:r>
          </a:p>
          <a:p>
            <a:r>
              <a:rPr lang="en-GB" dirty="0" smtClean="0"/>
              <a:t>Thursday 26</a:t>
            </a:r>
            <a:r>
              <a:rPr lang="en-GB" baseline="30000" dirty="0" smtClean="0"/>
              <a:t>th</a:t>
            </a:r>
            <a:r>
              <a:rPr lang="en-GB" dirty="0" smtClean="0"/>
              <a:t> 	London – SQL Internals and MS BI – SQLServerFAQ.com</a:t>
            </a:r>
          </a:p>
          <a:p>
            <a:r>
              <a:rPr lang="en-GB" dirty="0" smtClean="0"/>
              <a:t>Thursday 26</a:t>
            </a:r>
            <a:r>
              <a:rPr lang="en-GB" baseline="30000" dirty="0" smtClean="0"/>
              <a:t>th</a:t>
            </a:r>
            <a:r>
              <a:rPr lang="en-GB" dirty="0" smtClean="0"/>
              <a:t> 	London – Looking at newsgroups for Info – SQLServerFAQ.com</a:t>
            </a:r>
          </a:p>
          <a:p>
            <a:endParaRPr lang="en-GB" b="1" dirty="0" smtClean="0"/>
          </a:p>
          <a:p>
            <a:r>
              <a:rPr lang="en-GB" b="1" dirty="0" smtClean="0"/>
              <a:t>December 2009</a:t>
            </a:r>
          </a:p>
          <a:p>
            <a:r>
              <a:rPr lang="en-GB" dirty="0" smtClean="0"/>
              <a:t>Thursday 3</a:t>
            </a:r>
            <a:r>
              <a:rPr lang="en-GB" baseline="30000" dirty="0" smtClean="0"/>
              <a:t>rd</a:t>
            </a:r>
            <a:r>
              <a:rPr lang="en-GB" dirty="0" smtClean="0"/>
              <a:t>	Online – </a:t>
            </a:r>
            <a:r>
              <a:rPr lang="en-GB" dirty="0" err="1" smtClean="0"/>
              <a:t>PowerUp</a:t>
            </a:r>
            <a:r>
              <a:rPr lang="en-GB" dirty="0" smtClean="0"/>
              <a:t> with SQL Server (see next slide)</a:t>
            </a:r>
          </a:p>
          <a:p>
            <a:r>
              <a:rPr lang="en-GB" dirty="0" smtClean="0"/>
              <a:t>Tuesday 8</a:t>
            </a:r>
            <a:r>
              <a:rPr lang="en-GB" baseline="30000" dirty="0" smtClean="0"/>
              <a:t>th</a:t>
            </a:r>
            <a:r>
              <a:rPr lang="en-GB" dirty="0" smtClean="0"/>
              <a:t>	Cork – Query Optimisation </a:t>
            </a:r>
            <a:r>
              <a:rPr lang="en-GB" smtClean="0"/>
              <a:t>– MTUG.ie</a:t>
            </a:r>
            <a:endParaRPr lang="en-GB" dirty="0" smtClean="0"/>
          </a:p>
          <a:p>
            <a:r>
              <a:rPr lang="en-GB" dirty="0" smtClean="0"/>
              <a:t>Wednesday 9</a:t>
            </a:r>
            <a:r>
              <a:rPr lang="en-GB" baseline="30000" dirty="0" smtClean="0"/>
              <a:t>th</a:t>
            </a:r>
            <a:r>
              <a:rPr lang="en-GB" dirty="0" smtClean="0"/>
              <a:t> 	Dublin – Query Optimisation – IrishDev.com</a:t>
            </a:r>
          </a:p>
          <a:p>
            <a:r>
              <a:rPr lang="en-GB" dirty="0" smtClean="0"/>
              <a:t>Thursday 10</a:t>
            </a:r>
            <a:r>
              <a:rPr lang="en-GB" baseline="30000" dirty="0" smtClean="0"/>
              <a:t>th</a:t>
            </a:r>
            <a:r>
              <a:rPr lang="en-GB" dirty="0" smtClean="0"/>
              <a:t> 	Leeds – Service Broker and </a:t>
            </a:r>
            <a:r>
              <a:rPr lang="en-GB" dirty="0" err="1" smtClean="0"/>
              <a:t>Powershell</a:t>
            </a:r>
            <a:r>
              <a:rPr lang="en-GB" dirty="0" smtClean="0"/>
              <a:t> – SQLServerFAQ.com Tuesday 15</a:t>
            </a:r>
            <a:r>
              <a:rPr lang="en-GB" baseline="30000" dirty="0" smtClean="0"/>
              <a:t>th</a:t>
            </a:r>
            <a:r>
              <a:rPr lang="en-GB" dirty="0" smtClean="0"/>
              <a:t> 	Cambridge – Christmas Special down the pub – SQLSocial.com</a:t>
            </a:r>
          </a:p>
          <a:p>
            <a:r>
              <a:rPr lang="en-GB" dirty="0" smtClean="0"/>
              <a:t>Thursday 17</a:t>
            </a:r>
            <a:r>
              <a:rPr lang="en-GB" baseline="30000" dirty="0" smtClean="0"/>
              <a:t>th</a:t>
            </a:r>
            <a:r>
              <a:rPr lang="en-GB" dirty="0" smtClean="0"/>
              <a:t> 	Manchester – SQL Server Internals – SQLServerFAQ.com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760" y="701040"/>
            <a:ext cx="7787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alibri" pitchFamily="34" charset="0"/>
              </a:rPr>
              <a:t>Up and coming events..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SQLBits\Sponsors\November 2009\SQL Server Mag\SQLUnleashed728x90-EMEA-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3264" y="388072"/>
            <a:ext cx="6934200" cy="85725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944545" y="1547445"/>
            <a:ext cx="715442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Time to Power Up with SQL Server within your organization! </a:t>
            </a:r>
          </a:p>
          <a:p>
            <a:r>
              <a:rPr lang="en-GB" dirty="0" smtClean="0"/>
              <a:t>Who Should Attend:</a:t>
            </a:r>
          </a:p>
          <a:p>
            <a:pPr>
              <a:buFontTx/>
              <a:buChar char="-"/>
            </a:pPr>
            <a:r>
              <a:rPr lang="en-GB" dirty="0" smtClean="0"/>
              <a:t>Database administrators</a:t>
            </a:r>
          </a:p>
          <a:p>
            <a:pPr>
              <a:buFontTx/>
              <a:buChar char="-"/>
            </a:pPr>
            <a:r>
              <a:rPr lang="en-GB" dirty="0" smtClean="0"/>
              <a:t>Application developers/programmers</a:t>
            </a:r>
          </a:p>
          <a:p>
            <a:pPr>
              <a:buFontTx/>
              <a:buChar char="-"/>
            </a:pPr>
            <a:r>
              <a:rPr lang="en-GB" dirty="0" smtClean="0"/>
              <a:t>Database developers</a:t>
            </a:r>
          </a:p>
          <a:p>
            <a:r>
              <a:rPr lang="en-GB" dirty="0" smtClean="0"/>
              <a:t>- IT Professionals responsible for SQL Server management</a:t>
            </a:r>
          </a:p>
          <a:p>
            <a:r>
              <a:rPr lang="en-GB" dirty="0" smtClean="0"/>
              <a:t>       </a:t>
            </a:r>
          </a:p>
          <a:p>
            <a:r>
              <a:rPr lang="en-GB" dirty="0" smtClean="0"/>
              <a:t>Sign Up Today at http://tinyurl.com/PowerUpSQLServer</a:t>
            </a:r>
          </a:p>
          <a:p>
            <a:endParaRPr lang="en-GB" dirty="0" smtClean="0"/>
          </a:p>
          <a:p>
            <a:r>
              <a:rPr lang="en-GB" dirty="0" smtClean="0"/>
              <a:t>During the day's presentations by SQL Server experts, Greg Low, Javier </a:t>
            </a:r>
            <a:r>
              <a:rPr lang="en-GB" dirty="0" err="1" smtClean="0"/>
              <a:t>Loria</a:t>
            </a:r>
            <a:r>
              <a:rPr lang="en-GB" dirty="0" smtClean="0"/>
              <a:t>, and </a:t>
            </a:r>
            <a:r>
              <a:rPr lang="en-GB" dirty="0" err="1" smtClean="0"/>
              <a:t>Niels</a:t>
            </a:r>
            <a:r>
              <a:rPr lang="en-GB" dirty="0" smtClean="0"/>
              <a:t> Berglund, you'll get detailed information and time to ask your questions. </a:t>
            </a:r>
          </a:p>
          <a:p>
            <a:endParaRPr lang="en-GB" dirty="0" smtClean="0"/>
          </a:p>
          <a:p>
            <a:r>
              <a:rPr lang="en-GB" dirty="0" smtClean="0"/>
              <a:t>Three sessions, directly from your own computer:</a:t>
            </a:r>
          </a:p>
          <a:p>
            <a:r>
              <a:rPr lang="en-GB" dirty="0" smtClean="0"/>
              <a:t>- Understanding Query Plan Caching in SQL Server</a:t>
            </a:r>
          </a:p>
          <a:p>
            <a:r>
              <a:rPr lang="en-GB" dirty="0" smtClean="0"/>
              <a:t>- SQL Server High Availability</a:t>
            </a:r>
          </a:p>
          <a:p>
            <a:r>
              <a:rPr lang="en-GB" dirty="0" smtClean="0"/>
              <a:t>- SQL Server Performance</a:t>
            </a:r>
          </a:p>
          <a:p>
            <a:endParaRPr lang="en-GB" dirty="0"/>
          </a:p>
        </p:txBody>
      </p:sp>
      <p:pic>
        <p:nvPicPr>
          <p:cNvPr id="9" name="Picture 8" descr="LOGO_SQL Server Magazine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60123" y="6076373"/>
            <a:ext cx="1828800" cy="432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It’s party time!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dirty="0" smtClean="0"/>
              <a:t>Coming up next in the Atrium:</a:t>
            </a:r>
          </a:p>
          <a:p>
            <a:pPr marL="0" indent="0" algn="ctr">
              <a:buNone/>
            </a:pPr>
            <a:r>
              <a:rPr lang="en-GB" dirty="0" smtClean="0"/>
              <a:t>Time to relax and let your hair down. </a:t>
            </a:r>
          </a:p>
          <a:p>
            <a:pPr marL="3678238" indent="0" algn="ctr">
              <a:buNone/>
              <a:tabLst>
                <a:tab pos="4216400" algn="l"/>
              </a:tabLst>
            </a:pPr>
            <a:r>
              <a:rPr lang="en-GB" dirty="0" err="1" smtClean="0"/>
              <a:t>Rockband</a:t>
            </a:r>
            <a:endParaRPr lang="en-GB" dirty="0" smtClean="0"/>
          </a:p>
          <a:p>
            <a:pPr marL="3678238" indent="0" algn="ctr">
              <a:buNone/>
              <a:tabLst>
                <a:tab pos="4216400" algn="l"/>
              </a:tabLst>
            </a:pPr>
            <a:r>
              <a:rPr lang="en-GB" dirty="0" smtClean="0"/>
              <a:t>Table football</a:t>
            </a:r>
          </a:p>
          <a:p>
            <a:pPr marL="3678238" indent="0" algn="ctr">
              <a:buNone/>
              <a:tabLst>
                <a:tab pos="4216400" algn="l"/>
              </a:tabLst>
            </a:pPr>
            <a:r>
              <a:rPr lang="en-GB" dirty="0" smtClean="0"/>
              <a:t>Air Hockey</a:t>
            </a:r>
          </a:p>
          <a:p>
            <a:pPr marL="3678238" indent="0" algn="ctr">
              <a:buNone/>
              <a:tabLst>
                <a:tab pos="4216400" algn="l"/>
              </a:tabLst>
            </a:pPr>
            <a:r>
              <a:rPr lang="en-GB" dirty="0" smtClean="0"/>
              <a:t>and more</a:t>
            </a:r>
          </a:p>
          <a:p>
            <a:pPr marL="185738" indent="0" algn="ctr">
              <a:buNone/>
              <a:tabLst>
                <a:tab pos="4216400" algn="l"/>
              </a:tabLst>
            </a:pPr>
            <a:r>
              <a:rPr lang="en-GB" dirty="0" smtClean="0"/>
              <a:t>Don’t forget speakers and sponsors have drinks vouchers</a:t>
            </a:r>
            <a:endParaRPr lang="en-GB" dirty="0"/>
          </a:p>
        </p:txBody>
      </p:sp>
      <p:pic>
        <p:nvPicPr>
          <p:cNvPr id="5" name="GroupBy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921790" y="2875280"/>
            <a:ext cx="3029516" cy="22721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9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70000" mute="1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 bwMode="auto">
          <a:xfrm>
            <a:off x="623888" y="1701800"/>
            <a:ext cx="8229600" cy="437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4891" y="640080"/>
            <a:ext cx="76332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We hope you had a great conference!</a:t>
            </a:r>
          </a:p>
          <a:p>
            <a:pPr algn="ctr"/>
            <a:endParaRPr lang="en-GB" sz="4800" dirty="0" smtClean="0"/>
          </a:p>
          <a:p>
            <a:pPr algn="ctr"/>
            <a:r>
              <a:rPr lang="en-GB" sz="4800" dirty="0" smtClean="0"/>
              <a:t>See you at the next one in the Spring</a:t>
            </a:r>
          </a:p>
          <a:p>
            <a:pPr algn="ctr"/>
            <a:endParaRPr lang="en-GB" sz="4800" dirty="0" smtClean="0"/>
          </a:p>
          <a:p>
            <a:pPr algn="ctr"/>
            <a:r>
              <a:rPr lang="en-GB" sz="4800" dirty="0" smtClean="0"/>
              <a:t>Thank you</a:t>
            </a:r>
            <a:endParaRPr lang="en-GB" sz="4800" dirty="0"/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Introducing Analysis Services</a:t>
            </a:r>
          </a:p>
          <a:p>
            <a:r>
              <a:rPr lang="en-GB" dirty="0" smtClean="0"/>
              <a:t>Getting the data </a:t>
            </a:r>
          </a:p>
          <a:p>
            <a:r>
              <a:rPr lang="en-GB" dirty="0" smtClean="0"/>
              <a:t>Working with Dimensions</a:t>
            </a:r>
          </a:p>
          <a:p>
            <a:pPr lvl="1"/>
            <a:r>
              <a:rPr lang="en-GB" dirty="0" smtClean="0"/>
              <a:t>Hierarchies</a:t>
            </a:r>
          </a:p>
          <a:p>
            <a:pPr lvl="1"/>
            <a:r>
              <a:rPr lang="en-GB" dirty="0" smtClean="0"/>
              <a:t>Attribute Relationships</a:t>
            </a:r>
          </a:p>
          <a:p>
            <a:r>
              <a:rPr lang="en-GB" dirty="0" smtClean="0"/>
              <a:t>Creating the Cube</a:t>
            </a:r>
          </a:p>
          <a:p>
            <a:pPr lvl="1"/>
            <a:r>
              <a:rPr lang="en-GB" dirty="0" smtClean="0"/>
              <a:t>Working with Measure and Measures Group</a:t>
            </a:r>
          </a:p>
          <a:p>
            <a:pPr lvl="1"/>
            <a:r>
              <a:rPr lang="en-GB" dirty="0" smtClean="0"/>
              <a:t>Partitions  and aggregation design</a:t>
            </a:r>
          </a:p>
          <a:p>
            <a:r>
              <a:rPr lang="en-GB" dirty="0" smtClean="0"/>
              <a:t>Browsing the cube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Due to time this session cannot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Full exploration of cube properties</a:t>
            </a:r>
          </a:p>
          <a:p>
            <a:r>
              <a:rPr lang="en-GB" dirty="0" smtClean="0"/>
              <a:t>Use of additional SSAS components</a:t>
            </a:r>
          </a:p>
          <a:p>
            <a:pPr lvl="1"/>
            <a:r>
              <a:rPr lang="en-GB" dirty="0" smtClean="0"/>
              <a:t>Calculations (MDX)</a:t>
            </a:r>
          </a:p>
          <a:p>
            <a:pPr lvl="1"/>
            <a:r>
              <a:rPr lang="en-GB" dirty="0" smtClean="0"/>
              <a:t>Key Performance Indicators</a:t>
            </a:r>
          </a:p>
          <a:p>
            <a:pPr lvl="1"/>
            <a:r>
              <a:rPr lang="en-GB" dirty="0" smtClean="0"/>
              <a:t>Translations</a:t>
            </a:r>
          </a:p>
          <a:p>
            <a:pPr lvl="1"/>
            <a:r>
              <a:rPr lang="en-GB" dirty="0" smtClean="0"/>
              <a:t>Perspectives</a:t>
            </a:r>
          </a:p>
          <a:p>
            <a:r>
              <a:rPr lang="en-GB" dirty="0" smtClean="0"/>
              <a:t>Administration and Maintenance</a:t>
            </a:r>
          </a:p>
          <a:p>
            <a:r>
              <a:rPr lang="en-GB" dirty="0" smtClean="0"/>
              <a:t>Security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Introducing Analysis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Components of SQL Server used for querying and analysing data</a:t>
            </a:r>
          </a:p>
          <a:p>
            <a:r>
              <a:rPr lang="en-GB" dirty="0" smtClean="0"/>
              <a:t>Typically uses a data warehouse as it source data</a:t>
            </a:r>
          </a:p>
          <a:p>
            <a:pPr lvl="1"/>
            <a:r>
              <a:rPr lang="en-GB" dirty="0" smtClean="0"/>
              <a:t>Dimension tables</a:t>
            </a:r>
          </a:p>
          <a:p>
            <a:pPr lvl="1"/>
            <a:r>
              <a:rPr lang="en-GB" dirty="0" smtClean="0"/>
              <a:t>Fact tables</a:t>
            </a:r>
          </a:p>
          <a:p>
            <a:r>
              <a:rPr lang="en-GB" dirty="0" smtClean="0"/>
              <a:t>Core object is a cube storing detailed and pre aggregated data</a:t>
            </a:r>
          </a:p>
          <a:p>
            <a:r>
              <a:rPr lang="en-GB" dirty="0" smtClean="0"/>
              <a:t>Number of clients can be used to retrieve cube data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Reporting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Relational Reporting (OLTP)</a:t>
            </a:r>
          </a:p>
          <a:p>
            <a:pPr lvl="1"/>
            <a:r>
              <a:rPr lang="en-GB" dirty="0" smtClean="0"/>
              <a:t>Use of Normalised tables to query data</a:t>
            </a:r>
          </a:p>
          <a:p>
            <a:pPr lvl="1"/>
            <a:r>
              <a:rPr lang="en-GB" dirty="0" smtClean="0"/>
              <a:t>Can be slow as number of tables used increases or a requirement for aggregate data</a:t>
            </a:r>
          </a:p>
          <a:p>
            <a:r>
              <a:rPr lang="en-GB" dirty="0" smtClean="0"/>
              <a:t>Online Analytical Processing (OLAP)</a:t>
            </a:r>
          </a:p>
          <a:p>
            <a:pPr lvl="1"/>
            <a:r>
              <a:rPr lang="en-GB" dirty="0" smtClean="0"/>
              <a:t>Database type that stores one or more cubes that stores data in a central repository for reporting purposes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Data Mining</a:t>
            </a:r>
          </a:p>
          <a:p>
            <a:pPr lvl="1"/>
            <a:r>
              <a:rPr lang="en-GB" dirty="0" smtClean="0"/>
              <a:t>Uses OLAP database to explore </a:t>
            </a:r>
            <a:r>
              <a:rPr lang="en-GB" dirty="0" err="1" smtClean="0"/>
              <a:t>trands</a:t>
            </a:r>
            <a:r>
              <a:rPr lang="en-GB" dirty="0" smtClean="0"/>
              <a:t> and patterns in the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the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Data Sources provides the connection information.</a:t>
            </a:r>
          </a:p>
          <a:p>
            <a:pPr lvl="1"/>
            <a:r>
              <a:rPr lang="en-GB" dirty="0" smtClean="0"/>
              <a:t>Server Name</a:t>
            </a:r>
          </a:p>
          <a:p>
            <a:pPr lvl="1"/>
            <a:r>
              <a:rPr lang="en-GB" dirty="0" smtClean="0"/>
              <a:t>Authentication</a:t>
            </a:r>
          </a:p>
          <a:p>
            <a:pPr lvl="1"/>
            <a:r>
              <a:rPr lang="en-GB" dirty="0" smtClean="0"/>
              <a:t>Database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Data Source Views allows you to define a subset of data from the data source</a:t>
            </a:r>
          </a:p>
          <a:p>
            <a:pPr lvl="1"/>
            <a:r>
              <a:rPr lang="en-GB" dirty="0" smtClean="0"/>
              <a:t>Data Source Wizard</a:t>
            </a:r>
          </a:p>
          <a:p>
            <a:pPr lvl="1"/>
            <a:r>
              <a:rPr lang="en-GB" dirty="0" smtClean="0"/>
              <a:t>Data Source Designer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Demonstration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Creating an Analysis Services project</a:t>
            </a:r>
          </a:p>
          <a:p>
            <a:pPr>
              <a:buNone/>
            </a:pPr>
            <a:r>
              <a:rPr lang="en-GB" dirty="0" smtClean="0"/>
              <a:t>Creating a data source and a data source view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 with Dimensions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Provide contextual information for data in a cube</a:t>
            </a:r>
          </a:p>
          <a:p>
            <a:r>
              <a:rPr lang="en-GB" dirty="0" smtClean="0"/>
              <a:t>Typically maps to the data in a dimension table of a data warehouse</a:t>
            </a:r>
          </a:p>
          <a:p>
            <a:r>
              <a:rPr lang="en-GB" dirty="0" smtClean="0"/>
              <a:t>Dimensions form the cube axis</a:t>
            </a:r>
          </a:p>
          <a:p>
            <a:r>
              <a:rPr lang="en-GB" dirty="0" smtClean="0"/>
              <a:t>Can selectively add attributes to meet business requirements</a:t>
            </a:r>
          </a:p>
          <a:p>
            <a:r>
              <a:rPr lang="en-GB" dirty="0" smtClean="0"/>
              <a:t>Key properties include</a:t>
            </a:r>
          </a:p>
          <a:p>
            <a:pPr lvl="1"/>
            <a:r>
              <a:rPr lang="en-GB" dirty="0" smtClean="0"/>
              <a:t>Key Columns</a:t>
            </a:r>
          </a:p>
          <a:p>
            <a:pPr lvl="1"/>
            <a:r>
              <a:rPr lang="en-GB" dirty="0" smtClean="0"/>
              <a:t>Name </a:t>
            </a:r>
            <a:r>
              <a:rPr lang="en-GB" dirty="0" err="1" smtClean="0"/>
              <a:t>Colums</a:t>
            </a:r>
            <a:endParaRPr lang="en-GB" dirty="0" smtClean="0"/>
          </a:p>
          <a:p>
            <a:pPr lvl="1"/>
            <a:r>
              <a:rPr lang="en-GB" dirty="0" smtClean="0"/>
              <a:t>Order by</a:t>
            </a:r>
          </a:p>
          <a:p>
            <a:r>
              <a:rPr lang="en-GB" dirty="0" smtClean="0"/>
              <a:t>Time Dimensions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339</TotalTime>
  <Words>799</Words>
  <Application>Microsoft Office PowerPoint</Application>
  <PresentationFormat>On-screen Show (4:3)</PresentationFormat>
  <Paragraphs>183</Paragraphs>
  <Slides>25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Getting Dimensional with Data</vt:lpstr>
      <vt:lpstr>Who am I</vt:lpstr>
      <vt:lpstr>Agenda</vt:lpstr>
      <vt:lpstr>Due to time this session cannot </vt:lpstr>
      <vt:lpstr>Introducing Analysis Services</vt:lpstr>
      <vt:lpstr>Reporting Methods</vt:lpstr>
      <vt:lpstr>Getting the data</vt:lpstr>
      <vt:lpstr>Demonstration</vt:lpstr>
      <vt:lpstr>Working with Dimensions</vt:lpstr>
      <vt:lpstr>Hierarchies</vt:lpstr>
      <vt:lpstr>Attribute Relationships</vt:lpstr>
      <vt:lpstr>Demonstration</vt:lpstr>
      <vt:lpstr>Creating the Cube</vt:lpstr>
      <vt:lpstr>Measures and Measure Groups</vt:lpstr>
      <vt:lpstr>Partitioning Cubes</vt:lpstr>
      <vt:lpstr>Demonstration</vt:lpstr>
      <vt:lpstr>Browsing the Cube</vt:lpstr>
      <vt:lpstr>Demonstration </vt:lpstr>
      <vt:lpstr>Available courses</vt:lpstr>
      <vt:lpstr>Related Sessions</vt:lpstr>
      <vt:lpstr>Slide 21</vt:lpstr>
      <vt:lpstr>Slide 22</vt:lpstr>
      <vt:lpstr>Slide 23</vt:lpstr>
      <vt:lpstr>It’s party time!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have control!</dc:title>
  <dc:creator>Chris Testa-O'Neill</dc:creator>
  <cp:lastModifiedBy>Chris Testa-O'Neill</cp:lastModifiedBy>
  <cp:revision>38</cp:revision>
  <dcterms:created xsi:type="dcterms:W3CDTF">2009-05-07T14:00:48Z</dcterms:created>
  <dcterms:modified xsi:type="dcterms:W3CDTF">2009-11-20T12:07:14Z</dcterms:modified>
</cp:coreProperties>
</file>