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7" r:id="rId3"/>
    <p:sldId id="327" r:id="rId4"/>
    <p:sldId id="328" r:id="rId5"/>
    <p:sldId id="266" r:id="rId6"/>
    <p:sldId id="329" r:id="rId7"/>
    <p:sldId id="332" r:id="rId8"/>
    <p:sldId id="334" r:id="rId9"/>
    <p:sldId id="333" r:id="rId10"/>
    <p:sldId id="335" r:id="rId11"/>
    <p:sldId id="336" r:id="rId12"/>
    <p:sldId id="338" r:id="rId13"/>
    <p:sldId id="339" r:id="rId14"/>
    <p:sldId id="341" r:id="rId15"/>
    <p:sldId id="360" r:id="rId16"/>
    <p:sldId id="361" r:id="rId17"/>
    <p:sldId id="283" r:id="rId18"/>
    <p:sldId id="343" r:id="rId19"/>
    <p:sldId id="348" r:id="rId20"/>
    <p:sldId id="346" r:id="rId21"/>
    <p:sldId id="344" r:id="rId22"/>
    <p:sldId id="350" r:id="rId23"/>
    <p:sldId id="267" r:id="rId24"/>
    <p:sldId id="351" r:id="rId25"/>
    <p:sldId id="352" r:id="rId26"/>
    <p:sldId id="354" r:id="rId27"/>
    <p:sldId id="319" r:id="rId28"/>
    <p:sldId id="353" r:id="rId29"/>
    <p:sldId id="321" r:id="rId30"/>
    <p:sldId id="311" r:id="rId31"/>
    <p:sldId id="271" r:id="rId32"/>
    <p:sldId id="310" r:id="rId33"/>
    <p:sldId id="32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E02"/>
    <a:srgbClr val="BC0000"/>
    <a:srgbClr val="292929"/>
    <a:srgbClr val="CC00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19" autoAdjust="0"/>
    <p:restoredTop sz="95500" autoAdjust="0"/>
  </p:normalViewPr>
  <p:slideViewPr>
    <p:cSldViewPr>
      <p:cViewPr>
        <p:scale>
          <a:sx n="40" d="100"/>
          <a:sy n="40" d="100"/>
        </p:scale>
        <p:origin x="-1986" y="-1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Learning Curve</c:v>
                </c:pt>
              </c:strCache>
            </c:strRef>
          </c:tx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2.8</c:v>
                </c:pt>
                <c:pt idx="2">
                  <c:v>3.2</c:v>
                </c:pt>
                <c:pt idx="3">
                  <c:v>3.4</c:v>
                </c:pt>
                <c:pt idx="4">
                  <c:v>3.4</c:v>
                </c:pt>
                <c:pt idx="5">
                  <c:v>3.4</c:v>
                </c:pt>
                <c:pt idx="6">
                  <c:v>3.4</c:v>
                </c:pt>
                <c:pt idx="7">
                  <c:v>3.4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</c:numCache>
            </c:numRef>
          </c:val>
        </c:ser>
        <c:marker val="1"/>
        <c:axId val="64405888"/>
        <c:axId val="64407424"/>
      </c:lineChart>
      <c:catAx>
        <c:axId val="64405888"/>
        <c:scaling>
          <c:orientation val="minMax"/>
        </c:scaling>
        <c:axPos val="b"/>
        <c:numFmt formatCode="General" sourceLinked="1"/>
        <c:tickLblPos val="nextTo"/>
        <c:crossAx val="64407424"/>
        <c:crosses val="autoZero"/>
        <c:auto val="1"/>
        <c:lblAlgn val="ctr"/>
        <c:lblOffset val="100"/>
      </c:catAx>
      <c:valAx>
        <c:axId val="6440742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44058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49AD6-8152-4343-8172-7B83347DA677}" type="datetimeFigureOut">
              <a:rPr lang="en-US" smtClean="0"/>
              <a:pPr/>
              <a:t>3/23/2009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4B7BF-060E-469C-934E-DA54B93B1D2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http://www.flickr.com/photos/twenty_questions/2261331590/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4B7BF-060E-469C-934E-DA54B93B1D2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http://www.flickr.com/photos/kaibara/2920616863/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4B7BF-060E-469C-934E-DA54B93B1D2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4B7BF-060E-469C-934E-DA54B93B1D2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http://www.flickr.com/photos/mag3737/1914076277/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4B7BF-060E-469C-934E-DA54B93B1D2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http://www.flickr.com/photos/zen/2273186263/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4B7BF-060E-469C-934E-DA54B93B1D2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http://www.flickr.com/search/?q=fog+forest&amp;l=4&amp;page=2</a:t>
            </a:r>
          </a:p>
          <a:p>
            <a:endParaRPr lang="en-GB" dirty="0" smtClean="0"/>
          </a:p>
          <a:p>
            <a:r>
              <a:rPr lang="en-GB" dirty="0" smtClean="0"/>
              <a:t>http://www.flickr.com/photos/frielp/6829509/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4B7BF-060E-469C-934E-DA54B93B1D2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http://www.flickr.com/photos/e_phots/2345645865/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4B7BF-060E-469C-934E-DA54B93B1D20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http://www.flickr.com/photos/leon_homan/2856628778/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4B7BF-060E-469C-934E-DA54B93B1D20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4B7BF-060E-469C-934E-DA54B93B1D20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573F-E8D9-4CC1-8099-F1F61C4BA411}" type="datetimeFigureOut">
              <a:rPr lang="en-US" smtClean="0"/>
              <a:pPr/>
              <a:t>3/23/2009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5EC4-9C09-421F-9E95-353D2C8CC0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573F-E8D9-4CC1-8099-F1F61C4BA411}" type="datetimeFigureOut">
              <a:rPr lang="en-US" smtClean="0"/>
              <a:pPr/>
              <a:t>3/23/2009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5EC4-9C09-421F-9E95-353D2C8CC0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573F-E8D9-4CC1-8099-F1F61C4BA411}" type="datetimeFigureOut">
              <a:rPr lang="en-US" smtClean="0"/>
              <a:pPr/>
              <a:t>3/23/2009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5EC4-9C09-421F-9E95-353D2C8CC0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573F-E8D9-4CC1-8099-F1F61C4BA411}" type="datetimeFigureOut">
              <a:rPr lang="en-US" smtClean="0"/>
              <a:pPr/>
              <a:t>3/23/2009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5EC4-9C09-421F-9E95-353D2C8CC0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573F-E8D9-4CC1-8099-F1F61C4BA411}" type="datetimeFigureOut">
              <a:rPr lang="en-US" smtClean="0"/>
              <a:pPr/>
              <a:t>3/23/2009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5EC4-9C09-421F-9E95-353D2C8CC0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573F-E8D9-4CC1-8099-F1F61C4BA411}" type="datetimeFigureOut">
              <a:rPr lang="en-US" smtClean="0"/>
              <a:pPr/>
              <a:t>3/23/2009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5EC4-9C09-421F-9E95-353D2C8CC0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573F-E8D9-4CC1-8099-F1F61C4BA411}" type="datetimeFigureOut">
              <a:rPr lang="en-US" smtClean="0"/>
              <a:pPr/>
              <a:t>3/23/2009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5EC4-9C09-421F-9E95-353D2C8CC0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573F-E8D9-4CC1-8099-F1F61C4BA411}" type="datetimeFigureOut">
              <a:rPr lang="en-US" smtClean="0"/>
              <a:pPr/>
              <a:t>3/23/2009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5EC4-9C09-421F-9E95-353D2C8CC0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573F-E8D9-4CC1-8099-F1F61C4BA411}" type="datetimeFigureOut">
              <a:rPr lang="en-US" smtClean="0"/>
              <a:pPr/>
              <a:t>3/23/2009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5EC4-9C09-421F-9E95-353D2C8CC0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573F-E8D9-4CC1-8099-F1F61C4BA411}" type="datetimeFigureOut">
              <a:rPr lang="en-US" smtClean="0"/>
              <a:pPr/>
              <a:t>3/23/2009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5EC4-9C09-421F-9E95-353D2C8CC0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573F-E8D9-4CC1-8099-F1F61C4BA411}" type="datetimeFigureOut">
              <a:rPr lang="en-US" smtClean="0"/>
              <a:pPr/>
              <a:t>3/23/2009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5EC4-9C09-421F-9E95-353D2C8CC0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573F-E8D9-4CC1-8099-F1F61C4BA411}" type="datetimeFigureOut">
              <a:rPr lang="en-US" smtClean="0"/>
              <a:pPr/>
              <a:t>3/23/2009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5EC4-9C09-421F-9E95-353D2C8CC0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44386"/>
            <a:ext cx="9144000" cy="428604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363439"/>
            <a:ext cx="9144000" cy="45720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RedGat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5166" y="6473402"/>
            <a:ext cx="1091039" cy="347768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/>
        </p:nvSpPr>
        <p:spPr>
          <a:xfrm>
            <a:off x="1371600" y="43053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@</a:t>
            </a:r>
            <a:r>
              <a:rPr lang="en-GB" sz="2800" dirty="0" err="1" smtClean="0">
                <a:solidFill>
                  <a:schemeClr val="bg1">
                    <a:lumMod val="85000"/>
                  </a:schemeClr>
                </a:solidFill>
              </a:rPr>
              <a:t>Ben_Hall</a:t>
            </a:r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Ben@BenHall.me.uk</a:t>
            </a:r>
            <a:b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GB" sz="2800" dirty="0" smtClean="0">
                <a:solidFill>
                  <a:schemeClr val="bg1">
                    <a:lumMod val="85000"/>
                  </a:schemeClr>
                </a:solidFill>
              </a:rPr>
              <a:t>Blog.BenHall.me.uk</a:t>
            </a: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571612"/>
            <a:ext cx="9144000" cy="43529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6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NHibernate</a:t>
            </a:r>
            <a:endParaRPr kumimoji="0" lang="en-US" sz="6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Open Source Object Relational Mapping (ORM)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Framework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 rot="21175283">
            <a:off x="525239" y="1127303"/>
            <a:ext cx="4936340" cy="71438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 smtClean="0">
                <a:solidFill>
                  <a:srgbClr val="BC0000"/>
                </a:solidFill>
                <a:latin typeface="Arial Black" pitchFamily="34" charset="0"/>
                <a:ea typeface="+mj-ea"/>
                <a:cs typeface="+mj-cs"/>
              </a:rPr>
              <a:t>My pain with</a:t>
            </a:r>
            <a:endParaRPr kumimoji="0" lang="en-US" sz="4400" i="0" u="none" strike="noStrike" kern="0" cap="none" spc="0" normalizeH="0" baseline="0" noProof="0" dirty="0" smtClean="0">
              <a:ln>
                <a:noFill/>
              </a:ln>
              <a:solidFill>
                <a:srgbClr val="BC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823913"/>
            <a:ext cx="78771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Personal Choice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My choice is </a:t>
            </a:r>
            <a:r>
              <a:rPr lang="en-GB" dirty="0" err="1" smtClean="0">
                <a:solidFill>
                  <a:schemeClr val="bg1"/>
                </a:solidFill>
              </a:rPr>
              <a:t>NHibernate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929066"/>
            <a:ext cx="8286808" cy="1752600"/>
          </a:xfrm>
        </p:spPr>
        <p:txBody>
          <a:bodyPr>
            <a:normAutofit/>
          </a:bodyPr>
          <a:lstStyle/>
          <a:p>
            <a:endParaRPr lang="en-GB" sz="2800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farm3.static.flickr.com/2198/1914076277_059bddaa68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17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2" descr="http://www.daveamenta.com/wp-content/uploads/2008/05/net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09800"/>
            <a:ext cx="38100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3105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</a:rPr>
              <a:t>http://sourceforge.net/projects/nhibernate</a:t>
            </a:r>
            <a:br>
              <a:rPr lang="en-GB" sz="2800" u="sng" dirty="0" smtClean="0">
                <a:solidFill>
                  <a:schemeClr val="bg1"/>
                </a:solidFill>
              </a:rPr>
            </a:br>
            <a:r>
              <a:rPr lang="en-GB" sz="2800" u="sng" dirty="0" smtClean="0">
                <a:solidFill>
                  <a:schemeClr val="bg1"/>
                </a:solidFill>
              </a:rPr>
              <a:t/>
            </a:r>
            <a:br>
              <a:rPr lang="en-GB" sz="2800" u="sng" dirty="0" smtClean="0">
                <a:solidFill>
                  <a:schemeClr val="bg1"/>
                </a:solidFill>
              </a:rPr>
            </a:br>
            <a:r>
              <a:rPr lang="en-GB" sz="2800" u="sng" dirty="0" smtClean="0">
                <a:solidFill>
                  <a:schemeClr val="bg1"/>
                </a:solidFill>
              </a:rPr>
              <a:t>http://teamcity.codebetter.com/overview.html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44386"/>
            <a:ext cx="9144000" cy="428604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363439"/>
            <a:ext cx="9144000" cy="45720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RedGat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5166" y="6473402"/>
            <a:ext cx="1091039" cy="347768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Querying the database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DEMO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44386"/>
            <a:ext cx="9144000" cy="428604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363439"/>
            <a:ext cx="9144000" cy="45720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RedGat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5166" y="6473402"/>
            <a:ext cx="1091039" cy="347768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Create, update, delete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DEMO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44386"/>
            <a:ext cx="9144000" cy="428604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363439"/>
            <a:ext cx="9144000" cy="45720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RedGat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5166" y="6473402"/>
            <a:ext cx="1091039" cy="347768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relationships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DEMO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E:\Users\Ben Hall\Documents\SQLBits\NHibernate\Images\Twitter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6710"/>
            <a:ext cx="8087965" cy="609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farm3.static.flickr.com/2352/2273186263_6994fd2c27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105788"/>
            <a:ext cx="9422585" cy="7249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44386"/>
            <a:ext cx="9144000" cy="428604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363439"/>
            <a:ext cx="9144000" cy="45720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RedGat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5166" y="6473402"/>
            <a:ext cx="1091039" cy="347768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Stored procedures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DEMO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44386"/>
            <a:ext cx="9144000" cy="428604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363439"/>
            <a:ext cx="9144000" cy="45720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RedGat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5166" y="6473402"/>
            <a:ext cx="1091039" cy="347768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But I like </a:t>
            </a:r>
            <a:r>
              <a:rPr lang="en-GB" dirty="0" err="1" smtClean="0">
                <a:solidFill>
                  <a:schemeClr val="bg1"/>
                </a:solidFill>
              </a:rPr>
              <a:t>linq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DEMO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44386"/>
            <a:ext cx="9144000" cy="428604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0" y="6363439"/>
            <a:ext cx="9144000" cy="45720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9" descr="RedGat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5166" y="6473402"/>
            <a:ext cx="1091039" cy="34776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http://farm1.static.flickr.com/5/6829509_c4f062031b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0098" y="0"/>
            <a:ext cx="10419631" cy="69294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56114" y="1669309"/>
            <a:ext cx="483177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1" algn="ctr"/>
            <a:r>
              <a:rPr lang="en-GB" sz="4800" dirty="0" smtClean="0">
                <a:latin typeface="Berlin Sans FB Demi" pitchFamily="34" charset="0"/>
              </a:rPr>
              <a:t>The Real World</a:t>
            </a:r>
            <a:endParaRPr lang="en-GB" sz="4800" dirty="0"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Testing ASP.net Web Applications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www.TestingASPnet.com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44386"/>
            <a:ext cx="9144000" cy="428604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363439"/>
            <a:ext cx="9144000" cy="45720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RedGat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5166" y="6473402"/>
            <a:ext cx="1091039" cy="347768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Wrox</a:t>
            </a:r>
            <a:r>
              <a:rPr lang="en-GB" dirty="0" smtClean="0">
                <a:solidFill>
                  <a:schemeClr val="bg1"/>
                </a:solidFill>
              </a:rPr>
              <a:t> pizza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DEMO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Sharp Architecture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429684" cy="1752600"/>
          </a:xfrm>
        </p:spPr>
        <p:txBody>
          <a:bodyPr/>
          <a:lstStyle/>
          <a:p>
            <a:r>
              <a:rPr lang="en-GB" dirty="0" smtClean="0"/>
              <a:t>http://code.google.com/p/sharp-architecture/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4" name="Picture 4" descr="http://farm3.static.flickr.com/2063/2345645865_df8416085e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0" y="0"/>
            <a:ext cx="10287040" cy="6861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4500570"/>
            <a:ext cx="3942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Berlin Sans FB Demi" pitchFamily="34" charset="0"/>
              </a:rPr>
              <a:t>Active Record</a:t>
            </a:r>
            <a:endParaRPr lang="en-GB" sz="48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44386"/>
            <a:ext cx="9144000" cy="428604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363439"/>
            <a:ext cx="9144000" cy="45720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RedGat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5166" y="6473402"/>
            <a:ext cx="1091039" cy="347768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Active record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DEMO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8130" name="Picture 2" descr="http://farm4.static.flickr.com/3145/2856628778_8c3ed25443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5484" y="5072074"/>
            <a:ext cx="3970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Berlin Sans FB Demi" pitchFamily="34" charset="0"/>
              </a:rPr>
              <a:t>In summary...</a:t>
            </a:r>
            <a:endParaRPr lang="en-GB" sz="48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Learning Curve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0800000">
            <a:off x="1714481" y="2961986"/>
            <a:ext cx="698027" cy="39557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Summary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NHibernate</a:t>
            </a:r>
            <a:r>
              <a:rPr lang="en-GB" dirty="0" smtClean="0">
                <a:solidFill>
                  <a:schemeClr val="bg1"/>
                </a:solidFill>
              </a:rPr>
              <a:t> has a learning curve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After the initial hit, easy to continue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 lot more powerful than I have shown today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Fluent </a:t>
            </a:r>
            <a:r>
              <a:rPr lang="en-GB" dirty="0" err="1" smtClean="0">
                <a:solidFill>
                  <a:schemeClr val="bg1"/>
                </a:solidFill>
              </a:rPr>
              <a:t>NHibernate</a:t>
            </a:r>
            <a:r>
              <a:rPr lang="en-GB" dirty="0" smtClean="0">
                <a:solidFill>
                  <a:schemeClr val="bg1"/>
                </a:solidFill>
              </a:rPr>
              <a:t> over XML Mapping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Active Record has an improved out-the-box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44386"/>
            <a:ext cx="9144000" cy="428604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363439"/>
            <a:ext cx="9144000" cy="45720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RedGat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5166" y="6473402"/>
            <a:ext cx="1091039" cy="347768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/>
        </p:nvSpPr>
        <p:spPr>
          <a:xfrm>
            <a:off x="1371600" y="43053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Ben Hall</a:t>
            </a:r>
            <a:b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Ben@BenHall.me.uk</a:t>
            </a:r>
            <a:b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GB" sz="2400" dirty="0" smtClean="0">
                <a:solidFill>
                  <a:schemeClr val="bg1">
                    <a:lumMod val="85000"/>
                  </a:schemeClr>
                </a:solidFill>
              </a:rPr>
              <a:t>Blog.BenHall.me.uk</a:t>
            </a:r>
            <a:endParaRPr lang="en-GB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257300"/>
            <a:ext cx="9144000" cy="4953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800" b="0" i="0" u="none" strike="noStrike" kern="0" cap="none" normalizeH="0" baseline="0" noProof="0" dirty="0" smtClean="0">
              <a:ln>
                <a:noFill/>
              </a:ln>
              <a:solidFill>
                <a:srgbClr val="090F1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Resources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u="sng" dirty="0" smtClean="0">
                <a:solidFill>
                  <a:schemeClr val="bg1"/>
                </a:solidFill>
              </a:rPr>
              <a:t>http://Blog.BenHall.me.uk</a:t>
            </a:r>
          </a:p>
          <a:p>
            <a:r>
              <a:rPr lang="en-GB" u="sng" dirty="0" smtClean="0">
                <a:solidFill>
                  <a:schemeClr val="bg1"/>
                </a:solidFill>
              </a:rPr>
              <a:t>http://www.TestingASPnet.com</a:t>
            </a:r>
          </a:p>
          <a:p>
            <a:r>
              <a:rPr lang="en-GB" u="sng" dirty="0" smtClean="0">
                <a:solidFill>
                  <a:schemeClr val="bg1"/>
                </a:solidFill>
              </a:rPr>
              <a:t>http://sourceforge.net/projects/nhibernate</a:t>
            </a:r>
          </a:p>
          <a:p>
            <a:r>
              <a:rPr lang="en-GB" u="sng" dirty="0" smtClean="0">
                <a:solidFill>
                  <a:schemeClr val="bg1"/>
                </a:solidFill>
              </a:rPr>
              <a:t>http://teamcity.codebetter.com/overview.html</a:t>
            </a:r>
          </a:p>
          <a:p>
            <a:r>
              <a:rPr lang="en-GB" u="sng" dirty="0" smtClean="0">
                <a:solidFill>
                  <a:schemeClr val="bg1"/>
                </a:solidFill>
              </a:rPr>
              <a:t>http://nhforge.org</a:t>
            </a:r>
          </a:p>
          <a:p>
            <a:r>
              <a:rPr lang="en-GB" u="sng" dirty="0" smtClean="0">
                <a:solidFill>
                  <a:schemeClr val="bg1"/>
                </a:solidFill>
              </a:rPr>
              <a:t>http://www.castleproject.org/ActiveRecord/</a:t>
            </a:r>
          </a:p>
          <a:p>
            <a:r>
              <a:rPr lang="en-GB" u="sng" dirty="0" smtClean="0">
                <a:solidFill>
                  <a:schemeClr val="bg1"/>
                </a:solidFill>
              </a:rPr>
              <a:t>http://code.google.com/p/sharp-architecture/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Flickr</a:t>
            </a:r>
            <a:r>
              <a:rPr lang="en-GB" dirty="0" smtClean="0">
                <a:solidFill>
                  <a:schemeClr val="bg1"/>
                </a:solidFill>
              </a:rPr>
              <a:t> Images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http://www.flickr.com/photos/twenty_questions/2261331590/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http://www.flickr.com/photos/kaibara/2920616863/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http://www.flickr.com/photos/mag3737/1914076277/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http://www.flickr.com/photos/zen/2273186263/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http://www.flickr.com/photos/frielp/6829509/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http://www.flickr.com/photos/e_phots/2345645865/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http://www.flickr.com/photos/leon_homan/2856628778/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http://www.wordle.net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Agenda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Querying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Mapping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Relationships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‘Real’ application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Castle’s Active Record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farm3.static.flickr.com/2207/2261331590_c17062b49a_b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-23"/>
            <a:ext cx="9144000" cy="68580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3438" y="500042"/>
            <a:ext cx="4022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800" dirty="0" smtClean="0">
                <a:solidFill>
                  <a:schemeClr val="bg1"/>
                </a:solidFill>
                <a:latin typeface="Berlin Sans FB Demi" pitchFamily="34" charset="0"/>
              </a:rPr>
              <a:t>What is ORM?</a:t>
            </a:r>
            <a:endParaRPr lang="en-GB" sz="48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Mapping between objects and database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Objects </a:t>
            </a:r>
            <a:r>
              <a:rPr lang="en-GB" dirty="0" err="1" smtClean="0">
                <a:solidFill>
                  <a:schemeClr val="bg1"/>
                </a:solidFill>
              </a:rPr>
              <a:t>vs</a:t>
            </a:r>
            <a:r>
              <a:rPr lang="en-GB" dirty="0" smtClean="0">
                <a:solidFill>
                  <a:schemeClr val="bg1"/>
                </a:solidFill>
              </a:rPr>
              <a:t> Tables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ORM allows us to talk in our own language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.flickr.com/3178/2920616863_c5e847e856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14478" y="0"/>
            <a:ext cx="1122218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12" y="142852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Developers </a:t>
            </a:r>
            <a:r>
              <a:rPr lang="en-GB" dirty="0" err="1" smtClean="0">
                <a:solidFill>
                  <a:schemeClr val="bg1"/>
                </a:solidFill>
              </a:rPr>
              <a:t>vs</a:t>
            </a:r>
            <a:r>
              <a:rPr lang="en-GB" dirty="0" smtClean="0">
                <a:solidFill>
                  <a:schemeClr val="bg1"/>
                </a:solidFill>
              </a:rPr>
              <a:t> DBAs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19254</TotalTime>
  <Words>244</Words>
  <Application>Microsoft Office PowerPoint</Application>
  <PresentationFormat>On-screen Show (4:3)</PresentationFormat>
  <Paragraphs>84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Learning Curve</vt:lpstr>
      <vt:lpstr>Agenda</vt:lpstr>
      <vt:lpstr>Slide 5</vt:lpstr>
      <vt:lpstr>Mapping between objects and database</vt:lpstr>
      <vt:lpstr>Objects vs Tables</vt:lpstr>
      <vt:lpstr>ORM allows us to talk in our own language</vt:lpstr>
      <vt:lpstr>Developers vs DBAs</vt:lpstr>
      <vt:lpstr>Slide 10</vt:lpstr>
      <vt:lpstr>Personal Choice</vt:lpstr>
      <vt:lpstr>My choice is NHibernate</vt:lpstr>
      <vt:lpstr>Slide 13</vt:lpstr>
      <vt:lpstr>Slide 14</vt:lpstr>
      <vt:lpstr>Slide 15</vt:lpstr>
      <vt:lpstr>http://sourceforge.net/projects/nhibernate  http://teamcity.codebetter.com/overview.html</vt:lpstr>
      <vt:lpstr>Querying the database</vt:lpstr>
      <vt:lpstr>Create, update, delete</vt:lpstr>
      <vt:lpstr>relationships</vt:lpstr>
      <vt:lpstr>Slide 20</vt:lpstr>
      <vt:lpstr>Stored procedures</vt:lpstr>
      <vt:lpstr>But I like linq</vt:lpstr>
      <vt:lpstr>Slide 23</vt:lpstr>
      <vt:lpstr>Testing ASP.net Web Applications</vt:lpstr>
      <vt:lpstr>Wrox pizza</vt:lpstr>
      <vt:lpstr>Sharp Architecture </vt:lpstr>
      <vt:lpstr>Slide 27</vt:lpstr>
      <vt:lpstr>Active record</vt:lpstr>
      <vt:lpstr>Slide 29</vt:lpstr>
      <vt:lpstr>Summary</vt:lpstr>
      <vt:lpstr>Slide 31</vt:lpstr>
      <vt:lpstr>Resources</vt:lpstr>
      <vt:lpstr>Flickr Images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Red, Green, Refactor!</dc:title>
  <dc:creator>Ben Hall</dc:creator>
  <cp:keywords>NxtGenUG</cp:keywords>
  <cp:lastModifiedBy>Ben Hall</cp:lastModifiedBy>
  <cp:revision>572</cp:revision>
  <dcterms:created xsi:type="dcterms:W3CDTF">2008-03-15T23:56:47Z</dcterms:created>
  <dcterms:modified xsi:type="dcterms:W3CDTF">2009-03-23T02:23:40Z</dcterms:modified>
</cp:coreProperties>
</file>