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1" r:id="rId6"/>
    <p:sldId id="265" r:id="rId7"/>
    <p:sldId id="288" r:id="rId8"/>
    <p:sldId id="264" r:id="rId9"/>
    <p:sldId id="266" r:id="rId10"/>
    <p:sldId id="267" r:id="rId11"/>
    <p:sldId id="269" r:id="rId12"/>
    <p:sldId id="292" r:id="rId13"/>
    <p:sldId id="290" r:id="rId14"/>
    <p:sldId id="270" r:id="rId15"/>
    <p:sldId id="271" r:id="rId16"/>
    <p:sldId id="272" r:id="rId17"/>
    <p:sldId id="268" r:id="rId18"/>
    <p:sldId id="273" r:id="rId19"/>
    <p:sldId id="275" r:id="rId20"/>
    <p:sldId id="274" r:id="rId21"/>
    <p:sldId id="277" r:id="rId22"/>
    <p:sldId id="276" r:id="rId23"/>
    <p:sldId id="278" r:id="rId24"/>
    <p:sldId id="291" r:id="rId25"/>
    <p:sldId id="279" r:id="rId26"/>
    <p:sldId id="283" r:id="rId27"/>
    <p:sldId id="284" r:id="rId28"/>
    <p:sldId id="286" r:id="rId29"/>
    <p:sldId id="289" r:id="rId30"/>
    <p:sldId id="282" r:id="rId31"/>
    <p:sldId id="281" r:id="rId32"/>
    <p:sldId id="280" r:id="rId33"/>
    <p:sldId id="287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0651" autoAdjust="0"/>
  </p:normalViewPr>
  <p:slideViewPr>
    <p:cSldViewPr snapToGrid="0">
      <p:cViewPr>
        <p:scale>
          <a:sx n="82" d="100"/>
          <a:sy n="82" d="100"/>
        </p:scale>
        <p:origin x="-8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D34DF-653B-48F5-AD03-4E12377D82DC}" type="datetimeFigureOut">
              <a:rPr lang="en-US" smtClean="0"/>
              <a:pPr/>
              <a:t>3/18/2009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AC46-1928-4C69-AFA7-5634BCBB41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A72-B31C-40F7-823D-E1675B565CE7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CE4A2-DB6F-48D1-842B-65CA8AA0D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2009, All Rights Reserved</a:t>
            </a: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4A2-DB6F-48D1-842B-65CA8AA0D93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D4B5-3DE7-485D-8009-C9469004786F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36A-7497-40F5-9BCB-3305E2046BF9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8A-B917-46AD-9233-E4EF8B5EF07E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2FE9-16CF-4E43-9EAD-A634CB63831F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CC39-8CD2-4312-96AB-96539449737C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150-CAC0-4AE5-88FB-55EE0DF48B47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9FD6-5EC5-4A20-A62F-15499D00C9CF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4223-CDC6-43B5-9240-155224EA798C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469" y="299934"/>
            <a:ext cx="74221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04C-D4F9-4E5B-8921-8F21BA749611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13EF-3549-45FD-BC71-AFB711A2931C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F81D-FE46-4CE7-810B-053AAF4D4C84}" type="datetime1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41C1-2021-424F-A0F7-C97ABE241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mballgroup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rum.kimballgroup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42964" y="571500"/>
            <a:ext cx="7786688" cy="56435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WAREHOUSE DATA MODELLING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SQLbits IV</a:t>
            </a:r>
          </a:p>
          <a:p>
            <a:pPr algn="ctr"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Manchester</a:t>
            </a:r>
          </a:p>
          <a:p>
            <a:pPr algn="ctr"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en-GB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March 2009</a:t>
            </a: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Vincent Rainardi</a:t>
            </a: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778674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Source System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9435" t="18793" r="11110" b="6328"/>
          <a:stretch>
            <a:fillRect/>
          </a:stretch>
        </p:blipFill>
        <p:spPr bwMode="auto">
          <a:xfrm>
            <a:off x="238541" y="998149"/>
            <a:ext cx="8759687" cy="49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5654516" cy="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 Schema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868" y="2928934"/>
            <a:ext cx="1285884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13572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314324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3438" y="13572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446" y="314324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49291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84" y="49291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</p:cNvCxnSpPr>
          <p:nvPr/>
        </p:nvCxnSpPr>
        <p:spPr>
          <a:xfrm rot="16200000" flipH="1">
            <a:off x="2821769" y="2178835"/>
            <a:ext cx="928694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2"/>
          </p:cNvCxnSpPr>
          <p:nvPr/>
        </p:nvCxnSpPr>
        <p:spPr>
          <a:xfrm rot="5400000">
            <a:off x="4643438" y="2214554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3" idx="3"/>
          </p:cNvCxnSpPr>
          <p:nvPr/>
        </p:nvCxnSpPr>
        <p:spPr>
          <a:xfrm rot="10800000">
            <a:off x="4857752" y="3464719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0"/>
          </p:cNvCxnSpPr>
          <p:nvPr/>
        </p:nvCxnSpPr>
        <p:spPr>
          <a:xfrm rot="16200000" flipH="1">
            <a:off x="4643438" y="4214818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0"/>
          </p:cNvCxnSpPr>
          <p:nvPr/>
        </p:nvCxnSpPr>
        <p:spPr>
          <a:xfrm rot="5400000">
            <a:off x="2821769" y="4179099"/>
            <a:ext cx="928694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  <a:endCxn id="3" idx="1"/>
          </p:cNvCxnSpPr>
          <p:nvPr/>
        </p:nvCxnSpPr>
        <p:spPr>
          <a:xfrm>
            <a:off x="2714612" y="3464719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57356" y="5917188"/>
            <a:ext cx="520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Dimensional Model aka Kimball method</a:t>
            </a:r>
          </a:p>
          <a:p>
            <a:pPr algn="ctr"/>
            <a:r>
              <a:rPr lang="en-US" dirty="0" smtClean="0"/>
              <a:t>Query performance (OLAP) and flexibility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71472" y="428604"/>
            <a:ext cx="5654516" cy="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Steps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765" y="1255529"/>
            <a:ext cx="5459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Identify event, d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imensions, measures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 grain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attributes and measures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natural keys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surrogate keys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role-playing dimensions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degenerate dimensions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junk dimensions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fact key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1673" y="4776637"/>
            <a:ext cx="439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Measure: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amount in the event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fee, discount, paid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4" y="2250609"/>
            <a:ext cx="8041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Event: a point in the business process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A customer subscribes via an agent to a publication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issued by a business unit to be delivered via a certain media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1672" y="3563464"/>
            <a:ext cx="644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Dimension: party/object involved in the event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The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what,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whom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publication, BU, media, agent</a:t>
            </a:r>
            <a:endParaRPr lang="en-GB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46340" y="4027671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50824" y="5255833"/>
            <a:ext cx="249583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18057" y="2700895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571472" y="428604"/>
            <a:ext cx="5654516" cy="64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Event, Dimension, Measure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8953" y="4454565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(+ when, where)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74954" y="1352777"/>
            <a:ext cx="25933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Subscription Event</a:t>
            </a:r>
            <a:endParaRPr lang="en-GB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7786742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Dimensions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2" y="2928934"/>
            <a:ext cx="1571636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Subscription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13572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314324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13572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Customer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46" y="314324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38" y="49291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Publication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84" y="4929198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Business Unit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2"/>
          </p:cNvCxnSpPr>
          <p:nvPr/>
        </p:nvCxnSpPr>
        <p:spPr>
          <a:xfrm rot="16200000" flipH="1">
            <a:off x="2821769" y="2178835"/>
            <a:ext cx="928694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</p:cNvCxnSpPr>
          <p:nvPr/>
        </p:nvCxnSpPr>
        <p:spPr>
          <a:xfrm rot="5400000">
            <a:off x="4643438" y="2214554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  <a:endCxn id="3" idx="3"/>
          </p:cNvCxnSpPr>
          <p:nvPr/>
        </p:nvCxnSpPr>
        <p:spPr>
          <a:xfrm rot="10800000">
            <a:off x="5000628" y="3464719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0"/>
          </p:cNvCxnSpPr>
          <p:nvPr/>
        </p:nvCxnSpPr>
        <p:spPr>
          <a:xfrm rot="16200000" flipH="1">
            <a:off x="4643438" y="4214818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rot="5400000">
            <a:off x="2821769" y="4179099"/>
            <a:ext cx="928694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3" idx="1"/>
          </p:cNvCxnSpPr>
          <p:nvPr/>
        </p:nvCxnSpPr>
        <p:spPr>
          <a:xfrm>
            <a:off x="2714612" y="3464719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4073" y="5917188"/>
            <a:ext cx="454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Grain: </a:t>
            </a:r>
            <a:r>
              <a:rPr lang="en-US" dirty="0" smtClean="0"/>
              <a:t>a row in this fact table correspond to ...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A </a:t>
            </a:r>
            <a:r>
              <a:rPr lang="en-US" dirty="0" smtClean="0"/>
              <a:t>customer subscribes to a publication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35870" y="6358498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4000528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Attributes &amp; Measures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693311" y="2378861"/>
            <a:ext cx="623896" cy="581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188230" y="2388912"/>
            <a:ext cx="624920" cy="571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  <a:endCxn id="3" idx="3"/>
          </p:cNvCxnSpPr>
          <p:nvPr/>
        </p:nvCxnSpPr>
        <p:spPr>
          <a:xfrm rot="10800000">
            <a:off x="5429256" y="3521644"/>
            <a:ext cx="1000132" cy="5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2066" y="4071942"/>
            <a:ext cx="1143008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286116" y="4071942"/>
            <a:ext cx="1000132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8" idx="3"/>
            <a:endCxn id="3" idx="1"/>
          </p:cNvCxnSpPr>
          <p:nvPr/>
        </p:nvCxnSpPr>
        <p:spPr>
          <a:xfrm>
            <a:off x="3000364" y="3521643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472" y="6028967"/>
            <a:ext cx="76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Grain: a customer subscribes to a </a:t>
            </a:r>
            <a:r>
              <a:rPr lang="en-US" dirty="0" smtClean="0"/>
              <a:t>publication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72066" y="714356"/>
            <a:ext cx="2143140" cy="1655216"/>
            <a:chOff x="5715008" y="559338"/>
            <a:chExt cx="2143140" cy="1655216"/>
          </a:xfrm>
        </p:grpSpPr>
        <p:sp>
          <p:nvSpPr>
            <p:cNvPr id="6" name="Rectangle 5"/>
            <p:cNvSpPr/>
            <p:nvPr/>
          </p:nvSpPr>
          <p:spPr>
            <a:xfrm>
              <a:off x="5786446" y="928670"/>
              <a:ext cx="2071702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Customer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Address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Registration Date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8" y="55933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Customer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57950" y="2514820"/>
            <a:ext cx="2071702" cy="1655216"/>
            <a:chOff x="5715008" y="2357430"/>
            <a:chExt cx="2071702" cy="1655216"/>
          </a:xfrm>
        </p:grpSpPr>
        <p:sp>
          <p:nvSpPr>
            <p:cNvPr id="7" name="Rectangle 6"/>
            <p:cNvSpPr/>
            <p:nvPr/>
          </p:nvSpPr>
          <p:spPr>
            <a:xfrm>
              <a:off x="5786446" y="2726762"/>
              <a:ext cx="2000264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Agent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Category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Fee Type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Active Subscribers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...</a:t>
              </a:r>
            </a:p>
            <a:p>
              <a:pPr>
                <a:lnSpc>
                  <a:spcPts val="18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8" y="235743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Agent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43504" y="4345552"/>
            <a:ext cx="2071702" cy="1655216"/>
            <a:chOff x="5715008" y="4143380"/>
            <a:chExt cx="2071702" cy="1655216"/>
          </a:xfrm>
        </p:grpSpPr>
        <p:sp>
          <p:nvSpPr>
            <p:cNvPr id="26" name="Rectangle 25"/>
            <p:cNvSpPr/>
            <p:nvPr/>
          </p:nvSpPr>
          <p:spPr>
            <a:xfrm>
              <a:off x="5786446" y="4512712"/>
              <a:ext cx="2000264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Publication Title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Frequency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Editor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First Edition Date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...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5008" y="414338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Publication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71670" y="4345552"/>
            <a:ext cx="2071702" cy="1440902"/>
            <a:chOff x="2928926" y="4345552"/>
            <a:chExt cx="2071702" cy="1440902"/>
          </a:xfrm>
        </p:grpSpPr>
        <p:sp>
          <p:nvSpPr>
            <p:cNvPr id="33" name="Rectangle 32"/>
            <p:cNvSpPr/>
            <p:nvPr/>
          </p:nvSpPr>
          <p:spPr>
            <a:xfrm>
              <a:off x="3000364" y="4714884"/>
              <a:ext cx="2000264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Short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Industry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Manager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...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8926" y="434555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 Unit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28662" y="2616526"/>
            <a:ext cx="2071702" cy="1440902"/>
            <a:chOff x="500034" y="3845486"/>
            <a:chExt cx="2071702" cy="1440902"/>
          </a:xfrm>
        </p:grpSpPr>
        <p:sp>
          <p:nvSpPr>
            <p:cNvPr id="38" name="Rectangle 37"/>
            <p:cNvSpPr/>
            <p:nvPr/>
          </p:nvSpPr>
          <p:spPr>
            <a:xfrm>
              <a:off x="571472" y="4214818"/>
              <a:ext cx="2000264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Media Code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Media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Format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...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034" y="384548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Media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428860" y="1285860"/>
            <a:ext cx="1285884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Month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Year 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...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7422" y="9286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3786182" y="2631040"/>
            <a:ext cx="1643074" cy="1426388"/>
            <a:chOff x="4000496" y="2574116"/>
            <a:chExt cx="1643074" cy="1426388"/>
          </a:xfrm>
        </p:grpSpPr>
        <p:sp>
          <p:nvSpPr>
            <p:cNvPr id="3" name="Rectangle 2"/>
            <p:cNvSpPr/>
            <p:nvPr/>
          </p:nvSpPr>
          <p:spPr>
            <a:xfrm>
              <a:off x="4071934" y="2928934"/>
              <a:ext cx="1571636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Unit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Fee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Discount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Paid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00496" y="257411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Subscription</a:t>
              </a:r>
              <a:endParaRPr lang="en-US" dirty="0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4000528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Natural Key</a:t>
            </a: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16200000" flipH="1">
            <a:off x="3690931" y="2381242"/>
            <a:ext cx="623895" cy="576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5062538" y="2357432"/>
            <a:ext cx="723910" cy="628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3" idx="1"/>
            <a:endCxn id="27" idx="3"/>
          </p:cNvCxnSpPr>
          <p:nvPr/>
        </p:nvCxnSpPr>
        <p:spPr>
          <a:xfrm rot="10800000">
            <a:off x="5429256" y="3521644"/>
            <a:ext cx="1000132" cy="5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2066" y="4071942"/>
            <a:ext cx="1143008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286116" y="4071942"/>
            <a:ext cx="1000132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3"/>
            <a:endCxn id="27" idx="1"/>
          </p:cNvCxnSpPr>
          <p:nvPr/>
        </p:nvCxnSpPr>
        <p:spPr>
          <a:xfrm>
            <a:off x="3000364" y="3521643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072066" y="714356"/>
            <a:ext cx="2143140" cy="1655216"/>
            <a:chOff x="5715008" y="559338"/>
            <a:chExt cx="2143140" cy="1655216"/>
          </a:xfrm>
        </p:grpSpPr>
        <p:sp>
          <p:nvSpPr>
            <p:cNvPr id="10" name="Rectangle 9"/>
            <p:cNvSpPr/>
            <p:nvPr/>
          </p:nvSpPr>
          <p:spPr>
            <a:xfrm>
              <a:off x="5786446" y="928670"/>
              <a:ext cx="2071702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Customer ID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Customer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Address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Registration Date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8" y="55933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Customer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7950" y="2514820"/>
            <a:ext cx="2071702" cy="1655216"/>
            <a:chOff x="5715008" y="2357430"/>
            <a:chExt cx="2071702" cy="1655216"/>
          </a:xfrm>
        </p:grpSpPr>
        <p:sp>
          <p:nvSpPr>
            <p:cNvPr id="13" name="Rectangle 12"/>
            <p:cNvSpPr/>
            <p:nvPr/>
          </p:nvSpPr>
          <p:spPr>
            <a:xfrm>
              <a:off x="5786446" y="2726762"/>
              <a:ext cx="2000264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Agent ID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Agent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Category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Fee Type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Active Subscribers</a:t>
              </a:r>
            </a:p>
            <a:p>
              <a:pPr>
                <a:lnSpc>
                  <a:spcPts val="18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8" y="235743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Agent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3504" y="4345552"/>
            <a:ext cx="2071702" cy="1655216"/>
            <a:chOff x="5715008" y="4143380"/>
            <a:chExt cx="2071702" cy="1655216"/>
          </a:xfrm>
        </p:grpSpPr>
        <p:sp>
          <p:nvSpPr>
            <p:cNvPr id="16" name="Rectangle 15"/>
            <p:cNvSpPr/>
            <p:nvPr/>
          </p:nvSpPr>
          <p:spPr>
            <a:xfrm>
              <a:off x="5786446" y="4512712"/>
              <a:ext cx="2000264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Publication ID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Publication Title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Frequency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Editor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First Edition Date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8" y="414338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Publication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71670" y="4345552"/>
            <a:ext cx="2071702" cy="1440902"/>
            <a:chOff x="2928926" y="4345552"/>
            <a:chExt cx="2071702" cy="1440902"/>
          </a:xfrm>
        </p:grpSpPr>
        <p:sp>
          <p:nvSpPr>
            <p:cNvPr id="19" name="Rectangle 18"/>
            <p:cNvSpPr/>
            <p:nvPr/>
          </p:nvSpPr>
          <p:spPr>
            <a:xfrm>
              <a:off x="3000364" y="4714884"/>
              <a:ext cx="2000264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Business Unit ID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Short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Industry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Manager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8926" y="434555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 Unit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8662" y="2616526"/>
            <a:ext cx="2071702" cy="1440902"/>
            <a:chOff x="500034" y="3845486"/>
            <a:chExt cx="2071702" cy="1440902"/>
          </a:xfrm>
        </p:grpSpPr>
        <p:sp>
          <p:nvSpPr>
            <p:cNvPr id="22" name="Rectangle 21"/>
            <p:cNvSpPr/>
            <p:nvPr/>
          </p:nvSpPr>
          <p:spPr>
            <a:xfrm>
              <a:off x="571472" y="4214818"/>
              <a:ext cx="2000264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Media Code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Media Name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Format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034" y="384548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Media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428860" y="1285860"/>
            <a:ext cx="1285884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Month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Year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9286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86182" y="2631040"/>
            <a:ext cx="1643074" cy="1426388"/>
            <a:chOff x="4000496" y="2574116"/>
            <a:chExt cx="1643074" cy="1426388"/>
          </a:xfrm>
        </p:grpSpPr>
        <p:sp>
          <p:nvSpPr>
            <p:cNvPr id="27" name="Rectangle 26"/>
            <p:cNvSpPr/>
            <p:nvPr/>
          </p:nvSpPr>
          <p:spPr>
            <a:xfrm>
              <a:off x="4071934" y="2928934"/>
              <a:ext cx="1571636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Unit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Fee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Discount</a:t>
              </a:r>
            </a:p>
            <a:p>
              <a:pPr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Paid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0496" y="257411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Subscription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71472" y="598862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primary key in the source system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624" t="31026" r="17250" b="33437"/>
          <a:stretch>
            <a:fillRect/>
          </a:stretch>
        </p:blipFill>
        <p:spPr bwMode="auto">
          <a:xfrm>
            <a:off x="642910" y="1142984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2953606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Surrogate Keys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65" y="4743668"/>
            <a:ext cx="3855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sources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of natural key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Maintain history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Unknown, N/A, Late Arriving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774" y="4776798"/>
            <a:ext cx="221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Integer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 -1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 PK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Clustered index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1472" y="428604"/>
            <a:ext cx="2953606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977" t="15652" r="17046" b="20174"/>
          <a:stretch>
            <a:fillRect/>
          </a:stretch>
        </p:blipFill>
        <p:spPr bwMode="auto">
          <a:xfrm>
            <a:off x="1001744" y="1113184"/>
            <a:ext cx="6580909" cy="48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2953606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Date?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l="44022" t="24875" r="40435" b="23348"/>
          <a:stretch>
            <a:fillRect/>
          </a:stretch>
        </p:blipFill>
        <p:spPr bwMode="auto">
          <a:xfrm>
            <a:off x="734677" y="1450286"/>
            <a:ext cx="1895061" cy="39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30736" y="2933700"/>
            <a:ext cx="147637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40261" y="3124200"/>
            <a:ext cx="147637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40261" y="3305175"/>
            <a:ext cx="147637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92636" y="3484080"/>
            <a:ext cx="1530628" cy="173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5866" y="5631563"/>
            <a:ext cx="427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Role-playing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 l="50000" t="16696" r="15341" b="21913"/>
          <a:stretch>
            <a:fillRect/>
          </a:stretch>
        </p:blipFill>
        <p:spPr bwMode="auto">
          <a:xfrm>
            <a:off x="3882888" y="954160"/>
            <a:ext cx="4225636" cy="46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1472" y="428604"/>
            <a:ext cx="8143932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Vincent Rainardi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warehousing &amp; BI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warehousing book on SQL Server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warehousing articles in SQLServerCentral.com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vrainardi@gmail.com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 you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warehousing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modelling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 modelling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46476" y="299934"/>
            <a:ext cx="552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C41C1-2021-424F-A0F7-C97ABE24119D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Degenerate Dimension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44022" t="24875" r="40435" b="23348"/>
          <a:stretch>
            <a:fillRect/>
          </a:stretch>
        </p:blipFill>
        <p:spPr bwMode="auto">
          <a:xfrm>
            <a:off x="1490041" y="1450286"/>
            <a:ext cx="1895061" cy="39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5865" y="5631563"/>
            <a:ext cx="536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identifier (PK) of a transaction table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48370" t="27957" r="32282" b="24565"/>
          <a:stretch>
            <a:fillRect/>
          </a:stretch>
        </p:blipFill>
        <p:spPr bwMode="auto">
          <a:xfrm>
            <a:off x="4373217" y="1749287"/>
            <a:ext cx="2358887" cy="361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2515768" y="1897205"/>
            <a:ext cx="2150753" cy="1907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Junk Dimension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 l="44022" t="24875" r="40435" b="23348"/>
          <a:stretch>
            <a:fillRect/>
          </a:stretch>
        </p:blipFill>
        <p:spPr bwMode="auto">
          <a:xfrm>
            <a:off x="734669" y="1278008"/>
            <a:ext cx="1895061" cy="39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5865" y="5631563"/>
            <a:ext cx="413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cardinality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50000" t="31826" r="9886" b="22957"/>
          <a:stretch>
            <a:fillRect/>
          </a:stretch>
        </p:blipFill>
        <p:spPr bwMode="auto">
          <a:xfrm>
            <a:off x="3657602" y="1616766"/>
            <a:ext cx="4890655" cy="34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040835" y="3313043"/>
            <a:ext cx="1650103" cy="44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89043" y="3810000"/>
            <a:ext cx="1911420" cy="655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 Key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 l="44022" t="24875" r="40435" b="23348"/>
          <a:stretch>
            <a:fillRect/>
          </a:stretch>
        </p:blipFill>
        <p:spPr bwMode="auto">
          <a:xfrm>
            <a:off x="1450285" y="1291262"/>
            <a:ext cx="1895061" cy="39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50052" t="28696" r="33696" b="16348"/>
          <a:stretch>
            <a:fillRect/>
          </a:stretch>
        </p:blipFill>
        <p:spPr bwMode="auto">
          <a:xfrm>
            <a:off x="4671185" y="1219202"/>
            <a:ext cx="1981407" cy="41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973043" y="4674914"/>
            <a:ext cx="1602064" cy="3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87331" y="4865414"/>
            <a:ext cx="1602064" cy="3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87331" y="5041626"/>
            <a:ext cx="1602064" cy="3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865" y="5552051"/>
            <a:ext cx="390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To enable referring to a fact table row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SQL Server: clustered index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6523" y="5536962"/>
            <a:ext cx="105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Identity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Bigint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0109" t="15783" r="10435" b="17609"/>
          <a:stretch>
            <a:fillRect/>
          </a:stretch>
        </p:blipFill>
        <p:spPr bwMode="auto">
          <a:xfrm>
            <a:off x="887896" y="1210417"/>
            <a:ext cx="7248939" cy="50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71471" y="428604"/>
            <a:ext cx="1795212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Far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506" y="1196789"/>
            <a:ext cx="3892925" cy="294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Event, Dimensions, Measures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Grain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Attributes &amp; Measures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Natural Keys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Surrogate Keys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Role-playing Dimension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Degenerate Dimension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Junk Dimension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 Key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6636" y="4312680"/>
            <a:ext cx="2046224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883" y="4892606"/>
            <a:ext cx="3699411" cy="701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Slowly Changing Dimension</a:t>
            </a:r>
          </a:p>
          <a:p>
            <a:pPr marL="288000" indent="-288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Snowflake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0" y="428604"/>
            <a:ext cx="5378755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Slowly Changing Dimension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601" y="1178837"/>
            <a:ext cx="433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 1: Overwrite old values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8040" y="1824735"/>
            <a:ext cx="3008683" cy="572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1        Andy       andy@a.com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19988" y="1831361"/>
            <a:ext cx="3008683" cy="572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1        Andy       andy@b.com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3698" y="148023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25647" y="1460359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6480" y="2852899"/>
            <a:ext cx="690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 2: Create a new row (keep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old values)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4472" y="3512244"/>
            <a:ext cx="3008683" cy="8446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1        Andy       andy@a.com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26420" y="3518870"/>
            <a:ext cx="3008683" cy="85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</a:t>
            </a:r>
          </a:p>
          <a:p>
            <a:pPr marL="342900" indent="-342900">
              <a:lnSpc>
                <a:spcPts val="1800"/>
              </a:lnSpc>
              <a:buAutoNum type="arabicPlain"/>
            </a:pPr>
            <a:r>
              <a:rPr lang="en-GB" dirty="0" smtClean="0">
                <a:solidFill>
                  <a:schemeClr val="tx1"/>
                </a:solidFill>
              </a:rPr>
              <a:t>    Andy       andy@a.com</a:t>
            </a:r>
          </a:p>
          <a:p>
            <a:pPr marL="342900" indent="-342900">
              <a:lnSpc>
                <a:spcPts val="1800"/>
              </a:lnSpc>
              <a:buAutoNum type="arabicPlain"/>
            </a:pPr>
            <a:r>
              <a:rPr lang="en-GB" dirty="0" smtClean="0">
                <a:solidFill>
                  <a:schemeClr val="tx1"/>
                </a:solidFill>
              </a:rPr>
              <a:t>    Andy       andy@b.com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0130" y="316774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32079" y="3147868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3104" y="4703136"/>
            <a:ext cx="59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 3: Put old values in another column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27649" y="5349034"/>
            <a:ext cx="3008683" cy="572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1        Andy       andy@a.com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19598" y="5355660"/>
            <a:ext cx="4507544" cy="578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                   Previous Email</a:t>
            </a:r>
          </a:p>
          <a:p>
            <a:pPr marL="342900" indent="-342900">
              <a:lnSpc>
                <a:spcPts val="1800"/>
              </a:lnSpc>
              <a:buAutoNum type="arabicPlain"/>
            </a:pPr>
            <a:r>
              <a:rPr lang="en-GB" dirty="0" smtClean="0">
                <a:solidFill>
                  <a:schemeClr val="tx1"/>
                </a:solidFill>
              </a:rPr>
              <a:t>    Andy       andy@b.com     andy@a.com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3307" y="500453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25256" y="4984658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After: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0" y="428604"/>
            <a:ext cx="5988355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Slowly Changing Dimension Type 2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2343" y="1234137"/>
            <a:ext cx="6803624" cy="85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Key    Name     Email                   Valid From        Valid To           Current</a:t>
            </a:r>
          </a:p>
          <a:p>
            <a:pPr marL="342900" indent="-342900">
              <a:lnSpc>
                <a:spcPts val="1800"/>
              </a:lnSpc>
              <a:buAutoNum type="arabicPlain"/>
            </a:pPr>
            <a:r>
              <a:rPr lang="en-GB" dirty="0" smtClean="0">
                <a:solidFill>
                  <a:schemeClr val="tx1"/>
                </a:solidFill>
              </a:rPr>
              <a:t>    Andy       andy@a.com     1900-01-01      2009-03-27     N</a:t>
            </a:r>
          </a:p>
          <a:p>
            <a:pPr marL="342900" indent="-342900">
              <a:lnSpc>
                <a:spcPts val="1800"/>
              </a:lnSpc>
              <a:buAutoNum type="arabicPlain"/>
            </a:pPr>
            <a:r>
              <a:rPr lang="en-GB" dirty="0" smtClean="0">
                <a:solidFill>
                  <a:schemeClr val="tx1"/>
                </a:solidFill>
              </a:rPr>
              <a:t>    Andy       andy@b.com     2009-03-28      9999-12-31     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888" y="2235741"/>
            <a:ext cx="7319401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Valid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&amp; Valid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(a.k.a. Effective Date &amp; Expiry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Date)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put the right surrogate key in the fact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Datetime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(not date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80000" indent="-180000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Current Flag: to query the current 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311" y="4387327"/>
            <a:ext cx="4525406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288000">
              <a:lnSpc>
                <a:spcPts val="2500"/>
              </a:lnSpc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all attributes are type 2:</a:t>
            </a:r>
          </a:p>
          <a:p>
            <a:pPr marL="432000" indent="-216000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 1,2,3: type 1 (update)</a:t>
            </a:r>
          </a:p>
          <a:p>
            <a:pPr marL="432000" indent="-216000"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 4,5,6: type 2 (new row)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Snowflake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2676" y="3219509"/>
            <a:ext cx="1285884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6792" y="1886409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8448" y="3433823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4246" y="1886409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dimension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9450" y="3433823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1238" y="5034245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6792" y="5020993"/>
            <a:ext cx="142876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2"/>
          </p:cNvCxnSpPr>
          <p:nvPr/>
        </p:nvCxnSpPr>
        <p:spPr>
          <a:xfrm rot="16200000" flipH="1">
            <a:off x="3355062" y="2585461"/>
            <a:ext cx="676701" cy="564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</p:cNvCxnSpPr>
          <p:nvPr/>
        </p:nvCxnSpPr>
        <p:spPr>
          <a:xfrm rot="5400000">
            <a:off x="5163268" y="2627197"/>
            <a:ext cx="703205" cy="507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  <a:endCxn id="3" idx="3"/>
          </p:cNvCxnSpPr>
          <p:nvPr/>
        </p:nvCxnSpPr>
        <p:spPr>
          <a:xfrm rot="10800000">
            <a:off x="5268560" y="3755294"/>
            <a:ext cx="5708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0"/>
          </p:cNvCxnSpPr>
          <p:nvPr/>
        </p:nvCxnSpPr>
        <p:spPr>
          <a:xfrm rot="16200000" flipH="1">
            <a:off x="5117608" y="4436234"/>
            <a:ext cx="754767" cy="441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rot="5400000">
            <a:off x="3335909" y="4354745"/>
            <a:ext cx="741512" cy="59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3" idx="1"/>
          </p:cNvCxnSpPr>
          <p:nvPr/>
        </p:nvCxnSpPr>
        <p:spPr>
          <a:xfrm>
            <a:off x="3377208" y="3755294"/>
            <a:ext cx="6054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89671" y="1455714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6" idx="3"/>
          </p:cNvCxnSpPr>
          <p:nvPr/>
        </p:nvCxnSpPr>
        <p:spPr>
          <a:xfrm>
            <a:off x="6483006" y="2207880"/>
            <a:ext cx="413297" cy="45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  <a:endCxn id="16" idx="1"/>
          </p:cNvCxnSpPr>
          <p:nvPr/>
        </p:nvCxnSpPr>
        <p:spPr>
          <a:xfrm flipV="1">
            <a:off x="6483006" y="1668271"/>
            <a:ext cx="406665" cy="53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</p:cNvCxnSpPr>
          <p:nvPr/>
        </p:nvCxnSpPr>
        <p:spPr>
          <a:xfrm>
            <a:off x="7268210" y="3755294"/>
            <a:ext cx="390098" cy="473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</p:cNvCxnSpPr>
          <p:nvPr/>
        </p:nvCxnSpPr>
        <p:spPr>
          <a:xfrm flipV="1">
            <a:off x="7268210" y="3374072"/>
            <a:ext cx="396723" cy="381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3"/>
          </p:cNvCxnSpPr>
          <p:nvPr/>
        </p:nvCxnSpPr>
        <p:spPr>
          <a:xfrm>
            <a:off x="6429998" y="5355716"/>
            <a:ext cx="386793" cy="470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3"/>
          </p:cNvCxnSpPr>
          <p:nvPr/>
        </p:nvCxnSpPr>
        <p:spPr>
          <a:xfrm flipV="1">
            <a:off x="6429998" y="4970962"/>
            <a:ext cx="393418" cy="38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909550" y="2416497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64928" y="3145370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84807" y="4026641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23416" y="4768764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43295" y="5623531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flipH="1">
            <a:off x="1162268" y="1462343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257017" y="2214509"/>
            <a:ext cx="413297" cy="45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3" idx="1"/>
          </p:cNvCxnSpPr>
          <p:nvPr/>
        </p:nvCxnSpPr>
        <p:spPr>
          <a:xfrm flipH="1" flipV="1">
            <a:off x="2263649" y="1674900"/>
            <a:ext cx="406665" cy="53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534768" y="3761923"/>
            <a:ext cx="390098" cy="473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528143" y="3380701"/>
            <a:ext cx="396723" cy="381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283521" y="5349093"/>
            <a:ext cx="386793" cy="470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276896" y="4964339"/>
            <a:ext cx="393418" cy="38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flipH="1">
            <a:off x="1142389" y="2423126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flipH="1">
            <a:off x="426767" y="3151999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406888" y="4033270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1175515" y="4762141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1155636" y="5616908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2865171" y="1097908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4" idx="0"/>
            <a:endCxn id="66" idx="2"/>
          </p:cNvCxnSpPr>
          <p:nvPr/>
        </p:nvCxnSpPr>
        <p:spPr>
          <a:xfrm rot="5400000" flipH="1" flipV="1">
            <a:off x="3231823" y="1702372"/>
            <a:ext cx="363387" cy="4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flipH="1">
            <a:off x="5217433" y="1078030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6" idx="0"/>
            <a:endCxn id="70" idx="2"/>
          </p:cNvCxnSpPr>
          <p:nvPr/>
        </p:nvCxnSpPr>
        <p:spPr>
          <a:xfrm rot="16200000" flipV="1">
            <a:off x="5576743" y="1694525"/>
            <a:ext cx="383265" cy="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flipH="1">
            <a:off x="2858546" y="6021097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73" idx="0"/>
            <a:endCxn id="9" idx="2"/>
          </p:cNvCxnSpPr>
          <p:nvPr/>
        </p:nvCxnSpPr>
        <p:spPr>
          <a:xfrm rot="5400000" flipH="1" flipV="1">
            <a:off x="3231623" y="5841548"/>
            <a:ext cx="357162" cy="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flipH="1">
            <a:off x="5171052" y="6014471"/>
            <a:ext cx="1101381" cy="42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dimension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75" idx="0"/>
            <a:endCxn id="8" idx="2"/>
          </p:cNvCxnSpPr>
          <p:nvPr/>
        </p:nvCxnSpPr>
        <p:spPr>
          <a:xfrm rot="16200000" flipV="1">
            <a:off x="5550038" y="5842767"/>
            <a:ext cx="337284" cy="6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5699" t="24752" r="17941" b="22529"/>
          <a:stretch>
            <a:fillRect/>
          </a:stretch>
        </p:blipFill>
        <p:spPr bwMode="auto">
          <a:xfrm>
            <a:off x="604236" y="1075765"/>
            <a:ext cx="7843392" cy="45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Snowflake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4094" y="3523129"/>
            <a:ext cx="416859" cy="389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8577" y="3742764"/>
            <a:ext cx="416859" cy="389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9613" y="3948952"/>
            <a:ext cx="416859" cy="389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096" y="4155140"/>
            <a:ext cx="416859" cy="389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3364" y="5723963"/>
            <a:ext cx="499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Product, product group, product category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Miscellaneous Topics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0517" y="3096760"/>
            <a:ext cx="318422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Date Key</a:t>
            </a:r>
          </a:p>
          <a:p>
            <a:pPr indent="-144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 Grain</a:t>
            </a:r>
          </a:p>
          <a:p>
            <a:pPr indent="-144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 Time 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2204" y="1427243"/>
            <a:ext cx="296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it important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do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Miscellaneous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790579" y="2917909"/>
            <a:ext cx="879491" cy="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02204" y="4155118"/>
            <a:ext cx="2967783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1472" y="428604"/>
            <a:ext cx="5235562" cy="318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Warehouse Data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Modelling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62363" y="1599577"/>
            <a:ext cx="5235562" cy="318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it important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do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(case study)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Miscellaneous topics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(time permitting)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Date Key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776" y="3164541"/>
            <a:ext cx="322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use Smart Date Key?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7513" y="3169024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not?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258" y="3612774"/>
            <a:ext cx="324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GB" dirty="0" smtClean="0"/>
              <a:t>Fact table partitioning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GB" dirty="0" smtClean="0"/>
              <a:t>Reference dimension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GB" dirty="0" smtClean="0"/>
              <a:t>Measure group partition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GB" dirty="0" smtClean="0"/>
              <a:t>No lookup (everywhere)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2064" y="3614117"/>
            <a:ext cx="3354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Multiple sources X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Change of natural key X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Maintain history X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Unknown, N/A, Late Arriving X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n-US" dirty="0" smtClean="0"/>
              <a:t>Performance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364" y="5387788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Unknown date?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61" t="42877" r="28027" b="31822"/>
          <a:stretch>
            <a:fillRect/>
          </a:stretch>
        </p:blipFill>
        <p:spPr bwMode="auto">
          <a:xfrm>
            <a:off x="1004888" y="1560699"/>
            <a:ext cx="7171516" cy="13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95082" y="1129553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digit integer YYYYMMDD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 Grain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050" y="1083654"/>
            <a:ext cx="5615320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 Product Line: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attributes, product_key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Product: 10 attributes, product_grp_key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 Product Group: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attributes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148" y="457607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tables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078" y="4876388"/>
            <a:ext cx="333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144000"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 surrogate keys</a:t>
            </a:r>
          </a:p>
          <a:p>
            <a:pPr marL="252000" indent="-144000"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flexible (attributes)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5608" y="5539892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table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views: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095" y="5853652"/>
            <a:ext cx="290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144000"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Same surrogate keys</a:t>
            </a:r>
          </a:p>
          <a:p>
            <a:pPr marL="252000" indent="-144000"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Simpler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199" y="3084612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Connector 17"/>
          <p:cNvCxnSpPr>
            <a:stCxn id="20" idx="3"/>
            <a:endCxn id="13" idx="1"/>
          </p:cNvCxnSpPr>
          <p:nvPr/>
        </p:nvCxnSpPr>
        <p:spPr>
          <a:xfrm flipV="1">
            <a:off x="1716739" y="3275862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2681" y="3085170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1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7164" y="3579361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2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3916" y="2623731"/>
            <a:ext cx="137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indent="-144000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Snowflake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86577" y="2666515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indent="-144000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828228" y="3082774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3" name="Straight Connector 72"/>
          <p:cNvCxnSpPr>
            <a:endCxn id="72" idx="1"/>
          </p:cNvCxnSpPr>
          <p:nvPr/>
        </p:nvCxnSpPr>
        <p:spPr>
          <a:xfrm flipV="1">
            <a:off x="2563768" y="3274024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674699" y="3080936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5" name="Straight Connector 74"/>
          <p:cNvCxnSpPr>
            <a:endCxn id="74" idx="1"/>
          </p:cNvCxnSpPr>
          <p:nvPr/>
        </p:nvCxnSpPr>
        <p:spPr>
          <a:xfrm flipV="1">
            <a:off x="3410239" y="3272186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981718" y="3586039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7" name="Straight Connector 76"/>
          <p:cNvCxnSpPr>
            <a:endCxn id="76" idx="1"/>
          </p:cNvCxnSpPr>
          <p:nvPr/>
        </p:nvCxnSpPr>
        <p:spPr>
          <a:xfrm flipV="1">
            <a:off x="1717258" y="3777289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28189" y="3584201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 flipV="1">
            <a:off x="2563729" y="3775451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42614" y="4058702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977168" y="4065380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2" name="Straight Connector 81"/>
          <p:cNvCxnSpPr>
            <a:endCxn id="81" idx="1"/>
          </p:cNvCxnSpPr>
          <p:nvPr/>
        </p:nvCxnSpPr>
        <p:spPr>
          <a:xfrm flipV="1">
            <a:off x="1712708" y="4256630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427816" y="3063393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6" name="Straight Connector 85"/>
          <p:cNvCxnSpPr>
            <a:stCxn id="87" idx="3"/>
            <a:endCxn id="85" idx="1"/>
          </p:cNvCxnSpPr>
          <p:nvPr/>
        </p:nvCxnSpPr>
        <p:spPr>
          <a:xfrm flipV="1">
            <a:off x="6163356" y="3254643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289298" y="3063951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1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93781" y="3558142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2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428335" y="3564820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4" name="Straight Connector 93"/>
          <p:cNvCxnSpPr>
            <a:endCxn id="93" idx="1"/>
          </p:cNvCxnSpPr>
          <p:nvPr/>
        </p:nvCxnSpPr>
        <p:spPr>
          <a:xfrm flipV="1">
            <a:off x="6163875" y="3756070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289231" y="4037483"/>
            <a:ext cx="874058" cy="3820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 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23785" y="4044161"/>
            <a:ext cx="574714" cy="382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159325" y="4235411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14934" y="2790797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GB" sz="1400" dirty="0"/>
          </a:p>
        </p:txBody>
      </p:sp>
      <p:sp>
        <p:nvSpPr>
          <p:cNvPr id="101" name="Rectangle 100"/>
          <p:cNvSpPr/>
          <p:nvPr/>
        </p:nvSpPr>
        <p:spPr>
          <a:xfrm>
            <a:off x="2892365" y="279272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en-GB" sz="1400" dirty="0"/>
          </a:p>
        </p:txBody>
      </p:sp>
      <p:sp>
        <p:nvSpPr>
          <p:cNvPr id="102" name="Rectangle 101"/>
          <p:cNvSpPr/>
          <p:nvPr/>
        </p:nvSpPr>
        <p:spPr>
          <a:xfrm>
            <a:off x="3808715" y="2794652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GB" sz="1400" dirty="0"/>
          </a:p>
        </p:txBody>
      </p:sp>
      <p:sp>
        <p:nvSpPr>
          <p:cNvPr id="103" name="Rectangle 102"/>
          <p:cNvSpPr/>
          <p:nvPr/>
        </p:nvSpPr>
        <p:spPr>
          <a:xfrm>
            <a:off x="6966662" y="311682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endParaRPr lang="en-GB" sz="1400" dirty="0"/>
          </a:p>
        </p:txBody>
      </p:sp>
      <p:sp>
        <p:nvSpPr>
          <p:cNvPr id="104" name="Rectangle 103"/>
          <p:cNvSpPr/>
          <p:nvPr/>
        </p:nvSpPr>
        <p:spPr>
          <a:xfrm>
            <a:off x="6968591" y="361646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endParaRPr lang="en-GB" sz="1400" dirty="0"/>
          </a:p>
        </p:txBody>
      </p:sp>
      <p:sp>
        <p:nvSpPr>
          <p:cNvPr id="106" name="Rectangle 105"/>
          <p:cNvSpPr/>
          <p:nvPr/>
        </p:nvSpPr>
        <p:spPr>
          <a:xfrm>
            <a:off x="7005265" y="4058221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GB" sz="1400" dirty="0"/>
          </a:p>
        </p:txBody>
      </p:sp>
      <p:sp>
        <p:nvSpPr>
          <p:cNvPr id="109" name="Freeform 108"/>
          <p:cNvSpPr/>
          <p:nvPr/>
        </p:nvSpPr>
        <p:spPr>
          <a:xfrm rot="21407373">
            <a:off x="4618298" y="2986270"/>
            <a:ext cx="544011" cy="1701486"/>
          </a:xfrm>
          <a:custGeom>
            <a:avLst/>
            <a:gdLst>
              <a:gd name="connsiteX0" fmla="*/ 850740 w 954912"/>
              <a:gd name="connsiteY0" fmla="*/ 0 h 2164466"/>
              <a:gd name="connsiteX1" fmla="*/ 17362 w 954912"/>
              <a:gd name="connsiteY1" fmla="*/ 1064871 h 2164466"/>
              <a:gd name="connsiteX2" fmla="*/ 954912 w 954912"/>
              <a:gd name="connsiteY2" fmla="*/ 2164466 h 216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912" h="2164466">
                <a:moveTo>
                  <a:pt x="850740" y="0"/>
                </a:moveTo>
                <a:cubicBezTo>
                  <a:pt x="425370" y="352063"/>
                  <a:pt x="0" y="704127"/>
                  <a:pt x="17362" y="1064871"/>
                </a:cubicBezTo>
                <a:cubicBezTo>
                  <a:pt x="34724" y="1425615"/>
                  <a:pt x="785150" y="1946476"/>
                  <a:pt x="954912" y="216446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562393" y="210414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Combine into 1 dimension?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" name="Left Brace 110"/>
          <p:cNvSpPr/>
          <p:nvPr/>
        </p:nvSpPr>
        <p:spPr>
          <a:xfrm>
            <a:off x="659762" y="1122744"/>
            <a:ext cx="289367" cy="8912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>
            <a:off x="299012" y="1574157"/>
            <a:ext cx="302871" cy="729205"/>
          </a:xfrm>
          <a:custGeom>
            <a:avLst/>
            <a:gdLst>
              <a:gd name="connsiteX0" fmla="*/ 233422 w 233422"/>
              <a:gd name="connsiteY0" fmla="*/ 0 h 733063"/>
              <a:gd name="connsiteX1" fmla="*/ 1929 w 233422"/>
              <a:gd name="connsiteY1" fmla="*/ 613458 h 733063"/>
              <a:gd name="connsiteX2" fmla="*/ 221848 w 233422"/>
              <a:gd name="connsiteY2" fmla="*/ 717630 h 7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2" h="733063">
                <a:moveTo>
                  <a:pt x="233422" y="0"/>
                </a:moveTo>
                <a:cubicBezTo>
                  <a:pt x="118640" y="246926"/>
                  <a:pt x="3858" y="493853"/>
                  <a:pt x="1929" y="613458"/>
                </a:cubicBezTo>
                <a:cubicBezTo>
                  <a:pt x="0" y="733063"/>
                  <a:pt x="221848" y="717630"/>
                  <a:pt x="221848" y="71763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652376" y="4716900"/>
            <a:ext cx="273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tables, linked FK-PK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294" y="3292036"/>
            <a:ext cx="656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 Time Fact Table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895" y="1151968"/>
            <a:ext cx="762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Updated every time a transaction happens in the source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890" y="5029940"/>
            <a:ext cx="7431137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Depends on frequency: telco, retail, insurance, utilities,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CRM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1-2 fact table only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transactional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narrow table</a:t>
            </a: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Stored in natural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keys      look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 SK on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query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205" y="1497152"/>
            <a:ext cx="4643708" cy="166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Today’s transactions only</a:t>
            </a: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Stored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surrogate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keys</a:t>
            </a: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Limited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 updates -&gt; unknown SK</a:t>
            </a: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Heap</a:t>
            </a:r>
          </a:p>
          <a:p>
            <a:pPr marL="180000" indent="-180000">
              <a:lnSpc>
                <a:spcPts val="25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Union with main fact table on query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8739" y="5571367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48939" y="5862667"/>
            <a:ext cx="264460" cy="3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7229" y="1278680"/>
            <a:ext cx="4051819" cy="419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Event, d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imensions, measures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Grain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Attributes and measures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Natural keys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Surrogate keys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Role-playing dimensions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Degenerate dimensions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Junk dimensions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 key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Slowly Changing Dimension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Snowflake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Date Key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 Grain</a:t>
            </a:r>
          </a:p>
          <a:p>
            <a:pPr marL="216000" indent="-216000">
              <a:lnSpc>
                <a:spcPts val="23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 Time Fact Table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06997" y="1506638"/>
            <a:ext cx="2249347" cy="613459"/>
            <a:chOff x="1006997" y="1506638"/>
            <a:chExt cx="2249347" cy="613459"/>
          </a:xfrm>
        </p:grpSpPr>
        <p:sp>
          <p:nvSpPr>
            <p:cNvPr id="11" name="Action Button: Help 10">
              <a:hlinkClick r:id="" action="ppaction://noaction" highlightClick="1"/>
            </p:cNvPr>
            <p:cNvSpPr/>
            <p:nvPr/>
          </p:nvSpPr>
          <p:spPr>
            <a:xfrm>
              <a:off x="1006997" y="1506638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ction Button: Help 11">
              <a:hlinkClick r:id="" action="ppaction://noaction" highlightClick="1"/>
            </p:cNvPr>
            <p:cNvSpPr/>
            <p:nvPr/>
          </p:nvSpPr>
          <p:spPr>
            <a:xfrm>
              <a:off x="1830729" y="1506638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ction Button: Help 12">
              <a:hlinkClick r:id="" action="ppaction://noaction" highlightClick="1"/>
            </p:cNvPr>
            <p:cNvSpPr/>
            <p:nvPr/>
          </p:nvSpPr>
          <p:spPr>
            <a:xfrm>
              <a:off x="2654461" y="1506638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8926" y="2295654"/>
            <a:ext cx="2249347" cy="613459"/>
            <a:chOff x="1008926" y="2307220"/>
            <a:chExt cx="2249347" cy="613459"/>
          </a:xfrm>
        </p:grpSpPr>
        <p:sp>
          <p:nvSpPr>
            <p:cNvPr id="14" name="Action Button: Help 13">
              <a:hlinkClick r:id="" action="ppaction://noaction" highlightClick="1"/>
            </p:cNvPr>
            <p:cNvSpPr/>
            <p:nvPr/>
          </p:nvSpPr>
          <p:spPr>
            <a:xfrm>
              <a:off x="1008926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ction Button: Help 14">
              <a:hlinkClick r:id="" action="ppaction://noaction" highlightClick="1"/>
            </p:cNvPr>
            <p:cNvSpPr/>
            <p:nvPr/>
          </p:nvSpPr>
          <p:spPr>
            <a:xfrm>
              <a:off x="1832658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ction Button: Help 15">
              <a:hlinkClick r:id="" action="ppaction://noaction" highlightClick="1"/>
            </p:cNvPr>
            <p:cNvSpPr/>
            <p:nvPr/>
          </p:nvSpPr>
          <p:spPr>
            <a:xfrm>
              <a:off x="2656390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0851" y="3084670"/>
            <a:ext cx="2249347" cy="613459"/>
            <a:chOff x="1008926" y="2307220"/>
            <a:chExt cx="2249347" cy="613459"/>
          </a:xfrm>
        </p:grpSpPr>
        <p:sp>
          <p:nvSpPr>
            <p:cNvPr id="21" name="Action Button: Help 20">
              <a:hlinkClick r:id="" action="ppaction://noaction" highlightClick="1"/>
            </p:cNvPr>
            <p:cNvSpPr/>
            <p:nvPr/>
          </p:nvSpPr>
          <p:spPr>
            <a:xfrm>
              <a:off x="1008926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ction Button: Help 21">
              <a:hlinkClick r:id="" action="ppaction://noaction" highlightClick="1"/>
            </p:cNvPr>
            <p:cNvSpPr/>
            <p:nvPr/>
          </p:nvSpPr>
          <p:spPr>
            <a:xfrm>
              <a:off x="1832658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ction Button: Help 22">
              <a:hlinkClick r:id="" action="ppaction://noaction" highlightClick="1"/>
            </p:cNvPr>
            <p:cNvSpPr/>
            <p:nvPr/>
          </p:nvSpPr>
          <p:spPr>
            <a:xfrm>
              <a:off x="2656390" y="2307220"/>
              <a:ext cx="601883" cy="613459"/>
            </a:xfrm>
            <a:prstGeom prst="actionButtonHelp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833718" y="1183343"/>
            <a:ext cx="7740266" cy="383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Kimball &amp; Ross: Data Warehouse Toolkit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Imhoff, Galemmo, Geiger: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Mastering Data Warehouse Design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Kimball Group’s articles: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www.kimballgroup.com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Kimball Forum: 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forum.kimballgroup.com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1471" y="428604"/>
            <a:ext cx="4252319" cy="65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Further Resources</a:t>
            </a:r>
          </a:p>
          <a:p>
            <a:pPr indent="-144000">
              <a:lnSpc>
                <a:spcPct val="150000"/>
              </a:lnSpc>
            </a:pP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52645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Warehouse</a:t>
            </a:r>
            <a:endParaRPr lang="en-US" sz="1600" dirty="0" smtClean="0"/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42910" y="4954883"/>
            <a:ext cx="804389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data warehouse is a system that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retrieves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consolidates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periodically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from source systems into a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 or normalized data store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It usually keeps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 of history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is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queried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business intelligence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other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analytical activities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It is typically </a:t>
            </a:r>
            <a:r>
              <a:rPr lang="en-GB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updated in batch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not every time a transaction happens in the source system.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1136" t="24529" r="9318" b="25000"/>
          <a:stretch>
            <a:fillRect/>
          </a:stretch>
        </p:blipFill>
        <p:spPr bwMode="auto">
          <a:xfrm>
            <a:off x="425416" y="1089213"/>
            <a:ext cx="8478982" cy="38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1" y="428604"/>
            <a:ext cx="3866057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Store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44612" y="1341332"/>
            <a:ext cx="18573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 files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Cubes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952" y="2588539"/>
            <a:ext cx="221457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Relational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Normalised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Denormalised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081153" y="1315288"/>
            <a:ext cx="4390493" cy="367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Stage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Operational Data Store (ODS)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Normalized Data Store (NDS)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 Data Store (DDS)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Multi-dimensional Database (MDB)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Metadata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Quality</a:t>
            </a: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Standing Data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85786" y="2510388"/>
            <a:ext cx="100013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Stage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71472" y="1142983"/>
            <a:ext cx="7072362" cy="115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8800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Defines how the data is arranged within the data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28800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Defines relationship between entities (elements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288000">
              <a:buFont typeface="Wingdings" pitchFamily="2" charset="2"/>
              <a:buChar char="Ø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data model most appropriate for a data store depends on the function of the data store.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70803" y="2809585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571472" y="428604"/>
            <a:ext cx="2286016" cy="66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Model</a:t>
            </a:r>
            <a:endParaRPr lang="en-US" sz="1600" dirty="0" smtClean="0"/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86050" y="2510388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2" y="251038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Normalised?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12680" y="2863372"/>
            <a:ext cx="100013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786050" y="286337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84250" y="3147536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4572001" y="286337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58892" y="3577762"/>
            <a:ext cx="3643338" cy="276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Dimensional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Particular business events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Query oriented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data packets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versions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Analytics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687982" y="3577786"/>
            <a:ext cx="3003736" cy="275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Normalised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business events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 to update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data packets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Single version</a:t>
            </a:r>
          </a:p>
          <a:p>
            <a:pPr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Operational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59731" y="1438817"/>
            <a:ext cx="5950351" cy="233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Functionality: it defines the data warehouse</a:t>
            </a:r>
          </a:p>
          <a:p>
            <a:pPr marL="216000" indent="-216000">
              <a:spcAft>
                <a:spcPts val="180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what’s available and what’s not</a:t>
            </a:r>
          </a:p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Foundation on which ETL, DQ, 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reports, cubes are built</a:t>
            </a:r>
          </a:p>
          <a:p>
            <a:pPr marL="216000" indent="-216000">
              <a:spcAft>
                <a:spcPts val="180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costly to rectify</a:t>
            </a:r>
          </a:p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Performance</a:t>
            </a:r>
          </a:p>
          <a:p>
            <a:pPr marL="216000" indent="-216000">
              <a:spcAft>
                <a:spcPts val="60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loading and query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1471" y="428604"/>
            <a:ext cx="5815881" cy="67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it important</a:t>
            </a:r>
            <a:endParaRPr lang="en-US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76325" y="3115247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80808" y="1970277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098738" y="3940635"/>
            <a:ext cx="280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760260" y="2299447"/>
            <a:ext cx="3630706" cy="1600205"/>
            <a:chOff x="4760260" y="2299447"/>
            <a:chExt cx="3630706" cy="1600205"/>
          </a:xfrm>
        </p:grpSpPr>
        <p:sp>
          <p:nvSpPr>
            <p:cNvPr id="16" name="Cube 15"/>
            <p:cNvSpPr/>
            <p:nvPr/>
          </p:nvSpPr>
          <p:spPr>
            <a:xfrm>
              <a:off x="4760260" y="2433922"/>
              <a:ext cx="3630706" cy="1452283"/>
            </a:xfrm>
            <a:prstGeom prst="cube">
              <a:avLst>
                <a:gd name="adj" fmla="val 73096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03183" y="2729758"/>
              <a:ext cx="1003487" cy="662549"/>
              <a:chOff x="6715125" y="3700240"/>
              <a:chExt cx="791241" cy="55267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753225" y="3957638"/>
                <a:ext cx="300038" cy="295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/>
              <p:cNvSpPr/>
              <p:nvPr/>
            </p:nvSpPr>
            <p:spPr>
              <a:xfrm rot="16200000" flipV="1">
                <a:off x="7080641" y="3842143"/>
                <a:ext cx="385769" cy="435769"/>
              </a:xfrm>
              <a:prstGeom prst="parallelogram">
                <a:avLst>
                  <a:gd name="adj" fmla="val 2442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715125" y="3752851"/>
                <a:ext cx="371475" cy="204787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10170561" flipV="1">
                <a:off x="6917531" y="3700240"/>
                <a:ext cx="588835" cy="230987"/>
              </a:xfrm>
              <a:prstGeom prst="parallelogram">
                <a:avLst>
                  <a:gd name="adj" fmla="val 6176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585014" y="2935946"/>
              <a:ext cx="802340" cy="4437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ETL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450665" y="2667005"/>
              <a:ext cx="1003487" cy="662549"/>
              <a:chOff x="6715125" y="3700240"/>
              <a:chExt cx="791241" cy="55267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753225" y="3957638"/>
                <a:ext cx="300038" cy="295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080641" y="3842143"/>
                <a:ext cx="385769" cy="435769"/>
              </a:xfrm>
              <a:prstGeom prst="parallelogram">
                <a:avLst>
                  <a:gd name="adj" fmla="val 2442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715125" y="3752851"/>
                <a:ext cx="371475" cy="204787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0170561" flipV="1">
                <a:off x="6917531" y="3700240"/>
                <a:ext cx="588835" cy="230987"/>
              </a:xfrm>
              <a:prstGeom prst="parallelogram">
                <a:avLst>
                  <a:gd name="adj" fmla="val 6176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382874" y="2886640"/>
              <a:ext cx="986116" cy="4437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44358" y="3482794"/>
              <a:ext cx="1667435" cy="4168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Model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7470979" y="2312900"/>
              <a:ext cx="578224" cy="524435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42378" y="2393584"/>
              <a:ext cx="986116" cy="4437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cube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6225990" y="2299447"/>
              <a:ext cx="497541" cy="416859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DQ</a:t>
              </a:r>
              <a:endParaRPr lang="en-GB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427" y="4398838"/>
            <a:ext cx="3924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7786742" cy="7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 Study: Valerie Media Group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1605" y="1711369"/>
            <a:ext cx="672280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216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Daily, weekly, monthly</a:t>
            </a:r>
          </a:p>
          <a:p>
            <a:pPr marL="216000" indent="-216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IT, travel, health care, consumer retail (Business Unit)</a:t>
            </a:r>
          </a:p>
          <a:p>
            <a:pPr marL="216000" indent="-216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Email, RSS, text, web site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1331" y="3352619"/>
            <a:ext cx="67504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Publications are managed by business units.</a:t>
            </a:r>
          </a:p>
          <a:p>
            <a:pPr marL="144000"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Customers subscribe via agencies.</a:t>
            </a:r>
          </a:p>
          <a:p>
            <a:pPr marL="144000" indent="-144000">
              <a:lnSpc>
                <a:spcPct val="15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business needs to analyze subscription by:</a:t>
            </a:r>
          </a:p>
          <a:p>
            <a:pPr marL="144000"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customer demographic, publication type, media and cost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9" y="1253515"/>
            <a:ext cx="767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 and send newsletters, articles, white papers, news alerts</a:t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71472" y="428604"/>
            <a:ext cx="7786742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44000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Business Events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 1: A customer subscribes via an agent to a publication issued by a business unit to be delivered via a certain media</a:t>
            </a:r>
          </a:p>
          <a:p>
            <a:pPr marL="144000" indent="-144000">
              <a:lnSpc>
                <a:spcPct val="15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 2: A business unit sends a certain edition of a publication to 2M subscribers via certain network, on a certain media</a:t>
            </a:r>
          </a:p>
          <a:p>
            <a:pPr marL="144000" indent="-144000">
              <a:lnSpc>
                <a:spcPct val="15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 events: customer payment/refund, renewal, publish a new pub, deactivate/reactivate a pub, change email address, agency payment, cancel subscription,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1C1-2021-424F-A0F7-C97ABE24119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14341</TotalTime>
  <Words>1345</Words>
  <Application>Microsoft Office PowerPoint</Application>
  <PresentationFormat>On-screen Show (4:3)</PresentationFormat>
  <Paragraphs>479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Vincent Rainardi</dc:creator>
  <cp:lastModifiedBy>Vincent Rainardi</cp:lastModifiedBy>
  <cp:revision>122</cp:revision>
  <dcterms:created xsi:type="dcterms:W3CDTF">2009-02-16T18:19:12Z</dcterms:created>
  <dcterms:modified xsi:type="dcterms:W3CDTF">2009-03-18T22:16:33Z</dcterms:modified>
</cp:coreProperties>
</file>