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Lst>
  <p:notesMasterIdLst>
    <p:notesMasterId r:id="rId34"/>
  </p:notesMasterIdLst>
  <p:handoutMasterIdLst>
    <p:handoutMasterId r:id="rId35"/>
  </p:handoutMasterIdLst>
  <p:sldIdLst>
    <p:sldId id="257" r:id="rId5"/>
    <p:sldId id="258" r:id="rId6"/>
    <p:sldId id="259" r:id="rId7"/>
    <p:sldId id="260" r:id="rId8"/>
    <p:sldId id="263" r:id="rId9"/>
    <p:sldId id="261" r:id="rId10"/>
    <p:sldId id="286" r:id="rId11"/>
    <p:sldId id="289" r:id="rId12"/>
    <p:sldId id="264" r:id="rId13"/>
    <p:sldId id="266" r:id="rId14"/>
    <p:sldId id="265" r:id="rId15"/>
    <p:sldId id="267" r:id="rId16"/>
    <p:sldId id="268" r:id="rId17"/>
    <p:sldId id="269" r:id="rId18"/>
    <p:sldId id="270" r:id="rId19"/>
    <p:sldId id="271" r:id="rId20"/>
    <p:sldId id="290" r:id="rId21"/>
    <p:sldId id="291" r:id="rId22"/>
    <p:sldId id="272" r:id="rId23"/>
    <p:sldId id="274" r:id="rId24"/>
    <p:sldId id="275" r:id="rId25"/>
    <p:sldId id="276" r:id="rId26"/>
    <p:sldId id="277" r:id="rId27"/>
    <p:sldId id="278" r:id="rId28"/>
    <p:sldId id="279" r:id="rId29"/>
    <p:sldId id="280" r:id="rId30"/>
    <p:sldId id="281" r:id="rId31"/>
    <p:sldId id="282" r:id="rId32"/>
    <p:sldId id="283" r:id="rId33"/>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 Le Marquand" initials="ALM" lastIdx="11" clrIdx="0"/>
  <p:cmAuthor id="1" name="Aaron Clutter" initials="AC" lastIdx="4" clrIdx="1"/>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FFFF"/>
    <a:srgbClr val="000000"/>
    <a:srgbClr val="EAEAEA"/>
    <a:srgbClr val="F8F8F8"/>
    <a:srgbClr val="E5EEFF"/>
    <a:srgbClr val="CCECFF"/>
    <a:srgbClr val="5B7CC6"/>
    <a:srgbClr val="002463"/>
    <a:srgbClr val="FFFF99"/>
    <a:srgbClr val="EBF7FF"/>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70" autoAdjust="0"/>
    <p:restoredTop sz="74744" autoAdjust="0"/>
  </p:normalViewPr>
  <p:slideViewPr>
    <p:cSldViewPr snapToGrid="0" snapToObjects="1">
      <p:cViewPr varScale="1">
        <p:scale>
          <a:sx n="83" d="100"/>
          <a:sy n="83" d="100"/>
        </p:scale>
        <p:origin x="-1758" y="-84"/>
      </p:cViewPr>
      <p:guideLst>
        <p:guide orient="horz" pos="144"/>
        <p:guide orient="horz" pos="892"/>
        <p:guide orient="horz" pos="1196"/>
        <p:guide orient="horz" pos="2159"/>
        <p:guide pos="240"/>
      </p:guideLst>
    </p:cSldViewPr>
  </p:slideViewPr>
  <p:outlineViewPr>
    <p:cViewPr>
      <p:scale>
        <a:sx n="33" d="100"/>
        <a:sy n="33" d="100"/>
      </p:scale>
      <p:origin x="0" y="100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150" y="-90"/>
      </p:cViewPr>
      <p:guideLst>
        <p:guide orient="horz" pos="2927"/>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715000" y="8718550"/>
            <a:ext cx="1085850" cy="468313"/>
          </a:xfrm>
          <a:prstGeom prst="rect">
            <a:avLst/>
          </a:prstGeom>
          <a:noFill/>
          <a:ln w="12700" cap="flat" cmpd="sng" algn="ctr">
            <a:noFill/>
            <a:prstDash val="solid"/>
            <a:miter lim="800000"/>
            <a:headEnd type="none" w="sm" len="sm"/>
            <a:tailEnd type="none" w="sm" len="sm"/>
          </a:ln>
          <a:effectLst/>
        </p:spPr>
        <p:txBody>
          <a:bodyPr wrap="none" lIns="92684" tIns="46342" rIns="92684" bIns="46342" anchor="b"/>
          <a:lstStyle/>
          <a:p>
            <a:pPr algn="r" defTabSz="927100">
              <a:defRPr/>
            </a:pPr>
            <a:fld id="{25A1539D-0B88-4CD7-9E21-AB1725B5F3AE}" type="slidenum">
              <a:rPr lang="en-US" sz="1200" b="1"/>
              <a:pPr algn="r" defTabSz="927100">
                <a:defRPr/>
              </a:pPr>
              <a:t>‹#›</a:t>
            </a:fld>
            <a:endParaRPr lang="en-US" sz="1200" b="1"/>
          </a:p>
        </p:txBody>
      </p:sp>
      <p:pic>
        <p:nvPicPr>
          <p:cNvPr id="7" name="Picture 6" descr="black_marble_logo.jpg"/>
          <p:cNvPicPr>
            <a:picLocks noChangeAspect="1"/>
          </p:cNvPicPr>
          <p:nvPr/>
        </p:nvPicPr>
        <p:blipFill>
          <a:blip r:embed="rId2"/>
          <a:stretch>
            <a:fillRect/>
          </a:stretch>
        </p:blipFill>
        <p:spPr>
          <a:xfrm>
            <a:off x="43544" y="8632614"/>
            <a:ext cx="1894114" cy="498451"/>
          </a:xfrm>
          <a:prstGeom prst="rect">
            <a:avLst/>
          </a:prstGeom>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3" name="Rectangle 5"/>
          <p:cNvSpPr>
            <a:spLocks noGrp="1" noChangeArrowheads="1"/>
          </p:cNvSpPr>
          <p:nvPr>
            <p:ph type="body" sz="quarter" idx="3"/>
          </p:nvPr>
        </p:nvSpPr>
        <p:spPr bwMode="auto">
          <a:xfrm>
            <a:off x="872676" y="2570164"/>
            <a:ext cx="5506353" cy="59206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151" name="Rectangle 7"/>
          <p:cNvSpPr>
            <a:spLocks noGrp="1" noChangeArrowheads="1"/>
          </p:cNvSpPr>
          <p:nvPr>
            <p:ph type="sldNum" sz="quarter" idx="5"/>
          </p:nvPr>
        </p:nvSpPr>
        <p:spPr bwMode="auto">
          <a:xfrm>
            <a:off x="199572" y="285523"/>
            <a:ext cx="520700" cy="465137"/>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fld id="{A919FB35-A83B-465D-B3D0-4F8535393C5D}" type="slidenum">
              <a:rPr lang="en-GB"/>
              <a:pPr>
                <a:defRPr/>
              </a:pPr>
              <a:t>‹#›</a:t>
            </a:fld>
            <a:endParaRPr lang="en-US" dirty="0"/>
          </a:p>
        </p:txBody>
      </p:sp>
      <p:sp>
        <p:nvSpPr>
          <p:cNvPr id="10" name="Slide Image Placeholder 9"/>
          <p:cNvSpPr>
            <a:spLocks noGrp="1" noRot="1" noChangeAspect="1"/>
          </p:cNvSpPr>
          <p:nvPr>
            <p:ph type="sldImg" idx="2"/>
          </p:nvPr>
        </p:nvSpPr>
        <p:spPr>
          <a:xfrm>
            <a:off x="872676" y="274637"/>
            <a:ext cx="3002643" cy="2251982"/>
          </a:xfrm>
          <a:prstGeom prst="rect">
            <a:avLst/>
          </a:prstGeom>
          <a:noFill/>
          <a:ln w="12700">
            <a:solidFill>
              <a:prstClr val="black"/>
            </a:solidFill>
          </a:ln>
        </p:spPr>
        <p:txBody>
          <a:bodyPr vert="horz" lIns="91440" tIns="45720" rIns="91440" bIns="45720" rtlCol="0" anchor="ctr"/>
          <a:lstStyle/>
          <a:p>
            <a:endParaRPr lang="en-GB"/>
          </a:p>
        </p:txBody>
      </p:sp>
      <p:pic>
        <p:nvPicPr>
          <p:cNvPr id="11" name="Picture 10" descr="black_marble_logo.jpg"/>
          <p:cNvPicPr>
            <a:picLocks noChangeAspect="1"/>
          </p:cNvPicPr>
          <p:nvPr/>
        </p:nvPicPr>
        <p:blipFill>
          <a:blip r:embed="rId2"/>
          <a:stretch>
            <a:fillRect/>
          </a:stretch>
        </p:blipFill>
        <p:spPr>
          <a:xfrm>
            <a:off x="43544" y="8632614"/>
            <a:ext cx="1894114" cy="498451"/>
          </a:xfrm>
          <a:prstGeom prst="rect">
            <a:avLst/>
          </a:prstGeom>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blogs.blackmarble.co.uk/blogs/rfennell/archive/2009/03/22/visual-studio-2008-database-edition-gdr-release-createdeployment.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msdn.microsoft.com/en-us/library/ms189108.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274638"/>
            <a:ext cx="3001963" cy="2252662"/>
          </a:xfrm>
        </p:spPr>
      </p:sp>
      <p:sp>
        <p:nvSpPr>
          <p:cNvPr id="3" name="Notes Placeholder 2"/>
          <p:cNvSpPr>
            <a:spLocks noGrp="1"/>
          </p:cNvSpPr>
          <p:nvPr>
            <p:ph type="body" idx="1"/>
          </p:nvPr>
        </p:nvSpPr>
        <p:spPr/>
        <p:txBody>
          <a:bodyPr>
            <a:normAutofit/>
          </a:bodyPr>
          <a:lstStyle/>
          <a:p>
            <a:r>
              <a:rPr lang="en-GB" dirty="0" smtClean="0"/>
              <a:t>Based on</a:t>
            </a:r>
            <a:r>
              <a:rPr lang="en-GB" baseline="0" dirty="0" smtClean="0"/>
              <a:t> PDC session TL45 by </a:t>
            </a:r>
            <a:r>
              <a:rPr lang="en-GB" baseline="0" dirty="0" err="1" smtClean="0"/>
              <a:t>Gert</a:t>
            </a:r>
            <a:r>
              <a:rPr lang="en-GB" baseline="0" dirty="0" smtClean="0"/>
              <a:t> Drapers</a:t>
            </a:r>
            <a:endParaRPr lang="en-GB" dirty="0"/>
          </a:p>
        </p:txBody>
      </p:sp>
      <p:sp>
        <p:nvSpPr>
          <p:cNvPr id="4" name="Slide Number Placeholder 3"/>
          <p:cNvSpPr>
            <a:spLocks noGrp="1"/>
          </p:cNvSpPr>
          <p:nvPr>
            <p:ph type="sldNum" sz="quarter" idx="10"/>
          </p:nvPr>
        </p:nvSpPr>
        <p:spPr/>
        <p:txBody>
          <a:bodyPr/>
          <a:lstStyle/>
          <a:p>
            <a:fld id="{E9FF8917-9546-4353-8039-D969166FE42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er Placeholder 2"/>
          <p:cNvSpPr>
            <a:spLocks noGrp="1" noChangeArrowheads="1"/>
          </p:cNvSpPr>
          <p:nvPr>
            <p:ph type="hdr" sz="quarter"/>
          </p:nvPr>
        </p:nvSpPr>
        <p:spPr>
          <a:xfrm>
            <a:off x="0" y="0"/>
            <a:ext cx="2971800" cy="464820"/>
          </a:xfrm>
          <a:prstGeom prst="rect">
            <a:avLst/>
          </a:prstGeom>
          <a:ln/>
        </p:spPr>
        <p:txBody>
          <a:bodyPr/>
          <a:lstStyle/>
          <a:p>
            <a:r>
              <a:rPr lang="en-US"/>
              <a:t>MGB 2003</a:t>
            </a:r>
          </a:p>
        </p:txBody>
      </p:sp>
      <p:sp>
        <p:nvSpPr>
          <p:cNvPr id="4" name="Notes Placeholder 3"/>
          <p:cNvSpPr>
            <a:spLocks noGrp="1"/>
          </p:cNvSpPr>
          <p:nvPr>
            <p:ph type="body" idx="1"/>
          </p:nvPr>
        </p:nvSpPr>
        <p:spPr/>
        <p:txBody>
          <a:bodyPr>
            <a:normAutofit/>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er Placeholder 2"/>
          <p:cNvSpPr>
            <a:spLocks noGrp="1" noChangeArrowheads="1"/>
          </p:cNvSpPr>
          <p:nvPr>
            <p:ph type="hdr" sz="quarter"/>
          </p:nvPr>
        </p:nvSpPr>
        <p:spPr>
          <a:xfrm>
            <a:off x="0" y="0"/>
            <a:ext cx="2971800" cy="464820"/>
          </a:xfrm>
          <a:prstGeom prst="rect">
            <a:avLst/>
          </a:prstGeom>
          <a:ln/>
        </p:spPr>
        <p:txBody>
          <a:bodyPr/>
          <a:lstStyle/>
          <a:p>
            <a:r>
              <a:rPr lang="en-US"/>
              <a:t>MGB 2003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er Placeholder 2"/>
          <p:cNvSpPr>
            <a:spLocks noGrp="1" noChangeArrowheads="1"/>
          </p:cNvSpPr>
          <p:nvPr>
            <p:ph type="hdr" sz="quarter"/>
          </p:nvPr>
        </p:nvSpPr>
        <p:spPr>
          <a:xfrm>
            <a:off x="0" y="0"/>
            <a:ext cx="2971800" cy="464820"/>
          </a:xfrm>
          <a:prstGeom prst="rect">
            <a:avLst/>
          </a:prstGeom>
          <a:ln/>
        </p:spPr>
        <p:txBody>
          <a:bodyPr/>
          <a:lstStyle/>
          <a:p>
            <a:r>
              <a:rPr lang="en-US"/>
              <a:t>MGB 2003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er Placeholder 2"/>
          <p:cNvSpPr>
            <a:spLocks noGrp="1" noChangeArrowheads="1"/>
          </p:cNvSpPr>
          <p:nvPr>
            <p:ph type="hdr" sz="quarter"/>
          </p:nvPr>
        </p:nvSpPr>
        <p:spPr>
          <a:xfrm>
            <a:off x="0" y="0"/>
            <a:ext cx="2971800" cy="464820"/>
          </a:xfrm>
          <a:prstGeom prst="rect">
            <a:avLst/>
          </a:prstGeom>
          <a:ln/>
        </p:spPr>
        <p:txBody>
          <a:bodyPr/>
          <a:lstStyle/>
          <a:p>
            <a:r>
              <a:rPr lang="en-US"/>
              <a:t>MGB 2003</a:t>
            </a:r>
          </a:p>
        </p:txBody>
      </p:sp>
      <p:sp>
        <p:nvSpPr>
          <p:cNvPr id="4" name="Notes Placeholder 3"/>
          <p:cNvSpPr>
            <a:spLocks noGrp="1"/>
          </p:cNvSpPr>
          <p:nvPr>
            <p:ph type="body" idx="1"/>
          </p:nvPr>
        </p:nvSpPr>
        <p:spPr/>
        <p:txBody>
          <a:bodyPr>
            <a:normAutofit/>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er Placeholder 2"/>
          <p:cNvSpPr>
            <a:spLocks noGrp="1" noChangeArrowheads="1"/>
          </p:cNvSpPr>
          <p:nvPr>
            <p:ph type="hdr" sz="quarter"/>
          </p:nvPr>
        </p:nvSpPr>
        <p:spPr>
          <a:xfrm>
            <a:off x="0" y="0"/>
            <a:ext cx="2971800" cy="464820"/>
          </a:xfrm>
          <a:prstGeom prst="rect">
            <a:avLst/>
          </a:prstGeom>
          <a:ln/>
        </p:spPr>
        <p:txBody>
          <a:bodyPr/>
          <a:lstStyle/>
          <a:p>
            <a:r>
              <a:rPr lang="en-US"/>
              <a:t>MGB 2003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er Placeholder 2"/>
          <p:cNvSpPr>
            <a:spLocks noGrp="1" noChangeArrowheads="1"/>
          </p:cNvSpPr>
          <p:nvPr>
            <p:ph type="hdr" sz="quarter"/>
          </p:nvPr>
        </p:nvSpPr>
        <p:spPr>
          <a:xfrm>
            <a:off x="0" y="0"/>
            <a:ext cx="2971800" cy="464820"/>
          </a:xfrm>
          <a:prstGeom prst="rect">
            <a:avLst/>
          </a:prstGeom>
          <a:ln/>
        </p:spPr>
        <p:txBody>
          <a:bodyPr/>
          <a:lstStyle/>
          <a:p>
            <a:r>
              <a:rPr lang="en-US"/>
              <a:t>MGB 2003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274638"/>
            <a:ext cx="3001963" cy="22526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274638"/>
            <a:ext cx="3001963" cy="2252662"/>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bg1"/>
                </a:solidFill>
              </a:rPr>
              <a:t>Additional schema artifacts give</a:t>
            </a:r>
            <a:r>
              <a:rPr lang="en-US" baseline="0" dirty="0" smtClean="0">
                <a:solidFill>
                  <a:schemeClr val="bg1"/>
                </a:solidFill>
              </a:rPr>
              <a:t> the preservation of intent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bg1"/>
                </a:solidFill>
              </a:rPr>
              <a:t>So a rename is a rename is not a delete and add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bg1"/>
                </a:solidFill>
              </a:rPr>
              <a:t>It gets this because you will have used the </a:t>
            </a:r>
            <a:r>
              <a:rPr lang="en-US" baseline="0" dirty="0" err="1" smtClean="0">
                <a:solidFill>
                  <a:schemeClr val="bg1"/>
                </a:solidFill>
              </a:rPr>
              <a:t>refactor</a:t>
            </a:r>
            <a:r>
              <a:rPr lang="en-US" baseline="0" dirty="0" smtClean="0">
                <a:solidFill>
                  <a:schemeClr val="bg1"/>
                </a:solidFill>
              </a:rPr>
              <a:t> tool</a:t>
            </a: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6B9A30-B81D-4914-9E1C-1AF4A1A11D09}" type="slidenum">
              <a:rPr lang="en-US">
                <a:latin typeface="Arial" pitchFamily="34" charset="0"/>
              </a:rPr>
              <a:pPr fontAlgn="base">
                <a:spcBef>
                  <a:spcPct val="0"/>
                </a:spcBef>
                <a:spcAft>
                  <a:spcPct val="0"/>
                </a:spcAft>
              </a:pPr>
              <a:t>19</a:t>
            </a:fld>
            <a:endParaRPr lang="en-US">
              <a:latin typeface="Arial" pitchFamily="34" charset="0"/>
            </a:endParaRPr>
          </a:p>
        </p:txBody>
      </p:sp>
      <p:sp>
        <p:nvSpPr>
          <p:cNvPr id="45059" name="Rectangle 2"/>
          <p:cNvSpPr>
            <a:spLocks noGrp="1" noRot="1" noChangeAspect="1" noChangeArrowheads="1" noTextEdit="1"/>
          </p:cNvSpPr>
          <p:nvPr>
            <p:ph type="sldImg"/>
          </p:nvPr>
        </p:nvSpPr>
        <p:spPr bwMode="auto">
          <a:xfrm>
            <a:off x="873125" y="274638"/>
            <a:ext cx="3001963" cy="2252662"/>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z="1000" b="1" kern="1200" dirty="0" smtClean="0">
                <a:solidFill>
                  <a:schemeClr val="tx1"/>
                </a:solidFill>
                <a:latin typeface="Verdana" pitchFamily="34" charset="0"/>
                <a:ea typeface="+mn-ea"/>
                <a:cs typeface="+mn-cs"/>
              </a:rPr>
              <a:t>Demo 1 – A General Walkthrough</a:t>
            </a:r>
          </a:p>
          <a:p>
            <a:pPr lvl="0"/>
            <a:r>
              <a:rPr lang="en-GB" sz="1000" kern="1200" dirty="0" smtClean="0">
                <a:solidFill>
                  <a:schemeClr val="tx1"/>
                </a:solidFill>
                <a:latin typeface="Verdana" pitchFamily="34" charset="0"/>
                <a:ea typeface="+mn-ea"/>
                <a:cs typeface="+mn-cs"/>
              </a:rPr>
              <a:t>Load VS2008 GDR</a:t>
            </a:r>
          </a:p>
          <a:p>
            <a:pPr lvl="0"/>
            <a:r>
              <a:rPr lang="en-GB" sz="1000" kern="1200" dirty="0" smtClean="0">
                <a:solidFill>
                  <a:schemeClr val="tx1"/>
                </a:solidFill>
                <a:latin typeface="Verdana" pitchFamily="34" charset="0"/>
                <a:ea typeface="+mn-ea"/>
                <a:cs typeface="+mn-cs"/>
              </a:rPr>
              <a:t>Create a new project – point out that you get a new set of DB projects, don’t make the mistake of picking the one under c# or vb.net this is to write a CLR add-in for SQL</a:t>
            </a:r>
          </a:p>
          <a:p>
            <a:pPr lvl="0"/>
            <a:r>
              <a:rPr lang="en-GB" sz="1000" kern="1200" dirty="0" smtClean="0">
                <a:solidFill>
                  <a:schemeClr val="tx1"/>
                </a:solidFill>
                <a:latin typeface="Verdana" pitchFamily="34" charset="0"/>
                <a:ea typeface="+mn-ea"/>
                <a:cs typeface="+mn-cs"/>
              </a:rPr>
              <a:t>Used to be able to create an empty DB project but we only get wizards with the GDR, discuss you can get all the usual options for a project (use whatever version of SQL is on the demo PC)</a:t>
            </a:r>
          </a:p>
          <a:p>
            <a:pPr lvl="1"/>
            <a:r>
              <a:rPr lang="en-GB" sz="1200" kern="1200" dirty="0" smtClean="0">
                <a:solidFill>
                  <a:schemeClr val="tx1"/>
                </a:solidFill>
                <a:latin typeface="Times New Roman" pitchFamily="18" charset="0"/>
                <a:ea typeface="+mn-ea"/>
                <a:cs typeface="+mn-cs"/>
              </a:rPr>
              <a:t>Type of project to either </a:t>
            </a:r>
          </a:p>
          <a:p>
            <a:pPr lvl="2"/>
            <a:r>
              <a:rPr lang="en-GB" sz="1200" kern="1200" dirty="0" smtClean="0">
                <a:solidFill>
                  <a:schemeClr val="tx1"/>
                </a:solidFill>
                <a:latin typeface="Times New Roman" pitchFamily="18" charset="0"/>
                <a:ea typeface="+mn-ea"/>
                <a:cs typeface="+mn-cs"/>
              </a:rPr>
              <a:t>A user defined DB (which we want) or</a:t>
            </a:r>
          </a:p>
          <a:p>
            <a:pPr lvl="2"/>
            <a:r>
              <a:rPr lang="en-GB" sz="1200" kern="1200" dirty="0" smtClean="0">
                <a:solidFill>
                  <a:schemeClr val="tx1"/>
                </a:solidFill>
                <a:latin typeface="Times New Roman" pitchFamily="18" charset="0"/>
                <a:ea typeface="+mn-ea"/>
                <a:cs typeface="+mn-cs"/>
              </a:rPr>
              <a:t>To manage server/master DB configuration</a:t>
            </a:r>
          </a:p>
          <a:p>
            <a:pPr lvl="1"/>
            <a:r>
              <a:rPr lang="en-GB" sz="1200" kern="1200" dirty="0" smtClean="0">
                <a:solidFill>
                  <a:schemeClr val="tx1"/>
                </a:solidFill>
                <a:latin typeface="Times New Roman" pitchFamily="18" charset="0"/>
                <a:ea typeface="+mn-ea"/>
                <a:cs typeface="+mn-cs"/>
              </a:rPr>
              <a:t>Asks about disk organisation of project – can have an impact for managing security, but for most cases makes no difference, it is down to the style you like. (this cannot be altered once created)</a:t>
            </a:r>
          </a:p>
          <a:p>
            <a:pPr lvl="1"/>
            <a:r>
              <a:rPr lang="en-GB" sz="1200" kern="1200" dirty="0" smtClean="0">
                <a:solidFill>
                  <a:schemeClr val="tx1"/>
                </a:solidFill>
                <a:latin typeface="Times New Roman" pitchFamily="18" charset="0"/>
                <a:ea typeface="+mn-ea"/>
                <a:cs typeface="+mn-cs"/>
              </a:rPr>
              <a:t>Specify if you should include schema in file name – be careful of </a:t>
            </a:r>
            <a:r>
              <a:rPr lang="en-GB" sz="1200" kern="1200" dirty="0" err="1" smtClean="0">
                <a:solidFill>
                  <a:schemeClr val="tx1"/>
                </a:solidFill>
                <a:latin typeface="Times New Roman" pitchFamily="18" charset="0"/>
                <a:ea typeface="+mn-ea"/>
                <a:cs typeface="+mn-cs"/>
              </a:rPr>
              <a:t>maxpath</a:t>
            </a:r>
            <a:r>
              <a:rPr lang="en-GB" sz="1200" kern="1200" dirty="0" smtClean="0">
                <a:solidFill>
                  <a:schemeClr val="tx1"/>
                </a:solidFill>
                <a:latin typeface="Times New Roman" pitchFamily="18" charset="0"/>
                <a:ea typeface="+mn-ea"/>
                <a:cs typeface="+mn-cs"/>
              </a:rPr>
              <a:t> problems – probably best to uncheck</a:t>
            </a:r>
          </a:p>
          <a:p>
            <a:pPr lvl="1"/>
            <a:r>
              <a:rPr lang="en-GB" sz="1200" kern="1200" dirty="0" smtClean="0">
                <a:solidFill>
                  <a:schemeClr val="tx1"/>
                </a:solidFill>
                <a:latin typeface="Times New Roman" pitchFamily="18" charset="0"/>
                <a:ea typeface="+mn-ea"/>
                <a:cs typeface="+mn-cs"/>
              </a:rPr>
              <a:t>Asks what features are required e.g. collation,  CLR – this can be altered</a:t>
            </a:r>
          </a:p>
          <a:p>
            <a:pPr lvl="1"/>
            <a:r>
              <a:rPr lang="en-GB" sz="1200" kern="1200" dirty="0" smtClean="0">
                <a:solidFill>
                  <a:schemeClr val="tx1"/>
                </a:solidFill>
                <a:latin typeface="Times New Roman" pitchFamily="18" charset="0"/>
                <a:ea typeface="+mn-ea"/>
                <a:cs typeface="+mn-cs"/>
              </a:rPr>
              <a:t>Asks the schema name to use</a:t>
            </a:r>
          </a:p>
          <a:p>
            <a:pPr lvl="1"/>
            <a:r>
              <a:rPr lang="en-GB" sz="1200" kern="1200" dirty="0" smtClean="0">
                <a:solidFill>
                  <a:schemeClr val="tx1"/>
                </a:solidFill>
                <a:latin typeface="Times New Roman" pitchFamily="18" charset="0"/>
                <a:ea typeface="+mn-ea"/>
                <a:cs typeface="+mn-cs"/>
              </a:rPr>
              <a:t>Press next</a:t>
            </a:r>
          </a:p>
          <a:p>
            <a:pPr lvl="1"/>
            <a:r>
              <a:rPr lang="en-GB" sz="1200" kern="1200" dirty="0" smtClean="0">
                <a:solidFill>
                  <a:schemeClr val="tx1"/>
                </a:solidFill>
                <a:latin typeface="Times New Roman" pitchFamily="18" charset="0"/>
                <a:ea typeface="+mn-ea"/>
                <a:cs typeface="+mn-cs"/>
              </a:rPr>
              <a:t>We are going to import from the </a:t>
            </a:r>
            <a:r>
              <a:rPr lang="en-GB" sz="1200" kern="1200" dirty="0" err="1" smtClean="0">
                <a:solidFill>
                  <a:schemeClr val="tx1"/>
                </a:solidFill>
                <a:latin typeface="Times New Roman" pitchFamily="18" charset="0"/>
                <a:ea typeface="+mn-ea"/>
                <a:cs typeface="+mn-cs"/>
              </a:rPr>
              <a:t>Adventureworks</a:t>
            </a:r>
            <a:r>
              <a:rPr lang="en-GB" sz="1200" kern="1200" dirty="0" smtClean="0">
                <a:solidFill>
                  <a:schemeClr val="tx1"/>
                </a:solidFill>
                <a:latin typeface="Times New Roman" pitchFamily="18" charset="0"/>
                <a:ea typeface="+mn-ea"/>
                <a:cs typeface="+mn-cs"/>
              </a:rPr>
              <a:t> LT DB, can create a new DB connector but will use one we have, we can choose import options including the ones set in previous page</a:t>
            </a:r>
          </a:p>
          <a:p>
            <a:pPr lvl="1"/>
            <a:r>
              <a:rPr lang="en-GB" sz="1200" kern="1200" dirty="0" smtClean="0">
                <a:solidFill>
                  <a:schemeClr val="tx1"/>
                </a:solidFill>
                <a:latin typeface="Times New Roman" pitchFamily="18" charset="0"/>
                <a:ea typeface="+mn-ea"/>
                <a:cs typeface="+mn-cs"/>
              </a:rPr>
              <a:t>You can also limit the items per directory. 1000 is the recommended max</a:t>
            </a:r>
          </a:p>
          <a:p>
            <a:pPr lvl="1"/>
            <a:r>
              <a:rPr lang="en-GB" sz="1200" kern="1200" dirty="0" smtClean="0">
                <a:solidFill>
                  <a:schemeClr val="tx1"/>
                </a:solidFill>
                <a:latin typeface="Times New Roman" pitchFamily="18" charset="0"/>
                <a:ea typeface="+mn-ea"/>
                <a:cs typeface="+mn-cs"/>
              </a:rPr>
              <a:t>Press next</a:t>
            </a:r>
          </a:p>
          <a:p>
            <a:pPr lvl="1"/>
            <a:r>
              <a:rPr lang="en-GB" sz="1200" kern="1200" dirty="0" smtClean="0">
                <a:solidFill>
                  <a:schemeClr val="tx1"/>
                </a:solidFill>
                <a:latin typeface="Times New Roman" pitchFamily="18" charset="0"/>
                <a:ea typeface="+mn-ea"/>
                <a:cs typeface="+mn-cs"/>
              </a:rPr>
              <a:t>Now choose where the DB project will be deployed to and what it name will be. You can also set the collation option</a:t>
            </a:r>
          </a:p>
          <a:p>
            <a:pPr lvl="1"/>
            <a:r>
              <a:rPr lang="en-GB" sz="1200" kern="1200" dirty="0" smtClean="0">
                <a:solidFill>
                  <a:schemeClr val="tx1"/>
                </a:solidFill>
                <a:latin typeface="Times New Roman" pitchFamily="18" charset="0"/>
                <a:ea typeface="+mn-ea"/>
                <a:cs typeface="+mn-cs"/>
              </a:rPr>
              <a:t>Choose if you always recreate or amend (with backup and safety options)</a:t>
            </a:r>
          </a:p>
          <a:p>
            <a:pPr lvl="1"/>
            <a:r>
              <a:rPr lang="en-GB" sz="1200" kern="1200" dirty="0" smtClean="0">
                <a:solidFill>
                  <a:schemeClr val="tx1"/>
                </a:solidFill>
                <a:latin typeface="Times New Roman" pitchFamily="18" charset="0"/>
                <a:ea typeface="+mn-ea"/>
                <a:cs typeface="+mn-cs"/>
              </a:rPr>
              <a:t>Press finish</a:t>
            </a:r>
          </a:p>
          <a:p>
            <a:pPr lvl="0"/>
            <a:r>
              <a:rPr lang="en-GB" sz="1000" kern="1200" dirty="0" smtClean="0">
                <a:solidFill>
                  <a:schemeClr val="tx1"/>
                </a:solidFill>
                <a:latin typeface="Verdana" pitchFamily="34" charset="0"/>
                <a:ea typeface="+mn-ea"/>
                <a:cs typeface="+mn-cs"/>
              </a:rPr>
              <a:t>Once the wizard is done you have a set of text files that define the DB – show these can also be viewed on disk</a:t>
            </a:r>
          </a:p>
          <a:p>
            <a:pPr lvl="0"/>
            <a:r>
              <a:rPr lang="en-GB" sz="1000" kern="1200" dirty="0" smtClean="0">
                <a:solidFill>
                  <a:schemeClr val="tx1"/>
                </a:solidFill>
                <a:latin typeface="Verdana" pitchFamily="34" charset="0"/>
                <a:ea typeface="+mn-ea"/>
                <a:cs typeface="+mn-cs"/>
              </a:rPr>
              <a:t>Show properties of project and the file in the properties folder – show basically the same as the wizard</a:t>
            </a:r>
          </a:p>
          <a:p>
            <a:pPr lvl="0"/>
            <a:r>
              <a:rPr lang="en-GB" sz="1000" kern="1200" dirty="0" smtClean="0">
                <a:solidFill>
                  <a:schemeClr val="tx1"/>
                </a:solidFill>
                <a:latin typeface="Verdana" pitchFamily="34" charset="0"/>
                <a:ea typeface="+mn-ea"/>
                <a:cs typeface="+mn-cs"/>
              </a:rPr>
              <a:t>Open a table definition file</a:t>
            </a:r>
          </a:p>
          <a:p>
            <a:pPr lvl="1"/>
            <a:r>
              <a:rPr lang="en-GB" sz="1200" kern="1200" dirty="0" smtClean="0">
                <a:solidFill>
                  <a:schemeClr val="tx1"/>
                </a:solidFill>
                <a:latin typeface="Times New Roman" pitchFamily="18" charset="0"/>
                <a:ea typeface="+mn-ea"/>
                <a:cs typeface="+mn-cs"/>
              </a:rPr>
              <a:t>Show you can run it – not a good idea</a:t>
            </a:r>
          </a:p>
          <a:p>
            <a:pPr lvl="1"/>
            <a:r>
              <a:rPr lang="en-GB" sz="1200" kern="1200" dirty="0" smtClean="0">
                <a:solidFill>
                  <a:schemeClr val="tx1"/>
                </a:solidFill>
                <a:latin typeface="Times New Roman" pitchFamily="18" charset="0"/>
                <a:ea typeface="+mn-ea"/>
                <a:cs typeface="+mn-cs"/>
              </a:rPr>
              <a:t>Good idea to validate it by trying to do a build, alter a column type and try to build</a:t>
            </a:r>
          </a:p>
          <a:p>
            <a:pPr lvl="1"/>
            <a:r>
              <a:rPr lang="en-GB" sz="1200" kern="1200" dirty="0" smtClean="0">
                <a:solidFill>
                  <a:schemeClr val="tx1"/>
                </a:solidFill>
                <a:latin typeface="Times New Roman" pitchFamily="18" charset="0"/>
                <a:ea typeface="+mn-ea"/>
                <a:cs typeface="+mn-cs"/>
              </a:rPr>
              <a:t>Show you have the other tools you expect to work on for SQL such as schema compare and a query analyser </a:t>
            </a:r>
          </a:p>
          <a:p>
            <a:pPr lvl="1"/>
            <a:r>
              <a:rPr lang="en-GB" sz="1200" kern="1200" dirty="0" smtClean="0">
                <a:solidFill>
                  <a:schemeClr val="tx1"/>
                </a:solidFill>
                <a:latin typeface="Times New Roman" pitchFamily="18" charset="0"/>
                <a:ea typeface="+mn-ea"/>
                <a:cs typeface="+mn-cs"/>
              </a:rPr>
              <a:t>Show you can add a new item, just like any other project item</a:t>
            </a:r>
          </a:p>
          <a:p>
            <a:pPr lvl="1"/>
            <a:r>
              <a:rPr lang="en-GB" sz="1200" kern="1200" dirty="0" smtClean="0">
                <a:solidFill>
                  <a:schemeClr val="tx1"/>
                </a:solidFill>
                <a:latin typeface="Times New Roman" pitchFamily="18" charset="0"/>
                <a:ea typeface="+mn-ea"/>
                <a:cs typeface="+mn-cs"/>
              </a:rPr>
              <a:t>Show creating a new table</a:t>
            </a:r>
          </a:p>
          <a:p>
            <a:pPr lvl="0"/>
            <a:r>
              <a:rPr lang="en-GB" sz="1000" kern="1200" dirty="0" smtClean="0">
                <a:solidFill>
                  <a:schemeClr val="tx1"/>
                </a:solidFill>
                <a:latin typeface="Verdana" pitchFamily="34" charset="0"/>
                <a:ea typeface="+mn-ea"/>
                <a:cs typeface="+mn-cs"/>
              </a:rPr>
              <a:t>Show these can be source controlled (if you have valid connection, else just talk about it)</a:t>
            </a:r>
          </a:p>
          <a:p>
            <a:pPr lvl="1"/>
            <a:r>
              <a:rPr lang="en-GB" sz="1200" kern="1200" dirty="0" smtClean="0">
                <a:solidFill>
                  <a:schemeClr val="tx1"/>
                </a:solidFill>
                <a:latin typeface="Times New Roman" pitchFamily="18" charset="0"/>
                <a:ea typeface="+mn-ea"/>
                <a:cs typeface="+mn-cs"/>
              </a:rPr>
              <a:t>Add to TFS</a:t>
            </a:r>
          </a:p>
          <a:p>
            <a:pPr lvl="1"/>
            <a:r>
              <a:rPr lang="en-GB" sz="1200" kern="1200" dirty="0" smtClean="0">
                <a:solidFill>
                  <a:schemeClr val="tx1"/>
                </a:solidFill>
                <a:latin typeface="Times New Roman" pitchFamily="18" charset="0"/>
                <a:ea typeface="+mn-ea"/>
                <a:cs typeface="+mn-cs"/>
              </a:rPr>
              <a:t>Check in</a:t>
            </a:r>
          </a:p>
          <a:p>
            <a:pPr lvl="1"/>
            <a:r>
              <a:rPr lang="en-GB" sz="1200" kern="1200" dirty="0" smtClean="0">
                <a:solidFill>
                  <a:schemeClr val="tx1"/>
                </a:solidFill>
                <a:latin typeface="Times New Roman" pitchFamily="18" charset="0"/>
                <a:ea typeface="+mn-ea"/>
                <a:cs typeface="+mn-cs"/>
              </a:rPr>
              <a:t>Edit a file – note auto check out</a:t>
            </a:r>
          </a:p>
          <a:p>
            <a:pPr lvl="1"/>
            <a:r>
              <a:rPr lang="en-GB" sz="1200" kern="1200" dirty="0" smtClean="0">
                <a:solidFill>
                  <a:schemeClr val="tx1"/>
                </a:solidFill>
                <a:latin typeface="Times New Roman" pitchFamily="18" charset="0"/>
                <a:ea typeface="+mn-ea"/>
                <a:cs typeface="+mn-cs"/>
              </a:rPr>
              <a:t>Check in again – show that we can associate with work items</a:t>
            </a:r>
          </a:p>
          <a:p>
            <a:pPr lvl="0"/>
            <a:r>
              <a:rPr lang="en-GB" sz="1000" kern="1200" dirty="0" smtClean="0">
                <a:solidFill>
                  <a:schemeClr val="tx1"/>
                </a:solidFill>
                <a:latin typeface="Verdana" pitchFamily="34" charset="0"/>
                <a:ea typeface="+mn-ea"/>
                <a:cs typeface="+mn-cs"/>
              </a:rPr>
              <a:t>Show refactoring – make a point this is mostly done via the schema view</a:t>
            </a:r>
          </a:p>
          <a:p>
            <a:pPr lvl="1"/>
            <a:r>
              <a:rPr lang="en-GB" sz="1200" kern="1200" dirty="0" smtClean="0">
                <a:solidFill>
                  <a:schemeClr val="tx1"/>
                </a:solidFill>
                <a:latin typeface="Times New Roman" pitchFamily="18" charset="0"/>
                <a:ea typeface="+mn-ea"/>
                <a:cs typeface="+mn-cs"/>
              </a:rPr>
              <a:t>Create a new stored proc with </a:t>
            </a:r>
            <a:r>
              <a:rPr lang="en-GB" sz="1200" b="1" kern="1200" dirty="0" smtClean="0">
                <a:solidFill>
                  <a:schemeClr val="tx1"/>
                </a:solidFill>
                <a:latin typeface="Times New Roman" pitchFamily="18" charset="0"/>
                <a:ea typeface="+mn-ea"/>
                <a:cs typeface="+mn-cs"/>
              </a:rPr>
              <a:t>select * from </a:t>
            </a:r>
            <a:r>
              <a:rPr lang="en-GB" sz="1200" b="1" kern="1200" dirty="0" err="1" smtClean="0">
                <a:solidFill>
                  <a:schemeClr val="tx1"/>
                </a:solidFill>
                <a:latin typeface="Times New Roman" pitchFamily="18" charset="0"/>
                <a:ea typeface="+mn-ea"/>
                <a:cs typeface="+mn-cs"/>
              </a:rPr>
              <a:t>buildversion</a:t>
            </a:r>
            <a:endParaRPr lang="en-GB" sz="1200" kern="1200" dirty="0" smtClean="0">
              <a:solidFill>
                <a:schemeClr val="tx1"/>
              </a:solidFill>
              <a:latin typeface="Times New Roman" pitchFamily="18" charset="0"/>
              <a:ea typeface="+mn-ea"/>
              <a:cs typeface="+mn-cs"/>
            </a:endParaRPr>
          </a:p>
          <a:p>
            <a:pPr lvl="1"/>
            <a:r>
              <a:rPr lang="en-GB" sz="1200" kern="1200" dirty="0" smtClean="0">
                <a:solidFill>
                  <a:schemeClr val="tx1"/>
                </a:solidFill>
                <a:latin typeface="Times New Roman" pitchFamily="18" charset="0"/>
                <a:ea typeface="+mn-ea"/>
                <a:cs typeface="+mn-cs"/>
              </a:rPr>
              <a:t>Wildcard expansion convert select * to full column lists</a:t>
            </a:r>
          </a:p>
          <a:p>
            <a:pPr lvl="1"/>
            <a:r>
              <a:rPr lang="en-GB" sz="1200" kern="1200" dirty="0" smtClean="0">
                <a:solidFill>
                  <a:schemeClr val="tx1"/>
                </a:solidFill>
                <a:latin typeface="Times New Roman" pitchFamily="18" charset="0"/>
                <a:ea typeface="+mn-ea"/>
                <a:cs typeface="+mn-cs"/>
              </a:rPr>
              <a:t>Use FQN to fix the DB name</a:t>
            </a:r>
          </a:p>
          <a:p>
            <a:pPr lvl="0"/>
            <a:r>
              <a:rPr lang="en-GB" sz="1000" kern="1200" dirty="0" smtClean="0">
                <a:solidFill>
                  <a:schemeClr val="tx1"/>
                </a:solidFill>
                <a:latin typeface="Verdana" pitchFamily="34" charset="0"/>
                <a:ea typeface="+mn-ea"/>
                <a:cs typeface="+mn-cs"/>
              </a:rPr>
              <a:t>Show the tools on the Data menu</a:t>
            </a:r>
          </a:p>
          <a:p>
            <a:pPr lvl="1"/>
            <a:r>
              <a:rPr lang="en-GB" sz="1200" kern="1200" dirty="0" smtClean="0">
                <a:solidFill>
                  <a:schemeClr val="tx1"/>
                </a:solidFill>
                <a:latin typeface="Times New Roman" pitchFamily="18" charset="0"/>
                <a:ea typeface="+mn-ea"/>
                <a:cs typeface="+mn-cs"/>
              </a:rPr>
              <a:t>Static code analysis (s a power tool)</a:t>
            </a:r>
          </a:p>
          <a:p>
            <a:pPr lvl="1"/>
            <a:r>
              <a:rPr lang="en-GB" sz="1200" kern="1200" dirty="0" smtClean="0">
                <a:solidFill>
                  <a:schemeClr val="tx1"/>
                </a:solidFill>
                <a:latin typeface="Times New Roman" pitchFamily="18" charset="0"/>
                <a:ea typeface="+mn-ea"/>
                <a:cs typeface="+mn-cs"/>
              </a:rPr>
              <a:t>Schema compare – use the new SP as a difference</a:t>
            </a:r>
          </a:p>
          <a:p>
            <a:pPr lvl="1"/>
            <a:r>
              <a:rPr lang="en-GB" sz="1200" kern="1200" dirty="0" smtClean="0">
                <a:solidFill>
                  <a:schemeClr val="tx1"/>
                </a:solidFill>
                <a:latin typeface="Times New Roman" pitchFamily="18" charset="0"/>
                <a:ea typeface="+mn-ea"/>
                <a:cs typeface="+mn-cs"/>
              </a:rPr>
              <a:t>Data compare – point both at </a:t>
            </a:r>
            <a:r>
              <a:rPr lang="en-GB" sz="1200" kern="1200" dirty="0" err="1" smtClean="0">
                <a:solidFill>
                  <a:schemeClr val="tx1"/>
                </a:solidFill>
                <a:latin typeface="Times New Roman" pitchFamily="18" charset="0"/>
                <a:ea typeface="+mn-ea"/>
                <a:cs typeface="+mn-cs"/>
              </a:rPr>
              <a:t>adworks</a:t>
            </a:r>
            <a:r>
              <a:rPr lang="en-GB" sz="1200" kern="1200" dirty="0" smtClean="0">
                <a:solidFill>
                  <a:schemeClr val="tx1"/>
                </a:solidFill>
                <a:latin typeface="Times New Roman" pitchFamily="18" charset="0"/>
                <a:ea typeface="+mn-ea"/>
                <a:cs typeface="+mn-cs"/>
              </a:rPr>
              <a:t> or one at the temp created for IDE</a:t>
            </a:r>
          </a:p>
          <a:p>
            <a:pPr lvl="0"/>
            <a:r>
              <a:rPr lang="en-GB" sz="1000" kern="1200" dirty="0" smtClean="0">
                <a:solidFill>
                  <a:schemeClr val="tx1"/>
                </a:solidFill>
                <a:latin typeface="Verdana" pitchFamily="34" charset="0"/>
                <a:ea typeface="+mn-ea"/>
                <a:cs typeface="+mn-cs"/>
              </a:rPr>
              <a:t>Build the project, show what appears in the </a:t>
            </a:r>
            <a:r>
              <a:rPr lang="en-GB" sz="1000" kern="1200" dirty="0" err="1" smtClean="0">
                <a:solidFill>
                  <a:schemeClr val="tx1"/>
                </a:solidFill>
                <a:latin typeface="Verdana" pitchFamily="34" charset="0"/>
                <a:ea typeface="+mn-ea"/>
                <a:cs typeface="+mn-cs"/>
              </a:rPr>
              <a:t>sql</a:t>
            </a:r>
            <a:r>
              <a:rPr lang="en-GB" sz="1000" kern="1200" dirty="0" smtClean="0">
                <a:solidFill>
                  <a:schemeClr val="tx1"/>
                </a:solidFill>
                <a:latin typeface="Verdana" pitchFamily="34" charset="0"/>
                <a:ea typeface="+mn-ea"/>
                <a:cs typeface="+mn-cs"/>
              </a:rPr>
              <a:t> directory</a:t>
            </a:r>
          </a:p>
          <a:p>
            <a:pPr lvl="1"/>
            <a:r>
              <a:rPr lang="en-GB" sz="1200" kern="1200" dirty="0" smtClean="0">
                <a:solidFill>
                  <a:schemeClr val="tx1"/>
                </a:solidFill>
                <a:latin typeface="Times New Roman" pitchFamily="18" charset="0"/>
                <a:ea typeface="+mn-ea"/>
                <a:cs typeface="+mn-cs"/>
              </a:rPr>
              <a:t>Point out the pre and post build scripts are now just that – not the old black magic files</a:t>
            </a:r>
          </a:p>
          <a:p>
            <a:pPr lvl="1"/>
            <a:r>
              <a:rPr lang="en-GB" sz="1200" kern="1200" dirty="0" smtClean="0">
                <a:solidFill>
                  <a:schemeClr val="tx1"/>
                </a:solidFill>
                <a:latin typeface="Times New Roman" pitchFamily="18" charset="0"/>
                <a:ea typeface="+mn-ea"/>
                <a:cs typeface="+mn-cs"/>
              </a:rPr>
              <a:t>The rest is now stored in a schema files – this is what the deploy tool uses</a:t>
            </a:r>
          </a:p>
          <a:p>
            <a:pPr lvl="0"/>
            <a:r>
              <a:rPr lang="en-GB" sz="1000" kern="1200" dirty="0" smtClean="0">
                <a:solidFill>
                  <a:schemeClr val="tx1"/>
                </a:solidFill>
                <a:latin typeface="Verdana" pitchFamily="34" charset="0"/>
                <a:ea typeface="+mn-ea"/>
                <a:cs typeface="+mn-cs"/>
              </a:rPr>
              <a:t>Deploy it and see it creates a new DB.sql files that has all the content for the DB – by default this is not deployed – you can alter this to behave like it used to and auto deploy it to a DB by creating a connection – but remember you need rights to the master DB for this to work – so it fails</a:t>
            </a:r>
          </a:p>
          <a:p>
            <a:pPr lvl="0"/>
            <a:r>
              <a:rPr lang="en-GB" sz="1000" kern="1200" dirty="0" smtClean="0">
                <a:solidFill>
                  <a:schemeClr val="tx1"/>
                </a:solidFill>
                <a:latin typeface="Verdana" pitchFamily="34" charset="0"/>
                <a:ea typeface="+mn-ea"/>
                <a:cs typeface="+mn-cs"/>
              </a:rPr>
              <a:t>Following process in CHM file </a:t>
            </a:r>
            <a:r>
              <a:rPr lang="en-GB" sz="1000" b="1" kern="1200" dirty="0" smtClean="0">
                <a:solidFill>
                  <a:schemeClr val="tx1"/>
                </a:solidFill>
                <a:latin typeface="Verdana" pitchFamily="34" charset="0"/>
                <a:ea typeface="+mn-ea"/>
                <a:cs typeface="+mn-cs"/>
              </a:rPr>
              <a:t>How to: Prepare a Database for Deployment From a Command Prompt by Using VSDBCMD</a:t>
            </a:r>
            <a:endParaRPr lang="en-GB" sz="1000" kern="1200" dirty="0" smtClean="0">
              <a:solidFill>
                <a:schemeClr val="tx1"/>
              </a:solidFill>
              <a:latin typeface="Verdana" pitchFamily="34" charset="0"/>
              <a:ea typeface="+mn-ea"/>
              <a:cs typeface="+mn-cs"/>
            </a:endParaRPr>
          </a:p>
          <a:p>
            <a:pPr lvl="0"/>
            <a:r>
              <a:rPr lang="en-GB" sz="1000" kern="1200" dirty="0" smtClean="0">
                <a:solidFill>
                  <a:schemeClr val="tx1"/>
                </a:solidFill>
                <a:latin typeface="Verdana" pitchFamily="34" charset="0"/>
                <a:ea typeface="+mn-ea"/>
                <a:cs typeface="+mn-cs"/>
              </a:rPr>
              <a:t>Have the contents of the USB drive prepared as in </a:t>
            </a:r>
            <a:r>
              <a:rPr lang="en-GB" sz="1000" u="sng" kern="1200" dirty="0" smtClean="0">
                <a:solidFill>
                  <a:schemeClr val="tx1"/>
                </a:solidFill>
                <a:latin typeface="Verdana" pitchFamily="34" charset="0"/>
                <a:ea typeface="+mn-ea"/>
                <a:cs typeface="+mn-cs"/>
                <a:hlinkClick r:id="rId3"/>
              </a:rPr>
              <a:t>http://blogs.blackmarble.co.uk/blogs/rfennell/archive/2009/03/22/visual-studio-2008-database-edition-gdr-release-createdeployment.aspx</a:t>
            </a:r>
            <a:r>
              <a:rPr lang="en-GB" sz="1000" kern="1200" dirty="0" smtClean="0">
                <a:solidFill>
                  <a:schemeClr val="tx1"/>
                </a:solidFill>
                <a:latin typeface="Verdana" pitchFamily="34" charset="0"/>
                <a:ea typeface="+mn-ea"/>
                <a:cs typeface="+mn-cs"/>
              </a:rPr>
              <a:t> </a:t>
            </a:r>
          </a:p>
          <a:p>
            <a:pPr lvl="0"/>
            <a:r>
              <a:rPr lang="en-GB" sz="1000" kern="1200" dirty="0" smtClean="0">
                <a:solidFill>
                  <a:schemeClr val="tx1"/>
                </a:solidFill>
                <a:latin typeface="Verdana" pitchFamily="34" charset="0"/>
                <a:ea typeface="+mn-ea"/>
                <a:cs typeface="+mn-cs"/>
              </a:rPr>
              <a:t>Run the createdeployment.bat all this does is copy the last build (it is nasty hard coded but does for demo)</a:t>
            </a:r>
          </a:p>
          <a:p>
            <a:pPr lvl="0"/>
            <a:r>
              <a:rPr lang="en-GB" sz="1000" kern="1200" dirty="0" smtClean="0">
                <a:solidFill>
                  <a:schemeClr val="tx1"/>
                </a:solidFill>
                <a:latin typeface="Verdana" pitchFamily="34" charset="0"/>
                <a:ea typeface="+mn-ea"/>
                <a:cs typeface="+mn-cs"/>
              </a:rPr>
              <a:t>Run the deploy.bat and see that it creates</a:t>
            </a:r>
          </a:p>
          <a:p>
            <a:pPr lvl="0"/>
            <a:r>
              <a:rPr lang="en-GB" sz="1000" kern="1200" dirty="0" smtClean="0">
                <a:solidFill>
                  <a:schemeClr val="tx1"/>
                </a:solidFill>
                <a:latin typeface="Verdana" pitchFamily="34" charset="0"/>
                <a:ea typeface="+mn-ea"/>
                <a:cs typeface="+mn-cs"/>
              </a:rPr>
              <a:t>Use the </a:t>
            </a:r>
            <a:r>
              <a:rPr lang="en-GB" sz="1000" kern="1200" dirty="0" err="1" smtClean="0">
                <a:solidFill>
                  <a:schemeClr val="tx1"/>
                </a:solidFill>
                <a:latin typeface="Verdana" pitchFamily="34" charset="0"/>
                <a:ea typeface="+mn-ea"/>
                <a:cs typeface="+mn-cs"/>
              </a:rPr>
              <a:t>refector</a:t>
            </a:r>
            <a:r>
              <a:rPr lang="en-GB" sz="1000" kern="1200" smtClean="0">
                <a:solidFill>
                  <a:schemeClr val="tx1"/>
                </a:solidFill>
                <a:latin typeface="Verdana" pitchFamily="34" charset="0"/>
                <a:ea typeface="+mn-ea"/>
                <a:cs typeface="+mn-cs"/>
              </a:rPr>
              <a:t> tools to alter a table or stored produced and repeat the process</a:t>
            </a:r>
            <a:endParaRPr lang="en-GB" sz="1000" kern="1200">
              <a:solidFill>
                <a:schemeClr val="tx1"/>
              </a:solidFill>
              <a:latin typeface="Verdana" pitchFamily="34"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873125" y="274638"/>
            <a:ext cx="3001963" cy="2252662"/>
          </a:xfrm>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r>
              <a:rPr lang="en-GB" dirty="0" smtClean="0"/>
              <a:t>Smart default assignment of generators</a:t>
            </a:r>
          </a:p>
          <a:p>
            <a:r>
              <a:rPr lang="en-GB" dirty="0" smtClean="0"/>
              <a:t>Data generation is repeatable</a:t>
            </a:r>
          </a:p>
          <a:p>
            <a:r>
              <a:rPr lang="en-GB" dirty="0" smtClean="0"/>
              <a:t>Enforcement of table ratios</a:t>
            </a:r>
          </a:p>
          <a:p>
            <a:r>
              <a:rPr lang="en-GB" dirty="0" smtClean="0"/>
              <a:t>Can be part of the build process</a:t>
            </a:r>
          </a:p>
          <a:p>
            <a:pPr fontAlgn="auto">
              <a:spcBef>
                <a:spcPts val="0"/>
              </a:spcBef>
              <a:spcAft>
                <a:spcPts val="0"/>
              </a:spcAft>
              <a:defRPr/>
            </a:pPr>
            <a:endParaRPr lang="en-GB" dirty="0" smtClean="0"/>
          </a:p>
          <a:p>
            <a:pPr marL="0" marR="0" indent="0" algn="l" defTabSz="914400" rtl="0" eaLnBrk="0" fontAlgn="auto" latinLnBrk="0" hangingPunct="0">
              <a:lnSpc>
                <a:spcPct val="100000"/>
              </a:lnSpc>
              <a:spcBef>
                <a:spcPts val="0"/>
              </a:spcBef>
              <a:spcAft>
                <a:spcPts val="0"/>
              </a:spcAft>
              <a:buClrTx/>
              <a:buSzTx/>
              <a:buFontTx/>
              <a:buNone/>
              <a:tabLst/>
              <a:defRPr/>
            </a:pPr>
            <a:r>
              <a:rPr lang="en-GB" sz="1000" kern="1200" dirty="0" smtClean="0">
                <a:solidFill>
                  <a:schemeClr val="tx1"/>
                </a:solidFill>
                <a:latin typeface="Verdana" pitchFamily="34" charset="0"/>
                <a:ea typeface="+mn-ea"/>
                <a:cs typeface="+mn-cs"/>
              </a:rPr>
              <a:t>Can use</a:t>
            </a:r>
            <a:r>
              <a:rPr lang="en-GB" sz="1000" kern="1200" baseline="0" dirty="0" smtClean="0">
                <a:solidFill>
                  <a:schemeClr val="tx1"/>
                </a:solidFill>
                <a:latin typeface="Verdana" pitchFamily="34" charset="0"/>
                <a:ea typeface="+mn-ea"/>
                <a:cs typeface="+mn-cs"/>
              </a:rPr>
              <a:t> </a:t>
            </a:r>
            <a:r>
              <a:rPr lang="en-GB" sz="1000" kern="1200" dirty="0" smtClean="0">
                <a:solidFill>
                  <a:schemeClr val="tx1"/>
                </a:solidFill>
                <a:latin typeface="Verdana" pitchFamily="34" charset="0"/>
                <a:ea typeface="+mn-ea"/>
                <a:cs typeface="+mn-cs"/>
              </a:rPr>
              <a:t>TABLESAMPLE in the bit about producing sample data. </a:t>
            </a:r>
            <a:r>
              <a:rPr lang="en-GB" sz="1000" u="sng" kern="1200" dirty="0" smtClean="0">
                <a:solidFill>
                  <a:schemeClr val="tx1"/>
                </a:solidFill>
                <a:latin typeface="Verdana" pitchFamily="34" charset="0"/>
                <a:ea typeface="+mn-ea"/>
                <a:cs typeface="+mn-cs"/>
                <a:hlinkClick r:id="rId3"/>
              </a:rPr>
              <a:t>http://msdn.microsoft.com/en-us/library/ms189108.aspx</a:t>
            </a:r>
            <a:endParaRPr lang="en-GB" sz="1000" kern="1200" dirty="0" smtClean="0">
              <a:solidFill>
                <a:schemeClr val="tx1"/>
              </a:solidFill>
              <a:latin typeface="Verdana" pitchFamily="34" charset="0"/>
              <a:ea typeface="+mn-ea"/>
              <a:cs typeface="+mn-cs"/>
            </a:endParaRPr>
          </a:p>
          <a:p>
            <a:pPr fontAlgn="auto">
              <a:spcBef>
                <a:spcPts val="0"/>
              </a:spcBef>
              <a:spcAft>
                <a:spcPts val="0"/>
              </a:spcAft>
              <a:defRPr/>
            </a:pPr>
            <a:endParaRPr lang="en-GB" dirty="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9D9EA9-95D7-4554-9CBC-45B72C9897FF}" type="slidenum">
              <a:rPr lang="en-GB"/>
              <a:pPr fontAlgn="base">
                <a:spcBef>
                  <a:spcPct val="0"/>
                </a:spcBef>
                <a:spcAft>
                  <a:spcPct val="0"/>
                </a:spcAft>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274638"/>
            <a:ext cx="3001963" cy="225266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9FF8917-9546-4353-8039-D969166FE426}"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6B9A30-B81D-4914-9E1C-1AF4A1A11D09}" type="slidenum">
              <a:rPr lang="en-US">
                <a:latin typeface="Arial" pitchFamily="34" charset="0"/>
              </a:rPr>
              <a:pPr fontAlgn="base">
                <a:spcBef>
                  <a:spcPct val="0"/>
                </a:spcBef>
                <a:spcAft>
                  <a:spcPct val="0"/>
                </a:spcAft>
              </a:pPr>
              <a:t>21</a:t>
            </a:fld>
            <a:endParaRPr lang="en-US">
              <a:latin typeface="Arial" pitchFamily="34" charset="0"/>
            </a:endParaRPr>
          </a:p>
        </p:txBody>
      </p:sp>
      <p:sp>
        <p:nvSpPr>
          <p:cNvPr id="45059" name="Rectangle 2"/>
          <p:cNvSpPr>
            <a:spLocks noGrp="1" noRot="1" noChangeAspect="1" noChangeArrowheads="1" noTextEdit="1"/>
          </p:cNvSpPr>
          <p:nvPr>
            <p:ph type="sldImg"/>
          </p:nvPr>
        </p:nvSpPr>
        <p:spPr bwMode="auto">
          <a:xfrm>
            <a:off x="873125" y="274638"/>
            <a:ext cx="3001963" cy="2252662"/>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z="1000" b="1" kern="1200" dirty="0" smtClean="0">
                <a:solidFill>
                  <a:schemeClr val="tx1"/>
                </a:solidFill>
                <a:latin typeface="Verdana" pitchFamily="34" charset="0"/>
                <a:ea typeface="+mn-ea"/>
                <a:cs typeface="+mn-cs"/>
              </a:rPr>
              <a:t>Demo2 – Data Gen</a:t>
            </a:r>
          </a:p>
          <a:p>
            <a:pPr lvl="0"/>
            <a:r>
              <a:rPr lang="en-GB" sz="1000" kern="1200" dirty="0" smtClean="0">
                <a:solidFill>
                  <a:schemeClr val="tx1"/>
                </a:solidFill>
                <a:latin typeface="Verdana" pitchFamily="34" charset="0"/>
                <a:ea typeface="+mn-ea"/>
                <a:cs typeface="+mn-cs"/>
              </a:rPr>
              <a:t>Add new item using the </a:t>
            </a:r>
            <a:r>
              <a:rPr lang="en-GB" sz="1000" kern="1200" dirty="0" err="1" smtClean="0">
                <a:solidFill>
                  <a:schemeClr val="tx1"/>
                </a:solidFill>
                <a:latin typeface="Verdana" pitchFamily="34" charset="0"/>
                <a:ea typeface="+mn-ea"/>
                <a:cs typeface="+mn-cs"/>
              </a:rPr>
              <a:t>DataGen</a:t>
            </a:r>
            <a:r>
              <a:rPr lang="en-GB" sz="1000" kern="1200" dirty="0" smtClean="0">
                <a:solidFill>
                  <a:schemeClr val="tx1"/>
                </a:solidFill>
                <a:latin typeface="Verdana" pitchFamily="34" charset="0"/>
                <a:ea typeface="+mn-ea"/>
                <a:cs typeface="+mn-cs"/>
              </a:rPr>
              <a:t> plan option</a:t>
            </a:r>
          </a:p>
          <a:p>
            <a:pPr lvl="0"/>
            <a:r>
              <a:rPr lang="en-GB" sz="1000" kern="1200" dirty="0" smtClean="0">
                <a:solidFill>
                  <a:schemeClr val="tx1"/>
                </a:solidFill>
                <a:latin typeface="Verdana" pitchFamily="34" charset="0"/>
                <a:ea typeface="+mn-ea"/>
                <a:cs typeface="+mn-cs"/>
              </a:rPr>
              <a:t>It shows the DB schema – deselect all bar customers – note it know the relationships and you can set the ratios</a:t>
            </a:r>
          </a:p>
          <a:p>
            <a:pPr lvl="0"/>
            <a:r>
              <a:rPr lang="en-GB" sz="1000" kern="1200" dirty="0" smtClean="0">
                <a:solidFill>
                  <a:schemeClr val="tx1"/>
                </a:solidFill>
                <a:latin typeface="Verdana" pitchFamily="34" charset="0"/>
                <a:ea typeface="+mn-ea"/>
                <a:cs typeface="+mn-cs"/>
              </a:rPr>
              <a:t>Pick a table and preview</a:t>
            </a:r>
          </a:p>
          <a:p>
            <a:pPr lvl="0"/>
            <a:r>
              <a:rPr lang="en-GB" sz="1000" kern="1200" dirty="0" smtClean="0">
                <a:solidFill>
                  <a:schemeClr val="tx1"/>
                </a:solidFill>
                <a:latin typeface="Verdana" pitchFamily="34" charset="0"/>
                <a:ea typeface="+mn-ea"/>
                <a:cs typeface="+mn-cs"/>
              </a:rPr>
              <a:t>Alter the generator and preview again</a:t>
            </a:r>
          </a:p>
          <a:p>
            <a:pPr lvl="0"/>
            <a:r>
              <a:rPr lang="en-GB" sz="1000" kern="1200" dirty="0" smtClean="0">
                <a:solidFill>
                  <a:schemeClr val="tx1"/>
                </a:solidFill>
                <a:latin typeface="Verdana" pitchFamily="34" charset="0"/>
                <a:ea typeface="+mn-ea"/>
                <a:cs typeface="+mn-cs"/>
              </a:rPr>
              <a:t>Save it</a:t>
            </a:r>
          </a:p>
          <a:p>
            <a:pPr lvl="0"/>
            <a:r>
              <a:rPr lang="en-GB" sz="1000" kern="1200" dirty="0" smtClean="0">
                <a:solidFill>
                  <a:schemeClr val="tx1"/>
                </a:solidFill>
                <a:latin typeface="Verdana" pitchFamily="34" charset="0"/>
                <a:ea typeface="+mn-ea"/>
                <a:cs typeface="+mn-cs"/>
              </a:rPr>
              <a:t>On the Data menu show the </a:t>
            </a:r>
            <a:r>
              <a:rPr lang="en-GB" sz="1000" kern="1200" dirty="0" err="1" smtClean="0">
                <a:solidFill>
                  <a:schemeClr val="tx1"/>
                </a:solidFill>
                <a:latin typeface="Verdana" pitchFamily="34" charset="0"/>
                <a:ea typeface="+mn-ea"/>
                <a:cs typeface="+mn-cs"/>
              </a:rPr>
              <a:t>DataGen</a:t>
            </a:r>
            <a:r>
              <a:rPr lang="en-GB" sz="1000" kern="1200" dirty="0" smtClean="0">
                <a:solidFill>
                  <a:schemeClr val="tx1"/>
                </a:solidFill>
                <a:latin typeface="Verdana" pitchFamily="34" charset="0"/>
                <a:ea typeface="+mn-ea"/>
                <a:cs typeface="+mn-cs"/>
              </a:rPr>
              <a:t> option that it is pointed at a DB</a:t>
            </a:r>
          </a:p>
          <a:p>
            <a:pPr lvl="0"/>
            <a:r>
              <a:rPr lang="en-GB" sz="1000" kern="1200" dirty="0" smtClean="0">
                <a:solidFill>
                  <a:schemeClr val="tx1"/>
                </a:solidFill>
                <a:latin typeface="Verdana" pitchFamily="34" charset="0"/>
                <a:ea typeface="+mn-ea"/>
                <a:cs typeface="+mn-cs"/>
              </a:rPr>
              <a:t>Note that this is all a bit of works, so........</a:t>
            </a:r>
          </a:p>
          <a:p>
            <a:pPr lvl="0"/>
            <a:r>
              <a:rPr lang="en-GB" sz="1000" kern="1200" dirty="0" smtClean="0">
                <a:solidFill>
                  <a:schemeClr val="tx1"/>
                </a:solidFill>
                <a:latin typeface="Verdana" pitchFamily="34" charset="0"/>
                <a:ea typeface="+mn-ea"/>
                <a:cs typeface="+mn-cs"/>
              </a:rPr>
              <a:t>There was an Add a new Wizard will such the schema from a remote source that you get with the VS2008 DB Power tools</a:t>
            </a:r>
          </a:p>
          <a:p>
            <a:pPr lvl="0"/>
            <a:r>
              <a:rPr lang="en-GB" sz="1000" kern="1200" dirty="0" smtClean="0">
                <a:solidFill>
                  <a:schemeClr val="tx1"/>
                </a:solidFill>
                <a:latin typeface="Verdana" pitchFamily="34" charset="0"/>
                <a:ea typeface="+mn-ea"/>
                <a:cs typeface="+mn-cs"/>
              </a:rPr>
              <a:t>Point out these can be wired into MSBUILD</a:t>
            </a:r>
            <a:endParaRPr lang="en-GB" sz="1000" kern="1200" dirty="0">
              <a:solidFill>
                <a:schemeClr val="tx1"/>
              </a:solidFill>
              <a:latin typeface="Verdana" pitchFamily="34"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8C5119-F7A8-4556-A2FE-A3589C69B171}" type="slidenum">
              <a:rPr lang="en-US"/>
              <a:pPr fontAlgn="base">
                <a:spcBef>
                  <a:spcPct val="0"/>
                </a:spcBef>
                <a:spcAft>
                  <a:spcPct val="0"/>
                </a:spcAft>
              </a:pPr>
              <a:t>22</a:t>
            </a:fld>
            <a:endParaRPr lang="en-US"/>
          </a:p>
        </p:txBody>
      </p:sp>
      <p:sp>
        <p:nvSpPr>
          <p:cNvPr id="48131" name="Rectangle 2"/>
          <p:cNvSpPr>
            <a:spLocks noGrp="1" noRot="1" noChangeAspect="1" noChangeArrowheads="1" noTextEdit="1"/>
          </p:cNvSpPr>
          <p:nvPr>
            <p:ph type="sldImg"/>
          </p:nvPr>
        </p:nvSpPr>
        <p:spPr bwMode="auto">
          <a:xfrm>
            <a:off x="873125" y="274638"/>
            <a:ext cx="3001963" cy="2252662"/>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Firstly remember that can test any CLR code before loading it into SQL Server, since SQL 2005 you have the option to write user defined functions  using </a:t>
            </a:r>
            <a:r>
              <a:rPr lang="en-US" dirty="0" err="1" smtClean="0"/>
              <a:t>nUnit</a:t>
            </a:r>
            <a:r>
              <a:rPr lang="en-US" dirty="0" smtClean="0"/>
              <a:t> or </a:t>
            </a:r>
            <a:r>
              <a:rPr lang="en-US" dirty="0" err="1" smtClean="0"/>
              <a:t>MSTest</a:t>
            </a:r>
            <a:r>
              <a:rPr lang="en-US" dirty="0" smtClean="0"/>
              <a:t> tools – but this is not what today session is about</a:t>
            </a:r>
          </a:p>
          <a:p>
            <a:pPr>
              <a:spcBef>
                <a:spcPct val="0"/>
              </a:spcBef>
            </a:pPr>
            <a:endParaRPr lang="en-US" dirty="0" smtClean="0"/>
          </a:p>
          <a:p>
            <a:pPr>
              <a:spcBef>
                <a:spcPct val="0"/>
              </a:spcBef>
            </a:pPr>
            <a:r>
              <a:rPr lang="en-US" dirty="0" smtClean="0"/>
              <a:t>Visual Studio 2005/8  provides SQL testing to the DB professional http://msdn2.microsoft.com/en-us/library/bb381703(VS.80).aspx</a:t>
            </a:r>
          </a:p>
          <a:p>
            <a:pPr>
              <a:spcBef>
                <a:spcPct val="0"/>
              </a:spcBef>
            </a:pPr>
            <a:endParaRPr lang="en-US" dirty="0" smtClean="0"/>
          </a:p>
          <a:p>
            <a:pPr>
              <a:spcBef>
                <a:spcPct val="0"/>
              </a:spcBef>
            </a:pPr>
            <a:r>
              <a:rPr lang="nl-BE" dirty="0" smtClean="0"/>
              <a:t>See my SQLBits</a:t>
            </a:r>
            <a:r>
              <a:rPr lang="nl-BE" baseline="0" dirty="0" smtClean="0"/>
              <a:t> I session on unit testing in SQL</a:t>
            </a:r>
            <a:endParaRPr lang="nl-BE"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32CB47-B521-4FB7-B1C2-1840F2FEE680}" type="slidenum">
              <a:rPr lang="en-US">
                <a:latin typeface="Arial" pitchFamily="34" charset="0"/>
              </a:rPr>
              <a:pPr fontAlgn="base">
                <a:spcBef>
                  <a:spcPct val="0"/>
                </a:spcBef>
                <a:spcAft>
                  <a:spcPct val="0"/>
                </a:spcAft>
              </a:pPr>
              <a:t>23</a:t>
            </a:fld>
            <a:endParaRPr lang="en-US">
              <a:latin typeface="Arial" pitchFamily="34" charset="0"/>
            </a:endParaRPr>
          </a:p>
        </p:txBody>
      </p:sp>
      <p:sp>
        <p:nvSpPr>
          <p:cNvPr id="49155" name="Rectangle 2"/>
          <p:cNvSpPr>
            <a:spLocks noGrp="1" noRot="1" noChangeAspect="1" noChangeArrowheads="1" noTextEdit="1"/>
          </p:cNvSpPr>
          <p:nvPr>
            <p:ph type="sldImg"/>
          </p:nvPr>
        </p:nvSpPr>
        <p:spPr bwMode="auto">
          <a:xfrm>
            <a:off x="873125" y="274638"/>
            <a:ext cx="3001963" cy="2252662"/>
          </a:xfrm>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z="1000" b="1" kern="1200" dirty="0" smtClean="0">
                <a:solidFill>
                  <a:schemeClr val="tx1"/>
                </a:solidFill>
                <a:latin typeface="Verdana" pitchFamily="34" charset="0"/>
                <a:ea typeface="+mn-ea"/>
                <a:cs typeface="+mn-cs"/>
              </a:rPr>
              <a:t>Demo 3 – Testing</a:t>
            </a:r>
          </a:p>
          <a:p>
            <a:pPr lvl="0"/>
            <a:r>
              <a:rPr lang="en-GB" sz="1000" kern="1200" dirty="0" smtClean="0">
                <a:solidFill>
                  <a:schemeClr val="tx1"/>
                </a:solidFill>
                <a:latin typeface="Verdana" pitchFamily="34" charset="0"/>
                <a:ea typeface="+mn-ea"/>
                <a:cs typeface="+mn-cs"/>
              </a:rPr>
              <a:t>Add a new Test project  to the solution</a:t>
            </a:r>
          </a:p>
          <a:p>
            <a:pPr lvl="0"/>
            <a:r>
              <a:rPr lang="en-GB" sz="1000" kern="1200" dirty="0" smtClean="0">
                <a:solidFill>
                  <a:schemeClr val="tx1"/>
                </a:solidFill>
                <a:latin typeface="Verdana" pitchFamily="34" charset="0"/>
                <a:ea typeface="+mn-ea"/>
                <a:cs typeface="+mn-cs"/>
              </a:rPr>
              <a:t>Delete the unit and manual test – as not needed now</a:t>
            </a:r>
          </a:p>
          <a:p>
            <a:pPr lvl="0"/>
            <a:r>
              <a:rPr lang="en-GB" sz="1000" kern="1200" dirty="0" smtClean="0">
                <a:solidFill>
                  <a:schemeClr val="tx1"/>
                </a:solidFill>
                <a:latin typeface="Verdana" pitchFamily="34" charset="0"/>
                <a:ea typeface="+mn-ea"/>
                <a:cs typeface="+mn-cs"/>
              </a:rPr>
              <a:t>Add a new test  - pick database test</a:t>
            </a:r>
          </a:p>
          <a:p>
            <a:pPr lvl="0"/>
            <a:r>
              <a:rPr lang="en-GB" sz="1000" kern="1200" dirty="0" smtClean="0">
                <a:solidFill>
                  <a:schemeClr val="tx1"/>
                </a:solidFill>
                <a:latin typeface="Verdana" pitchFamily="34" charset="0"/>
                <a:ea typeface="+mn-ea"/>
                <a:cs typeface="+mn-cs"/>
              </a:rPr>
              <a:t>Show it pops up a DB form to allow you to point at a DB and also show it allows you to associate the DB project and the </a:t>
            </a:r>
            <a:r>
              <a:rPr lang="en-GB" sz="1000" kern="1200" dirty="0" err="1" smtClean="0">
                <a:solidFill>
                  <a:schemeClr val="tx1"/>
                </a:solidFill>
                <a:latin typeface="Verdana" pitchFamily="34" charset="0"/>
                <a:ea typeface="+mn-ea"/>
                <a:cs typeface="+mn-cs"/>
              </a:rPr>
              <a:t>datagen</a:t>
            </a:r>
            <a:r>
              <a:rPr lang="en-GB" sz="1000" kern="1200" dirty="0" smtClean="0">
                <a:solidFill>
                  <a:schemeClr val="tx1"/>
                </a:solidFill>
                <a:latin typeface="Verdana" pitchFamily="34" charset="0"/>
                <a:ea typeface="+mn-ea"/>
                <a:cs typeface="+mn-cs"/>
              </a:rPr>
              <a:t> with the test </a:t>
            </a:r>
          </a:p>
          <a:p>
            <a:pPr lvl="0"/>
            <a:r>
              <a:rPr lang="en-GB" sz="1000" kern="1200" dirty="0" smtClean="0">
                <a:solidFill>
                  <a:schemeClr val="tx1"/>
                </a:solidFill>
                <a:latin typeface="Verdana" pitchFamily="34" charset="0"/>
                <a:ea typeface="+mn-ea"/>
                <a:cs typeface="+mn-cs"/>
              </a:rPr>
              <a:t>Select the defaults</a:t>
            </a:r>
          </a:p>
          <a:p>
            <a:pPr lvl="0"/>
            <a:r>
              <a:rPr lang="en-GB" sz="1000" kern="1200" dirty="0" smtClean="0">
                <a:solidFill>
                  <a:schemeClr val="tx1"/>
                </a:solidFill>
                <a:latin typeface="Verdana" pitchFamily="34" charset="0"/>
                <a:ea typeface="+mn-ea"/>
                <a:cs typeface="+mn-cs"/>
              </a:rPr>
              <a:t>In the editor point out that you can enter a query</a:t>
            </a:r>
          </a:p>
          <a:p>
            <a:r>
              <a:rPr lang="en-GB" sz="1000" kern="1200" dirty="0" smtClean="0">
                <a:solidFill>
                  <a:schemeClr val="tx1"/>
                </a:solidFill>
                <a:latin typeface="Verdana" pitchFamily="34" charset="0"/>
                <a:ea typeface="+mn-ea"/>
                <a:cs typeface="+mn-cs"/>
              </a:rPr>
              <a:t>You then add a selection of asserts</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8C5119-F7A8-4556-A2FE-A3589C69B171}" type="slidenum">
              <a:rPr lang="en-US"/>
              <a:pPr fontAlgn="base">
                <a:spcBef>
                  <a:spcPct val="0"/>
                </a:spcBef>
                <a:spcAft>
                  <a:spcPct val="0"/>
                </a:spcAft>
              </a:pPr>
              <a:t>25</a:t>
            </a:fld>
            <a:endParaRPr lang="en-US"/>
          </a:p>
        </p:txBody>
      </p:sp>
      <p:sp>
        <p:nvSpPr>
          <p:cNvPr id="48131" name="Rectangle 2"/>
          <p:cNvSpPr>
            <a:spLocks noGrp="1" noRot="1" noChangeAspect="1" noChangeArrowheads="1" noTextEdit="1"/>
          </p:cNvSpPr>
          <p:nvPr>
            <p:ph type="sldImg"/>
          </p:nvPr>
        </p:nvSpPr>
        <p:spPr bwMode="auto">
          <a:xfrm>
            <a:off x="873125" y="274638"/>
            <a:ext cx="3001963" cy="2252662"/>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B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274638"/>
            <a:ext cx="3001963" cy="2252662"/>
          </a:xfrm>
        </p:spPr>
      </p:sp>
      <p:sp>
        <p:nvSpPr>
          <p:cNvPr id="3" name="Notes Placeholder 2"/>
          <p:cNvSpPr>
            <a:spLocks noGrp="1"/>
          </p:cNvSpPr>
          <p:nvPr>
            <p:ph type="body" idx="1"/>
          </p:nvPr>
        </p:nvSpPr>
        <p:spPr/>
        <p:txBody>
          <a:bodyPr>
            <a:normAutofit fontScale="25000" lnSpcReduction="20000"/>
          </a:bodyPr>
          <a:lstStyle/>
          <a:p>
            <a:endParaRPr lang="en-GB" dirty="0"/>
          </a:p>
        </p:txBody>
      </p:sp>
      <p:sp>
        <p:nvSpPr>
          <p:cNvPr id="4" name="Slide Number Placeholder 3"/>
          <p:cNvSpPr>
            <a:spLocks noGrp="1"/>
          </p:cNvSpPr>
          <p:nvPr>
            <p:ph type="sldNum" sz="quarter" idx="10"/>
          </p:nvPr>
        </p:nvSpPr>
        <p:spPr/>
        <p:txBody>
          <a:bodyPr/>
          <a:lstStyle/>
          <a:p>
            <a:fld id="{E9FF8917-9546-4353-8039-D969166FE426}" type="slidenum">
              <a:rPr lang="en-GB" smtClean="0"/>
              <a:pPr/>
              <a:t>26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er Placeholder 2"/>
          <p:cNvSpPr>
            <a:spLocks noGrp="1" noChangeArrowheads="1"/>
          </p:cNvSpPr>
          <p:nvPr>
            <p:ph type="hdr" sz="quarter"/>
          </p:nvPr>
        </p:nvSpPr>
        <p:spPr>
          <a:xfrm>
            <a:off x="0" y="0"/>
            <a:ext cx="2971800" cy="464820"/>
          </a:xfrm>
          <a:prstGeom prst="rect">
            <a:avLst/>
          </a:prstGeom>
          <a:ln/>
        </p:spPr>
        <p:txBody>
          <a:bodyPr/>
          <a:lstStyle/>
          <a:p>
            <a:r>
              <a:rPr lang="en-US"/>
              <a:t>MGB 2003</a:t>
            </a:r>
          </a:p>
        </p:txBody>
      </p:sp>
      <p:sp>
        <p:nvSpPr>
          <p:cNvPr id="4" name="Notes Placeholder 3"/>
          <p:cNvSpPr>
            <a:spLocks noGrp="1"/>
          </p:cNvSpPr>
          <p:nvPr>
            <p:ph type="body" idx="1"/>
          </p:nvPr>
        </p:nvSpPr>
        <p:spPr/>
        <p:txBody>
          <a:bodyPr>
            <a:normAutofit/>
          </a:bodyPr>
          <a:lstStyle/>
          <a:p>
            <a:r>
              <a:rPr lang="en-US" dirty="0" smtClean="0"/>
              <a:t>Database projects provides an extensible declarative database development platform inside Visual Studio</a:t>
            </a:r>
          </a:p>
          <a:p>
            <a:pPr lvl="1"/>
            <a:r>
              <a:rPr lang="en-US" dirty="0" smtClean="0"/>
              <a:t>Enabling integration of data tier development in to the application life cycle (ALM)</a:t>
            </a:r>
          </a:p>
          <a:p>
            <a:pPr lvl="1"/>
            <a:r>
              <a:rPr lang="en-US" dirty="0" smtClean="0"/>
              <a:t>Bringing code focused tooling and solutions towards the data tier developer</a:t>
            </a:r>
          </a:p>
          <a:p>
            <a:pPr lvl="1"/>
            <a:r>
              <a:rPr lang="en-US" dirty="0" smtClean="0"/>
              <a:t>Enables the integration and collaboration between </a:t>
            </a:r>
            <a:br>
              <a:rPr lang="en-US" dirty="0" smtClean="0"/>
            </a:br>
            <a:r>
              <a:rPr lang="en-US" dirty="0" smtClean="0"/>
              <a:t>the application and data tier developers</a:t>
            </a:r>
          </a:p>
          <a:p>
            <a:pPr lvl="1"/>
            <a:r>
              <a:rPr lang="en-US" dirty="0" smtClean="0"/>
              <a:t>Enabling agile development practices in the data-tier</a:t>
            </a:r>
          </a:p>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7CBB03-2D66-4762-AFB4-224A88F1FB6A}" type="slidenum">
              <a:rPr lang="en-US">
                <a:latin typeface="Arial" pitchFamily="34" charset="0"/>
              </a:rPr>
              <a:pPr fontAlgn="base">
                <a:spcBef>
                  <a:spcPct val="0"/>
                </a:spcBef>
                <a:spcAft>
                  <a:spcPct val="0"/>
                </a:spcAft>
              </a:pPr>
              <a:t>29</a:t>
            </a:fld>
            <a:endParaRPr lang="en-US">
              <a:latin typeface="Arial" pitchFamily="34" charset="0"/>
            </a:endParaRPr>
          </a:p>
        </p:txBody>
      </p:sp>
      <p:sp>
        <p:nvSpPr>
          <p:cNvPr id="81923" name="Rectangle 2"/>
          <p:cNvSpPr>
            <a:spLocks noGrp="1" noRot="1" noChangeAspect="1" noChangeArrowheads="1" noTextEdit="1"/>
          </p:cNvSpPr>
          <p:nvPr>
            <p:ph type="sldImg"/>
          </p:nvPr>
        </p:nvSpPr>
        <p:spPr bwMode="auto">
          <a:xfrm>
            <a:off x="2036763" y="696913"/>
            <a:ext cx="3216275" cy="2413000"/>
          </a:xfrm>
          <a:noFill/>
          <a:ln>
            <a:solidFill>
              <a:srgbClr val="000000"/>
            </a:solidFill>
            <a:miter lim="800000"/>
            <a:headEnd/>
            <a:tailEnd/>
          </a:ln>
        </p:spPr>
      </p:sp>
      <p:sp>
        <p:nvSpPr>
          <p:cNvPr id="81924" name="Rectangle 3"/>
          <p:cNvSpPr>
            <a:spLocks noGrp="1" noChangeArrowheads="1"/>
          </p:cNvSpPr>
          <p:nvPr>
            <p:ph type="body" idx="1"/>
          </p:nvPr>
        </p:nvSpPr>
        <p:spPr bwMode="auto">
          <a:xfrm>
            <a:off x="404814" y="3256968"/>
            <a:ext cx="5976937" cy="5342202"/>
          </a:xfrm>
          <a:noFill/>
        </p:spPr>
        <p:txBody>
          <a:bodyPr wrap="square" numCol="1" anchor="t" anchorCtr="0" compatLnSpc="1">
            <a:prstTxWarp prst="textNoShape">
              <a:avLst/>
            </a:prstTxWarp>
          </a:bodyPr>
          <a:lstStyle/>
          <a:p>
            <a:pPr>
              <a:spcBef>
                <a:spcPct val="0"/>
              </a:spcBef>
            </a:pPr>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4"/>
          </p:nvPr>
        </p:nvSpPr>
        <p:spPr bwMode="auto">
          <a:xfrm>
            <a:off x="0" y="8829967"/>
            <a:ext cx="2971800" cy="46482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ja-JP" smtClean="0"/>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mtClean="0"/>
          </a:p>
        </p:txBody>
      </p:sp>
      <p:sp>
        <p:nvSpPr>
          <p:cNvPr id="4813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8E9C66-B9BE-4CFD-990D-0CC499C874AA}" type="slidenum">
              <a:rPr lang="en-US"/>
              <a:pPr fontAlgn="base">
                <a:spcBef>
                  <a:spcPct val="0"/>
                </a:spcBef>
                <a:spcAft>
                  <a:spcPct val="0"/>
                </a:spcAft>
              </a:pPr>
              <a:t>4</a:t>
            </a:fld>
            <a:endParaRPr lang="en-US"/>
          </a:p>
        </p:txBody>
      </p:sp>
      <p:sp>
        <p:nvSpPr>
          <p:cNvPr id="48132" name="Rectangle 2"/>
          <p:cNvSpPr>
            <a:spLocks noGrp="1" noRot="1" noChangeAspect="1" noChangeArrowheads="1" noTextEdit="1"/>
          </p:cNvSpPr>
          <p:nvPr>
            <p:ph type="sldImg"/>
          </p:nvPr>
        </p:nvSpPr>
        <p:spPr bwMode="auto">
          <a:xfrm>
            <a:off x="873125" y="274638"/>
            <a:ext cx="3001963" cy="2252662"/>
          </a:xfrm>
          <a:noFill/>
          <a:ln>
            <a:solidFill>
              <a:srgbClr val="000000"/>
            </a:solidFill>
            <a:miter lim="800000"/>
            <a:headEnd/>
            <a:tailEnd/>
          </a:ln>
        </p:spPr>
      </p:sp>
      <p:sp>
        <p:nvSpPr>
          <p:cNvPr id="481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TFS provides the infrastructure for team members to collaborate successfully to deliver a software project.  It’s built on Windows Server 2003 and SQL Server.  It leverages core technologies like ASP.NET web services and SharePoint to provide services.</a:t>
            </a:r>
            <a:endParaRPr lang="en-US" dirty="0" smtClean="0"/>
          </a:p>
          <a:p>
            <a:pPr>
              <a:spcBef>
                <a:spcPct val="0"/>
              </a:spcBef>
            </a:pPr>
            <a:r>
              <a:rPr lang="en-US" dirty="0" smtClean="0">
                <a:latin typeface="Times New Roman" pitchFamily="18" charset="0"/>
              </a:rPr>
              <a:t>It’s composed of four cornerstones.  The first is Work Item Tracking which is very fundamental to TFS.  WI are our generic name for any piece of information related to a project that require further action or input.  So it can be a Feature, Bug/Defect, Task, Requirement, etc.  WIs are used by all parts of TFS.</a:t>
            </a:r>
          </a:p>
          <a:p>
            <a:pPr>
              <a:spcBef>
                <a:spcPct val="0"/>
              </a:spcBef>
            </a:pPr>
            <a:r>
              <a:rPr lang="en-US" dirty="0" smtClean="0">
                <a:latin typeface="Times New Roman" pitchFamily="18" charset="0"/>
              </a:rPr>
              <a:t>Version Control is the name of our enterprise class source code Change Management feature that we’ll be talking about in depth shortly.</a:t>
            </a:r>
          </a:p>
          <a:p>
            <a:pPr>
              <a:spcBef>
                <a:spcPct val="0"/>
              </a:spcBef>
            </a:pPr>
            <a:r>
              <a:rPr lang="en-US" dirty="0" smtClean="0">
                <a:latin typeface="Times New Roman" pitchFamily="18" charset="0"/>
              </a:rPr>
              <a:t>Build Automation makes it simple for teams to set up a regularly scheduled build.  Performing regular builds will increase quality by catching defects when code is integrated.  TFS makes it dead simple to set this up.</a:t>
            </a:r>
          </a:p>
          <a:p>
            <a:pPr>
              <a:spcBef>
                <a:spcPct val="0"/>
              </a:spcBef>
            </a:pPr>
            <a:r>
              <a:rPr lang="en-US" dirty="0" smtClean="0">
                <a:latin typeface="Times New Roman" pitchFamily="18" charset="0"/>
              </a:rPr>
              <a:t>Team Communication is important to ensure the team is in sync.  TFS supports this by aggregating all project related data in a single repository and making that easily accessible to anyone related to the project.  Good communication increases the transparency of the project.</a:t>
            </a:r>
          </a:p>
          <a:p>
            <a:pPr>
              <a:spcBef>
                <a:spcPct val="0"/>
              </a:spcBef>
            </a:pPr>
            <a:r>
              <a:rPr lang="en-US" dirty="0" smtClean="0">
                <a:latin typeface="Times New Roman" pitchFamily="18" charset="0"/>
              </a:rPr>
              <a:t>Finally, TFS’s extensive Reporting capabilities increase the predictability of a project by gathering and presenting important information.  Out of the box we have over 20 predefined reports and it’s really simple to extend existing reports as well as create new reports.</a:t>
            </a:r>
          </a:p>
          <a:p>
            <a:pPr>
              <a:spcBef>
                <a:spcPct val="0"/>
              </a:spcBef>
            </a:pPr>
            <a:endParaRPr lang="en-US" dirty="0" smtClean="0">
              <a:latin typeface="Times New Roman" pitchFamily="18" charset="0"/>
            </a:endParaRPr>
          </a:p>
          <a:p>
            <a:pPr>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er Placeholder 2"/>
          <p:cNvSpPr>
            <a:spLocks noGrp="1" noChangeArrowheads="1"/>
          </p:cNvSpPr>
          <p:nvPr>
            <p:ph type="hdr" sz="quarter"/>
          </p:nvPr>
        </p:nvSpPr>
        <p:spPr>
          <a:xfrm>
            <a:off x="0" y="0"/>
            <a:ext cx="2971800" cy="464820"/>
          </a:xfrm>
          <a:prstGeom prst="rect">
            <a:avLst/>
          </a:prstGeom>
          <a:ln/>
        </p:spPr>
        <p:txBody>
          <a:bodyPr/>
          <a:lstStyle/>
          <a:p>
            <a:r>
              <a:rPr lang="en-US"/>
              <a:t>MGB 2003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274638"/>
            <a:ext cx="3001963" cy="2252662"/>
          </a:xfrm>
        </p:spPr>
      </p:sp>
      <p:sp>
        <p:nvSpPr>
          <p:cNvPr id="3" name="Notes Placeholder 2"/>
          <p:cNvSpPr>
            <a:spLocks noGrp="1"/>
          </p:cNvSpPr>
          <p:nvPr>
            <p:ph type="body" idx="1"/>
          </p:nvPr>
        </p:nvSpPr>
        <p:spPr/>
        <p:txBody>
          <a:bodyPr>
            <a:normAutofit/>
          </a:bodyPr>
          <a:lstStyle/>
          <a:p>
            <a:r>
              <a:rPr lang="en-GB" dirty="0" smtClean="0"/>
              <a:t>As </a:t>
            </a:r>
            <a:r>
              <a:rPr lang="en-GB" dirty="0" err="1" smtClean="0"/>
              <a:t>Datadude</a:t>
            </a:r>
            <a:r>
              <a:rPr lang="en-GB" dirty="0" smtClean="0"/>
              <a:t> came out a year after VS2005 it is still getting in sync with the release schedule, just about caught</a:t>
            </a:r>
            <a:r>
              <a:rPr lang="en-GB" baseline="0" dirty="0" smtClean="0"/>
              <a:t> up now.</a:t>
            </a:r>
          </a:p>
          <a:p>
            <a:endParaRPr lang="en-GB" dirty="0"/>
          </a:p>
        </p:txBody>
      </p:sp>
      <p:sp>
        <p:nvSpPr>
          <p:cNvPr id="4" name="Slide Number Placeholder 3"/>
          <p:cNvSpPr>
            <a:spLocks noGrp="1"/>
          </p:cNvSpPr>
          <p:nvPr>
            <p:ph type="sldNum" sz="quarter" idx="10"/>
          </p:nvPr>
        </p:nvSpPr>
        <p:spPr/>
        <p:txBody>
          <a:bodyPr/>
          <a:lstStyle/>
          <a:p>
            <a:fld id="{E9FF8917-9546-4353-8039-D969166FE426}"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274638"/>
            <a:ext cx="3001963" cy="22526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274638"/>
            <a:ext cx="3001963" cy="22526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er Placeholder 2"/>
          <p:cNvSpPr>
            <a:spLocks noGrp="1" noChangeArrowheads="1"/>
          </p:cNvSpPr>
          <p:nvPr>
            <p:ph type="hdr" sz="quarter"/>
          </p:nvPr>
        </p:nvSpPr>
        <p:spPr>
          <a:xfrm>
            <a:off x="0" y="0"/>
            <a:ext cx="2971800" cy="464820"/>
          </a:xfrm>
          <a:prstGeom prst="rect">
            <a:avLst/>
          </a:prstGeom>
          <a:ln/>
        </p:spPr>
        <p:txBody>
          <a:bodyPr/>
          <a:lstStyle/>
          <a:p>
            <a:r>
              <a:rPr lang="en-US"/>
              <a:t>MGB 2003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er Placeholder 2"/>
          <p:cNvSpPr>
            <a:spLocks noGrp="1" noChangeArrowheads="1"/>
          </p:cNvSpPr>
          <p:nvPr>
            <p:ph type="hdr" sz="quarter"/>
          </p:nvPr>
        </p:nvSpPr>
        <p:spPr>
          <a:xfrm>
            <a:off x="0" y="0"/>
            <a:ext cx="2971800" cy="464820"/>
          </a:xfrm>
          <a:prstGeom prst="rect">
            <a:avLst/>
          </a:prstGeom>
          <a:ln/>
        </p:spPr>
        <p:txBody>
          <a:bodyPr/>
          <a:lstStyle/>
          <a:p>
            <a:r>
              <a:rPr lang="en-US"/>
              <a:t>MGB 2003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8" name="Group 7"/>
          <p:cNvGrpSpPr/>
          <p:nvPr userDrawn="1"/>
        </p:nvGrpSpPr>
        <p:grpSpPr>
          <a:xfrm>
            <a:off x="794502" y="5198271"/>
            <a:ext cx="2536165" cy="948904"/>
            <a:chOff x="4339088" y="1673525"/>
            <a:chExt cx="2536165" cy="948904"/>
          </a:xfrm>
        </p:grpSpPr>
        <p:sp>
          <p:nvSpPr>
            <p:cNvPr id="10" name="Oval 9"/>
            <p:cNvSpPr/>
            <p:nvPr userDrawn="1"/>
          </p:nvSpPr>
          <p:spPr bwMode="auto">
            <a:xfrm>
              <a:off x="4339088" y="1673525"/>
              <a:ext cx="948904" cy="948904"/>
            </a:xfrm>
            <a:prstGeom prst="ellipse">
              <a:avLst/>
            </a:prstGeom>
            <a:solidFill>
              <a:schemeClr val="tx1"/>
            </a:solidFill>
            <a:ln w="9525" cap="flat" cmpd="sng" algn="ctr">
              <a:noFill/>
              <a:prstDash val="solid"/>
              <a:round/>
              <a:headEnd type="none" w="med" len="med"/>
              <a:tailEnd type="none" w="med" len="med"/>
            </a:ln>
            <a:effectLst>
              <a:glow rad="101600">
                <a:schemeClr val="bg1">
                  <a:alpha val="6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64" charset="-128"/>
              </a:endParaRPr>
            </a:p>
          </p:txBody>
        </p:sp>
        <p:sp>
          <p:nvSpPr>
            <p:cNvPr id="11" name="Oval 10"/>
            <p:cNvSpPr/>
            <p:nvPr userDrawn="1"/>
          </p:nvSpPr>
          <p:spPr bwMode="auto">
            <a:xfrm>
              <a:off x="4502988" y="1794849"/>
              <a:ext cx="336431" cy="335877"/>
            </a:xfrm>
            <a:prstGeom prst="ellipse">
              <a:avLst/>
            </a:prstGeom>
            <a:gradFill flip="none" rotWithShape="1">
              <a:gsLst>
                <a:gs pos="0">
                  <a:schemeClr val="bg1"/>
                </a:gs>
                <a:gs pos="50000">
                  <a:schemeClr val="tx1"/>
                </a:gs>
                <a:gs pos="100000">
                  <a:schemeClr val="tx1"/>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64" charset="-128"/>
              </a:endParaRPr>
            </a:p>
          </p:txBody>
        </p:sp>
        <p:sp>
          <p:nvSpPr>
            <p:cNvPr id="12" name="TextBox 11"/>
            <p:cNvSpPr txBox="1"/>
            <p:nvPr userDrawn="1"/>
          </p:nvSpPr>
          <p:spPr>
            <a:xfrm>
              <a:off x="5279366" y="1837980"/>
              <a:ext cx="1595887" cy="712696"/>
            </a:xfrm>
            <a:prstGeom prst="rect">
              <a:avLst/>
            </a:prstGeom>
            <a:noFill/>
          </p:spPr>
          <p:txBody>
            <a:bodyPr wrap="square" rtlCol="0">
              <a:spAutoFit/>
            </a:bodyPr>
            <a:lstStyle/>
            <a:p>
              <a:pPr>
                <a:lnSpc>
                  <a:spcPts val="2400"/>
                </a:lnSpc>
              </a:pPr>
              <a:r>
                <a:rPr lang="en-GB" sz="2800" b="1" baseline="0" dirty="0" smtClean="0">
                  <a:solidFill>
                    <a:srgbClr val="FFFFFF"/>
                  </a:solidFill>
                </a:rPr>
                <a:t>black</a:t>
              </a:r>
              <a:r>
                <a:rPr lang="en-GB" sz="2800" b="1" baseline="0" dirty="0">
                  <a:solidFill>
                    <a:srgbClr val="FFFFFF"/>
                  </a:solidFill>
                </a:rPr>
                <a:t/>
              </a:r>
              <a:br>
                <a:rPr lang="en-GB" sz="2800" b="1" baseline="0" dirty="0">
                  <a:solidFill>
                    <a:srgbClr val="FFFFFF"/>
                  </a:solidFill>
                </a:rPr>
              </a:br>
              <a:r>
                <a:rPr lang="en-GB" sz="2800" b="1" baseline="0" dirty="0" smtClean="0">
                  <a:solidFill>
                    <a:srgbClr val="FFFFFF"/>
                  </a:solidFill>
                </a:rPr>
                <a:t>marble</a:t>
              </a:r>
            </a:p>
          </p:txBody>
        </p:sp>
      </p:grpSp>
      <p:sp>
        <p:nvSpPr>
          <p:cNvPr id="13" name="Title 1"/>
          <p:cNvSpPr>
            <a:spLocks noGrp="1"/>
          </p:cNvSpPr>
          <p:nvPr>
            <p:ph type="title"/>
          </p:nvPr>
        </p:nvSpPr>
        <p:spPr>
          <a:xfrm>
            <a:off x="722313" y="3620842"/>
            <a:ext cx="7772400" cy="1362075"/>
          </a:xfrm>
          <a:prstGeom prst="rect">
            <a:avLst/>
          </a:prstGeo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14" name="Text Placeholder 2"/>
          <p:cNvSpPr>
            <a:spLocks noGrp="1"/>
          </p:cNvSpPr>
          <p:nvPr>
            <p:ph type="body" idx="1"/>
          </p:nvPr>
        </p:nvSpPr>
        <p:spPr>
          <a:xfrm>
            <a:off x="722313" y="2120655"/>
            <a:ext cx="7772400" cy="1500187"/>
          </a:xfrm>
          <a:prstGeom prst="rect">
            <a:avLst/>
          </a:prstGeo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5" name="TextBox 14"/>
          <p:cNvSpPr txBox="1"/>
          <p:nvPr userDrawn="1"/>
        </p:nvSpPr>
        <p:spPr>
          <a:xfrm>
            <a:off x="3571601" y="5287511"/>
            <a:ext cx="4915091" cy="375744"/>
          </a:xfrm>
          <a:prstGeom prst="rect">
            <a:avLst/>
          </a:prstGeom>
          <a:noFill/>
        </p:spPr>
        <p:txBody>
          <a:bodyPr wrap="square" rtlCol="0">
            <a:spAutoFit/>
          </a:bodyPr>
          <a:lstStyle/>
          <a:p>
            <a:pPr algn="r">
              <a:lnSpc>
                <a:spcPts val="2400"/>
              </a:lnSpc>
            </a:pPr>
            <a:r>
              <a:rPr lang="en-GB" sz="1800" b="0" i="1" baseline="0" dirty="0" smtClean="0">
                <a:solidFill>
                  <a:srgbClr val="FFFFFF"/>
                </a:solidFill>
              </a:rPr>
              <a:t>the</a:t>
            </a:r>
            <a:r>
              <a:rPr lang="en-GB" sz="1800" b="0" baseline="0" dirty="0" smtClean="0">
                <a:solidFill>
                  <a:srgbClr val="FFFFFF"/>
                </a:solidFill>
              </a:rPr>
              <a:t> strategic IT asset for your organisation</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727032" y="505325"/>
            <a:ext cx="1748590" cy="5935579"/>
          </a:xfrm>
          <a:prstGeom prst="rect">
            <a:avLst/>
          </a:prstGeom>
        </p:spPr>
        <p:txBody>
          <a:bodyPr/>
          <a:lstStyle>
            <a:lvl1pPr marL="0" indent="0">
              <a:buNone/>
              <a:defRPr sz="12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then right click the image and choose ‘Size and Position’ then set the crop to zero in the </a:t>
            </a:r>
            <a:r>
              <a:rPr lang="en-US" dirty="0" err="1" smtClean="0"/>
              <a:t>dialo</a:t>
            </a:r>
            <a:endParaRPr lang="en-US" dirty="0"/>
          </a:p>
        </p:txBody>
      </p:sp>
      <p:sp>
        <p:nvSpPr>
          <p:cNvPr id="6" name="Title 1"/>
          <p:cNvSpPr>
            <a:spLocks noGrp="1"/>
          </p:cNvSpPr>
          <p:nvPr>
            <p:ph type="title" hasCustomPrompt="1"/>
          </p:nvPr>
        </p:nvSpPr>
        <p:spPr>
          <a:xfrm>
            <a:off x="1138989" y="4233862"/>
            <a:ext cx="3785938" cy="566738"/>
          </a:xfrm>
          <a:prstGeom prst="rect">
            <a:avLst/>
          </a:prstGeom>
        </p:spPr>
        <p:txBody>
          <a:bodyPr anchor="b"/>
          <a:lstStyle>
            <a:lvl1pPr algn="l">
              <a:defRPr sz="2000" b="1">
                <a:solidFill>
                  <a:schemeClr val="bg1"/>
                </a:solidFill>
              </a:defRPr>
            </a:lvl1pPr>
          </a:lstStyle>
          <a:p>
            <a:r>
              <a:rPr lang="en-US" dirty="0" smtClean="0"/>
              <a:t>Click to name staff member</a:t>
            </a:r>
            <a:endParaRPr lang="en-US" dirty="0"/>
          </a:p>
        </p:txBody>
      </p:sp>
      <p:sp>
        <p:nvSpPr>
          <p:cNvPr id="7" name="Text Placeholder 3"/>
          <p:cNvSpPr>
            <a:spLocks noGrp="1"/>
          </p:cNvSpPr>
          <p:nvPr>
            <p:ph type="body" sz="half" idx="2" hasCustomPrompt="1"/>
          </p:nvPr>
        </p:nvSpPr>
        <p:spPr>
          <a:xfrm>
            <a:off x="1138989" y="4800600"/>
            <a:ext cx="3785938"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description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274638"/>
            <a:ext cx="8229600" cy="1143000"/>
          </a:xfrm>
          <a:prstGeom prst="rect">
            <a:avLst/>
          </a:prstGeom>
        </p:spPr>
        <p:txBody>
          <a:bodyPr/>
          <a:lstStyle>
            <a:extLst/>
          </a:lstStyle>
          <a:p>
            <a:r>
              <a:rPr lang="en-US" smtClean="0"/>
              <a:t>Click to edit Master title style</a:t>
            </a:r>
            <a:endParaRPr lang="en-US"/>
          </a:p>
        </p:txBody>
      </p:sp>
      <p:sp>
        <p:nvSpPr>
          <p:cNvPr id="12" name="Rectangle 3"/>
          <p:cNvSpPr>
            <a:spLocks noGrp="1"/>
          </p:cNvSpPr>
          <p:nvPr>
            <p:ph type="body" idx="1"/>
          </p:nvPr>
        </p:nvSpPr>
        <p:spPr>
          <a:xfrm>
            <a:off x="457200" y="1600200"/>
            <a:ext cx="8229600" cy="4525963"/>
          </a:xfrm>
          <a:prstGeom prst="rect">
            <a:avLst/>
          </a:prstGeo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663"/>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25600"/>
            <a:ext cx="8229600" cy="4602163"/>
          </a:xfrm>
          <a:prstGeom prst="rect">
            <a:avLst/>
          </a:prstGeom>
        </p:spPr>
        <p:txBody>
          <a:bodyPr/>
          <a:lstStyle/>
          <a:p>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t="-6000" b="-6000"/>
          </a:stretch>
        </a:blipFill>
        <a:effectLst/>
      </p:bgPr>
    </p:bg>
    <p:spTree>
      <p:nvGrpSpPr>
        <p:cNvPr id="1" name=""/>
        <p:cNvGrpSpPr/>
        <p:nvPr/>
      </p:nvGrpSpPr>
      <p:grpSpPr>
        <a:xfrm>
          <a:off x="0" y="0"/>
          <a:ext cx="0" cy="0"/>
          <a:chOff x="0" y="0"/>
          <a:chExt cx="0" cy="0"/>
        </a:xfrm>
      </p:grpSpPr>
      <p:grpSp>
        <p:nvGrpSpPr>
          <p:cNvPr id="16" name="Group 15"/>
          <p:cNvGrpSpPr/>
          <p:nvPr/>
        </p:nvGrpSpPr>
        <p:grpSpPr>
          <a:xfrm>
            <a:off x="217175" y="6027254"/>
            <a:ext cx="1604203" cy="621101"/>
            <a:chOff x="233223" y="5857891"/>
            <a:chExt cx="1604203" cy="621101"/>
          </a:xfrm>
        </p:grpSpPr>
        <p:grpSp>
          <p:nvGrpSpPr>
            <p:cNvPr id="15" name="Group 14"/>
            <p:cNvGrpSpPr/>
            <p:nvPr userDrawn="1"/>
          </p:nvGrpSpPr>
          <p:grpSpPr>
            <a:xfrm>
              <a:off x="233223" y="5857891"/>
              <a:ext cx="621101" cy="621101"/>
              <a:chOff x="2536167" y="3519576"/>
              <a:chExt cx="948904" cy="948904"/>
            </a:xfrm>
          </p:grpSpPr>
          <p:sp>
            <p:nvSpPr>
              <p:cNvPr id="12" name="Oval 11"/>
              <p:cNvSpPr/>
              <p:nvPr userDrawn="1"/>
            </p:nvSpPr>
            <p:spPr bwMode="auto">
              <a:xfrm>
                <a:off x="2536167" y="3519576"/>
                <a:ext cx="948904" cy="948904"/>
              </a:xfrm>
              <a:prstGeom prst="ellipse">
                <a:avLst/>
              </a:prstGeom>
              <a:solidFill>
                <a:schemeClr val="tx1"/>
              </a:solidFill>
              <a:ln w="9525" cap="flat" cmpd="sng" algn="ctr">
                <a:noFill/>
                <a:prstDash val="solid"/>
                <a:round/>
                <a:headEnd type="none" w="med" len="med"/>
                <a:tailEnd type="none" w="med" len="med"/>
              </a:ln>
              <a:effectLst>
                <a:glow rad="101600">
                  <a:schemeClr val="bg1">
                    <a:alpha val="6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64" charset="-128"/>
                </a:endParaRPr>
              </a:p>
            </p:txBody>
          </p:sp>
          <p:sp>
            <p:nvSpPr>
              <p:cNvPr id="13" name="Oval 12"/>
              <p:cNvSpPr/>
              <p:nvPr userDrawn="1"/>
            </p:nvSpPr>
            <p:spPr bwMode="auto">
              <a:xfrm>
                <a:off x="2700067" y="3640900"/>
                <a:ext cx="336431" cy="335877"/>
              </a:xfrm>
              <a:prstGeom prst="ellipse">
                <a:avLst/>
              </a:prstGeom>
              <a:gradFill flip="none" rotWithShape="1">
                <a:gsLst>
                  <a:gs pos="0">
                    <a:schemeClr val="bg1"/>
                  </a:gs>
                  <a:gs pos="50000">
                    <a:schemeClr val="tx1"/>
                  </a:gs>
                  <a:gs pos="100000">
                    <a:schemeClr val="tx1"/>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14" name="TextBox 13"/>
            <p:cNvSpPr txBox="1"/>
            <p:nvPr userDrawn="1"/>
          </p:nvSpPr>
          <p:spPr>
            <a:xfrm>
              <a:off x="828446" y="5982978"/>
              <a:ext cx="1008980" cy="459100"/>
            </a:xfrm>
            <a:prstGeom prst="rect">
              <a:avLst/>
            </a:prstGeom>
            <a:noFill/>
          </p:spPr>
          <p:txBody>
            <a:bodyPr wrap="square" rtlCol="0">
              <a:spAutoFit/>
            </a:bodyPr>
            <a:lstStyle/>
            <a:p>
              <a:pPr>
                <a:lnSpc>
                  <a:spcPts val="1400"/>
                </a:lnSpc>
              </a:pPr>
              <a:r>
                <a:rPr lang="en-GB" sz="1800" b="1" baseline="0" dirty="0" smtClean="0">
                  <a:solidFill>
                    <a:srgbClr val="EAEAEA"/>
                  </a:solidFill>
                </a:rPr>
                <a:t>black</a:t>
              </a:r>
              <a:br>
                <a:rPr lang="en-GB" sz="1800" b="1" baseline="0" dirty="0" smtClean="0">
                  <a:solidFill>
                    <a:srgbClr val="EAEAEA"/>
                  </a:solidFill>
                </a:rPr>
              </a:br>
              <a:r>
                <a:rPr lang="en-GB" sz="1800" b="1" baseline="0" dirty="0" smtClean="0">
                  <a:solidFill>
                    <a:srgbClr val="EAEAEA"/>
                  </a:solidFill>
                </a:rPr>
                <a:t>marble</a:t>
              </a: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4" charset="-128"/>
        </a:defRPr>
      </a:lvl2pPr>
      <a:lvl3pPr algn="ctr" rtl="0" eaLnBrk="1" fontAlgn="base" hangingPunct="1">
        <a:spcBef>
          <a:spcPct val="0"/>
        </a:spcBef>
        <a:spcAft>
          <a:spcPct val="0"/>
        </a:spcAft>
        <a:defRPr sz="4400">
          <a:solidFill>
            <a:schemeClr val="tx2"/>
          </a:solidFill>
          <a:latin typeface="Arial" charset="0"/>
          <a:ea typeface="ＭＳ Ｐゴシック" pitchFamily="64" charset="-128"/>
        </a:defRPr>
      </a:lvl3pPr>
      <a:lvl4pPr algn="ctr" rtl="0" eaLnBrk="1" fontAlgn="base" hangingPunct="1">
        <a:spcBef>
          <a:spcPct val="0"/>
        </a:spcBef>
        <a:spcAft>
          <a:spcPct val="0"/>
        </a:spcAft>
        <a:defRPr sz="4400">
          <a:solidFill>
            <a:schemeClr val="tx2"/>
          </a:solidFill>
          <a:latin typeface="Arial" charset="0"/>
          <a:ea typeface="ＭＳ Ｐゴシック" pitchFamily="64" charset="-128"/>
        </a:defRPr>
      </a:lvl4pPr>
      <a:lvl5pPr algn="ctr" rtl="0" eaLnBrk="1" fontAlgn="base" hangingPunct="1">
        <a:spcBef>
          <a:spcPct val="0"/>
        </a:spcBef>
        <a:spcAft>
          <a:spcPct val="0"/>
        </a:spcAft>
        <a:defRPr sz="4400">
          <a:solidFill>
            <a:schemeClr val="tx2"/>
          </a:solidFill>
          <a:latin typeface="Arial" charset="0"/>
          <a:ea typeface="ＭＳ Ｐゴシック" pitchFamily="6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044" y="2528711"/>
            <a:ext cx="8816623" cy="1362075"/>
          </a:xfrm>
        </p:spPr>
        <p:txBody>
          <a:bodyPr>
            <a:normAutofit fontScale="90000"/>
          </a:bodyPr>
          <a:lstStyle/>
          <a:p>
            <a:pPr algn="ctr"/>
            <a:r>
              <a:rPr lang="en-GB" dirty="0" smtClean="0"/>
              <a:t>Making the SQL developer one of the family with Visual Studio Team System</a:t>
            </a:r>
            <a:endParaRPr lang="en-GB" dirty="0"/>
          </a:p>
        </p:txBody>
      </p:sp>
      <p:sp>
        <p:nvSpPr>
          <p:cNvPr id="3" name="Subtitle 2"/>
          <p:cNvSpPr>
            <a:spLocks noGrp="1"/>
          </p:cNvSpPr>
          <p:nvPr>
            <p:ph type="subTitle" idx="1"/>
          </p:nvPr>
        </p:nvSpPr>
        <p:spPr>
          <a:xfrm>
            <a:off x="4418257" y="5689600"/>
            <a:ext cx="2185064" cy="1168400"/>
          </a:xfrm>
        </p:spPr>
        <p:txBody>
          <a:bodyPr>
            <a:normAutofit fontScale="92500" lnSpcReduction="10000"/>
          </a:bodyPr>
          <a:lstStyle/>
          <a:p>
            <a:pPr algn="r"/>
            <a:r>
              <a:rPr lang="en-GB" sz="1200" dirty="0" smtClean="0"/>
              <a:t>Richard Fennell</a:t>
            </a:r>
            <a:br>
              <a:rPr lang="en-GB" sz="1200" dirty="0" smtClean="0"/>
            </a:br>
            <a:r>
              <a:rPr lang="en-GB" sz="1200" dirty="0" smtClean="0"/>
              <a:t>Engineering Director</a:t>
            </a:r>
            <a:br>
              <a:rPr lang="en-GB" sz="1200" dirty="0" smtClean="0"/>
            </a:br>
            <a:r>
              <a:rPr lang="en-GB" sz="1200" dirty="0" smtClean="0"/>
              <a:t/>
            </a:r>
            <a:br>
              <a:rPr lang="en-GB" sz="1200" dirty="0" smtClean="0"/>
            </a:br>
            <a:r>
              <a:rPr lang="en-GB" sz="1200" dirty="0" err="1" smtClean="0"/>
              <a:t>SQLBits</a:t>
            </a:r>
            <a:r>
              <a:rPr lang="en-GB" sz="1200" dirty="0" smtClean="0"/>
              <a:t> IV </a:t>
            </a:r>
            <a:br>
              <a:rPr lang="en-GB" sz="1200" dirty="0" smtClean="0"/>
            </a:br>
            <a:r>
              <a:rPr lang="en-GB" sz="1200" dirty="0" smtClean="0"/>
              <a:t>28</a:t>
            </a:r>
            <a:r>
              <a:rPr lang="en-GB" sz="1200" baseline="30000" dirty="0" smtClean="0"/>
              <a:t>th</a:t>
            </a:r>
            <a:r>
              <a:rPr lang="en-GB" sz="1200" dirty="0" smtClean="0"/>
              <a:t>  March 2009</a:t>
            </a:r>
            <a:r>
              <a:rPr lang="en-GB" dirty="0" smtClean="0"/>
              <a:t/>
            </a:r>
            <a:br>
              <a:rPr lang="en-GB" dirty="0" smtClean="0"/>
            </a:br>
            <a:endParaRPr lang="en-GB" dirty="0"/>
          </a:p>
        </p:txBody>
      </p:sp>
      <p:pic>
        <p:nvPicPr>
          <p:cNvPr id="5" name="Picture 4" descr="mvp.png"/>
          <p:cNvPicPr>
            <a:picLocks noChangeAspect="1"/>
          </p:cNvPicPr>
          <p:nvPr/>
        </p:nvPicPr>
        <p:blipFill>
          <a:blip r:embed="rId3"/>
          <a:stretch>
            <a:fillRect/>
          </a:stretch>
        </p:blipFill>
        <p:spPr>
          <a:xfrm>
            <a:off x="6818480" y="5833032"/>
            <a:ext cx="1546578" cy="622291"/>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539750" y="285750"/>
            <a:ext cx="8318530" cy="1143000"/>
          </a:xfrm>
        </p:spPr>
        <p:txBody>
          <a:bodyPr>
            <a:normAutofit fontScale="90000"/>
          </a:bodyPr>
          <a:lstStyle/>
          <a:p>
            <a:r>
              <a:rPr lang="en-US" dirty="0" smtClean="0"/>
              <a:t>Team Foundation Server Integration</a:t>
            </a:r>
            <a:endParaRPr lang="en-US" dirty="0"/>
          </a:p>
        </p:txBody>
      </p:sp>
      <p:sp>
        <p:nvSpPr>
          <p:cNvPr id="323587" name="Rectangle 3"/>
          <p:cNvSpPr>
            <a:spLocks noGrp="1" noChangeArrowheads="1"/>
          </p:cNvSpPr>
          <p:nvPr>
            <p:ph type="body" idx="1"/>
          </p:nvPr>
        </p:nvSpPr>
        <p:spPr/>
        <p:txBody>
          <a:bodyPr>
            <a:normAutofit/>
          </a:bodyPr>
          <a:lstStyle/>
          <a:p>
            <a:r>
              <a:rPr lang="en-US" sz="2800" dirty="0" smtClean="0"/>
              <a:t>As a member of the Visual Studio Team System family, </a:t>
            </a:r>
            <a:r>
              <a:rPr lang="en-US" sz="2800" dirty="0" err="1" smtClean="0"/>
              <a:t>DBPro</a:t>
            </a:r>
            <a:r>
              <a:rPr lang="en-US" sz="2800" dirty="0" smtClean="0"/>
              <a:t> is integrated with all of the team features</a:t>
            </a:r>
          </a:p>
          <a:p>
            <a:r>
              <a:rPr lang="en-US" sz="2800" dirty="0" smtClean="0"/>
              <a:t>TFS provides</a:t>
            </a:r>
          </a:p>
          <a:p>
            <a:pPr lvl="1"/>
            <a:r>
              <a:rPr lang="en-US" sz="2400" dirty="0" smtClean="0"/>
              <a:t>Team project with prescriptive guidance</a:t>
            </a:r>
          </a:p>
          <a:p>
            <a:pPr lvl="1"/>
            <a:r>
              <a:rPr lang="en-US" sz="2400" dirty="0" smtClean="0"/>
              <a:t>Version control management</a:t>
            </a:r>
          </a:p>
          <a:p>
            <a:pPr lvl="1"/>
            <a:r>
              <a:rPr lang="en-US" sz="2400" dirty="0" smtClean="0"/>
              <a:t>Work Item tracking</a:t>
            </a:r>
          </a:p>
          <a:p>
            <a:pPr lvl="1"/>
            <a:r>
              <a:rPr lang="en-US" sz="2400" dirty="0" smtClean="0"/>
              <a:t>Team Build integration</a:t>
            </a:r>
            <a:endParaRPr lang="en-US" sz="2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dirty="0" smtClean="0"/>
              <a:t>Database Edition Power Tools</a:t>
            </a:r>
            <a:endParaRPr lang="en-US" dirty="0"/>
          </a:p>
        </p:txBody>
      </p:sp>
      <p:sp>
        <p:nvSpPr>
          <p:cNvPr id="294915" name="Rectangle 3"/>
          <p:cNvSpPr>
            <a:spLocks noGrp="1" noChangeArrowheads="1"/>
          </p:cNvSpPr>
          <p:nvPr>
            <p:ph type="body" idx="1"/>
          </p:nvPr>
        </p:nvSpPr>
        <p:spPr/>
        <p:txBody>
          <a:bodyPr>
            <a:normAutofit/>
          </a:bodyPr>
          <a:lstStyle/>
          <a:p>
            <a:r>
              <a:rPr lang="en-US" sz="2800" dirty="0" smtClean="0"/>
              <a:t>Power Tools 2008 added additional features that didn’t make the product release cycle</a:t>
            </a:r>
          </a:p>
          <a:p>
            <a:pPr lvl="1"/>
            <a:r>
              <a:rPr lang="en-US" sz="2400" dirty="0" smtClean="0"/>
              <a:t>Dependency Viewer </a:t>
            </a:r>
          </a:p>
          <a:p>
            <a:pPr lvl="1"/>
            <a:r>
              <a:rPr lang="en-US" sz="2400" dirty="0" smtClean="0"/>
              <a:t>New </a:t>
            </a:r>
            <a:r>
              <a:rPr lang="en-US" sz="2400" dirty="0" err="1" smtClean="0"/>
              <a:t>Refactorings</a:t>
            </a:r>
            <a:endParaRPr lang="en-US" sz="2400" dirty="0" smtClean="0"/>
          </a:p>
          <a:p>
            <a:pPr lvl="1"/>
            <a:r>
              <a:rPr lang="en-US" sz="2400" dirty="0" smtClean="0"/>
              <a:t>Data Generation Wizard</a:t>
            </a:r>
          </a:p>
          <a:p>
            <a:pPr lvl="1"/>
            <a:r>
              <a:rPr lang="en-US" sz="2400" dirty="0" err="1" smtClean="0"/>
              <a:t>MSBuild</a:t>
            </a:r>
            <a:r>
              <a:rPr lang="en-US" sz="2400" dirty="0" smtClean="0"/>
              <a:t> Tasks </a:t>
            </a:r>
          </a:p>
          <a:p>
            <a:pPr lvl="1"/>
            <a:r>
              <a:rPr lang="en-US" sz="2400" dirty="0" smtClean="0"/>
              <a:t>T-SQL Static Code Analysis </a:t>
            </a:r>
          </a:p>
          <a:p>
            <a:pPr lvl="1"/>
            <a:r>
              <a:rPr lang="en-US" sz="2400" dirty="0" smtClean="0"/>
              <a:t>Schema Manager API</a:t>
            </a:r>
          </a:p>
          <a:p>
            <a:r>
              <a:rPr lang="en-US" sz="2800" dirty="0" smtClean="0"/>
              <a:t>At present no GDR Power tools released</a:t>
            </a:r>
          </a:p>
          <a:p>
            <a:pPr lvl="1"/>
            <a:endParaRPr lang="en-US" sz="2400"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23" name="Flowchart: Alternate Process 10241"/>
          <p:cNvSpPr>
            <a:spLocks noChangeArrowheads="1"/>
          </p:cNvSpPr>
          <p:nvPr/>
        </p:nvSpPr>
        <p:spPr bwMode="auto">
          <a:xfrm>
            <a:off x="3513138" y="2590457"/>
            <a:ext cx="2117725" cy="2500313"/>
          </a:xfrm>
          <a:prstGeom prst="flowChartAlternateProcess">
            <a:avLst/>
          </a:prstGeom>
          <a:ln>
            <a:headEnd/>
            <a:tailEnd/>
          </a:ln>
        </p:spPr>
        <p:style>
          <a:lnRef idx="0">
            <a:schemeClr val="accent2"/>
          </a:lnRef>
          <a:fillRef idx="3">
            <a:schemeClr val="accent2"/>
          </a:fillRef>
          <a:effectRef idx="3">
            <a:schemeClr val="accent2"/>
          </a:effectRef>
          <a:fontRef idx="minor">
            <a:schemeClr val="lt1"/>
          </a:fontRef>
        </p:style>
        <p:txBody>
          <a:bodyPr tIns="54864" rIns="27432" bIns="54864" anchor="ctr">
            <a:spAutoFit/>
          </a:bodyPr>
          <a:lstStyle/>
          <a:p>
            <a:pPr>
              <a:spcAft>
                <a:spcPct val="50000"/>
              </a:spcAft>
              <a:buSzPct val="110000"/>
              <a:buFont typeface="Arial Black" pitchFamily="34" charset="0"/>
              <a:buNone/>
            </a:pPr>
            <a:r>
              <a:rPr lang="en-US" sz="1400" dirty="0">
                <a:cs typeface="Arial" charset="0"/>
              </a:rPr>
              <a:t> </a:t>
            </a:r>
            <a:r>
              <a:rPr lang="en-US" sz="1400" b="1" dirty="0">
                <a:cs typeface="Arial" charset="0"/>
              </a:rPr>
              <a:t>Writes Tests</a:t>
            </a:r>
            <a:endParaRPr lang="en-US" sz="1400" b="1" dirty="0"/>
          </a:p>
          <a:p>
            <a:pPr>
              <a:spcAft>
                <a:spcPct val="50000"/>
              </a:spcAft>
              <a:buSzPct val="110000"/>
              <a:buFont typeface="Arial Black" pitchFamily="34" charset="0"/>
              <a:buNone/>
            </a:pPr>
            <a:r>
              <a:rPr lang="en-US" sz="1400" b="1" dirty="0">
                <a:cs typeface="Arial" charset="0"/>
              </a:rPr>
              <a:t> Writes DB Code</a:t>
            </a:r>
          </a:p>
          <a:p>
            <a:pPr>
              <a:spcAft>
                <a:spcPct val="50000"/>
              </a:spcAft>
              <a:buSzPct val="110000"/>
              <a:buFont typeface="Arial Black" pitchFamily="34" charset="0"/>
              <a:buNone/>
            </a:pPr>
            <a:r>
              <a:rPr lang="en-US" sz="1400" b="1" dirty="0" err="1">
                <a:cs typeface="Arial" charset="0"/>
              </a:rPr>
              <a:t>Refactors</a:t>
            </a:r>
            <a:endParaRPr lang="en-US" sz="1400" b="1" dirty="0">
              <a:cs typeface="Arial" charset="0"/>
            </a:endParaRPr>
          </a:p>
          <a:p>
            <a:pPr>
              <a:spcAft>
                <a:spcPct val="50000"/>
              </a:spcAft>
              <a:buSzPct val="110000"/>
              <a:buFont typeface="Arial Black" pitchFamily="34" charset="0"/>
              <a:buNone/>
            </a:pPr>
            <a:r>
              <a:rPr lang="en-US" sz="1400" b="1" dirty="0">
                <a:cs typeface="Arial" charset="0"/>
              </a:rPr>
              <a:t>Runs Tests</a:t>
            </a:r>
          </a:p>
          <a:p>
            <a:pPr>
              <a:spcAft>
                <a:spcPct val="50000"/>
              </a:spcAft>
              <a:buSzPct val="110000"/>
              <a:buFont typeface="Arial Black" pitchFamily="34" charset="0"/>
              <a:buNone/>
            </a:pPr>
            <a:r>
              <a:rPr lang="en-US" sz="1400" b="1" dirty="0">
                <a:cs typeface="Arial" charset="0"/>
              </a:rPr>
              <a:t>Checks In</a:t>
            </a:r>
          </a:p>
          <a:p>
            <a:pPr>
              <a:spcAft>
                <a:spcPct val="50000"/>
              </a:spcAft>
              <a:buSzPct val="110000"/>
              <a:buFont typeface="Arial Black" pitchFamily="34" charset="0"/>
              <a:buNone/>
            </a:pPr>
            <a:r>
              <a:rPr lang="en-US" sz="1400" b="1" dirty="0">
                <a:cs typeface="Arial" charset="0"/>
              </a:rPr>
              <a:t>Works with other developers to integrate</a:t>
            </a:r>
          </a:p>
        </p:txBody>
      </p:sp>
      <p:cxnSp>
        <p:nvCxnSpPr>
          <p:cNvPr id="337927" name="Straight Arrow Connector 10245"/>
          <p:cNvCxnSpPr>
            <a:cxnSpLocks noChangeShapeType="1"/>
          </p:cNvCxnSpPr>
          <p:nvPr/>
        </p:nvCxnSpPr>
        <p:spPr bwMode="auto">
          <a:xfrm>
            <a:off x="7205245" y="3840613"/>
            <a:ext cx="0" cy="0"/>
          </a:xfrm>
          <a:prstGeom prst="straightConnector1">
            <a:avLst/>
          </a:prstGeom>
          <a:noFill/>
          <a:ln w="9525" algn="ctr">
            <a:solidFill>
              <a:schemeClr val="tx1"/>
            </a:solidFill>
            <a:round/>
            <a:headEnd/>
            <a:tailEnd/>
          </a:ln>
        </p:spPr>
      </p:cxnSp>
      <p:sp>
        <p:nvSpPr>
          <p:cNvPr id="337928" name="Flowchart: Alternate Process 10246"/>
          <p:cNvSpPr>
            <a:spLocks noChangeArrowheads="1"/>
          </p:cNvSpPr>
          <p:nvPr/>
        </p:nvSpPr>
        <p:spPr bwMode="auto">
          <a:xfrm>
            <a:off x="6062245" y="2926213"/>
            <a:ext cx="2286000" cy="18288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tIns="54864" rIns="27432" bIns="54864" anchor="ctr">
            <a:spAutoFit/>
          </a:bodyPr>
          <a:lstStyle/>
          <a:p>
            <a:pPr>
              <a:spcAft>
                <a:spcPct val="50000"/>
              </a:spcAft>
              <a:buSzPct val="110000"/>
              <a:buFont typeface="Arial Black" pitchFamily="34" charset="0"/>
              <a:buNone/>
            </a:pPr>
            <a:r>
              <a:rPr lang="en-US" sz="1400" b="1" dirty="0">
                <a:cs typeface="Arial" charset="0"/>
              </a:rPr>
              <a:t>Reviews Changes</a:t>
            </a:r>
            <a:endParaRPr lang="en-US" sz="1400" b="1" dirty="0"/>
          </a:p>
          <a:p>
            <a:pPr>
              <a:spcAft>
                <a:spcPct val="50000"/>
              </a:spcAft>
              <a:buSzPct val="110000"/>
              <a:buFont typeface="Arial Black" pitchFamily="34" charset="0"/>
              <a:buNone/>
            </a:pPr>
            <a:r>
              <a:rPr lang="en-US" sz="1400" b="1" dirty="0">
                <a:cs typeface="Arial" charset="0"/>
              </a:rPr>
              <a:t>Compares Updates to Production</a:t>
            </a:r>
          </a:p>
          <a:p>
            <a:pPr>
              <a:spcAft>
                <a:spcPct val="50000"/>
              </a:spcAft>
              <a:buSzPct val="110000"/>
              <a:buFont typeface="Arial Black" pitchFamily="34" charset="0"/>
              <a:buNone/>
            </a:pPr>
            <a:r>
              <a:rPr lang="en-US" sz="1400" b="1" dirty="0">
                <a:cs typeface="Arial" charset="0"/>
              </a:rPr>
              <a:t>Builds Deploy Package</a:t>
            </a:r>
          </a:p>
          <a:p>
            <a:pPr>
              <a:spcAft>
                <a:spcPct val="50000"/>
              </a:spcAft>
              <a:buSzPct val="110000"/>
              <a:buFont typeface="Arial Black" pitchFamily="34" charset="0"/>
              <a:buNone/>
            </a:pPr>
            <a:r>
              <a:rPr lang="en-US" sz="1400" b="1" dirty="0">
                <a:cs typeface="Arial" charset="0"/>
              </a:rPr>
              <a:t>Deploys to Production</a:t>
            </a:r>
          </a:p>
        </p:txBody>
      </p:sp>
      <p:sp>
        <p:nvSpPr>
          <p:cNvPr id="337929" name="Flowchart: Alternate Process 10247"/>
          <p:cNvSpPr>
            <a:spLocks noChangeArrowheads="1"/>
          </p:cNvSpPr>
          <p:nvPr/>
        </p:nvSpPr>
        <p:spPr bwMode="auto">
          <a:xfrm>
            <a:off x="806471" y="2926213"/>
            <a:ext cx="2286000" cy="18288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tIns="54864" rIns="27432" bIns="54864" anchor="ctr">
            <a:spAutoFit/>
          </a:bodyPr>
          <a:lstStyle/>
          <a:p>
            <a:pPr>
              <a:spcAft>
                <a:spcPct val="50000"/>
              </a:spcAft>
              <a:buSzPct val="110000"/>
              <a:buFont typeface="Arial Black" pitchFamily="34" charset="0"/>
              <a:buNone/>
            </a:pPr>
            <a:r>
              <a:rPr lang="en-US" sz="1400" b="1" dirty="0">
                <a:cs typeface="Arial" charset="0"/>
              </a:rPr>
              <a:t>Creates New DB Project</a:t>
            </a:r>
            <a:endParaRPr lang="en-US" sz="1400" b="1" dirty="0"/>
          </a:p>
          <a:p>
            <a:pPr>
              <a:spcAft>
                <a:spcPct val="50000"/>
              </a:spcAft>
              <a:buSzPct val="110000"/>
              <a:buFont typeface="Arial Black" pitchFamily="34" charset="0"/>
              <a:buNone/>
            </a:pPr>
            <a:r>
              <a:rPr lang="en-US" sz="1400" b="1" dirty="0">
                <a:cs typeface="Arial" charset="0"/>
              </a:rPr>
              <a:t>Reverse Engineers DB to Project</a:t>
            </a:r>
          </a:p>
          <a:p>
            <a:pPr>
              <a:spcAft>
                <a:spcPct val="50000"/>
              </a:spcAft>
              <a:buSzPct val="110000"/>
              <a:buFont typeface="Arial Black" pitchFamily="34" charset="0"/>
              <a:buNone/>
            </a:pPr>
            <a:r>
              <a:rPr lang="en-US" sz="1400" b="1" dirty="0">
                <a:cs typeface="Arial" charset="0"/>
              </a:rPr>
              <a:t>Creates Data Generation Plan</a:t>
            </a:r>
          </a:p>
        </p:txBody>
      </p:sp>
      <p:sp>
        <p:nvSpPr>
          <p:cNvPr id="20" name="Chevron 19"/>
          <p:cNvSpPr>
            <a:spLocks noChangeArrowheads="1"/>
          </p:cNvSpPr>
          <p:nvPr/>
        </p:nvSpPr>
        <p:spPr bwMode="gray">
          <a:xfrm>
            <a:off x="3089188" y="6384925"/>
            <a:ext cx="2957385" cy="369332"/>
          </a:xfrm>
          <a:prstGeom prst="chevron">
            <a:avLst>
              <a:gd name="adj" fmla="val 1784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GB" dirty="0" smtClean="0"/>
              <a:t>DB Developer</a:t>
            </a:r>
            <a:endParaRPr lang="en-GB" dirty="0"/>
          </a:p>
        </p:txBody>
      </p:sp>
      <p:sp>
        <p:nvSpPr>
          <p:cNvPr id="7" name="Chevron 6"/>
          <p:cNvSpPr>
            <a:spLocks noChangeArrowheads="1"/>
          </p:cNvSpPr>
          <p:nvPr/>
        </p:nvSpPr>
        <p:spPr bwMode="gray">
          <a:xfrm>
            <a:off x="774357" y="6384925"/>
            <a:ext cx="2463113" cy="369332"/>
          </a:xfrm>
          <a:prstGeom prst="chevron">
            <a:avLst>
              <a:gd name="adj" fmla="val 1784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a:r>
              <a:rPr lang="en-GB" dirty="0" smtClean="0"/>
              <a:t>DB Administrator</a:t>
            </a:r>
            <a:endParaRPr lang="en-GB" dirty="0"/>
          </a:p>
        </p:txBody>
      </p:sp>
      <p:sp>
        <p:nvSpPr>
          <p:cNvPr id="16" name="Rounded Rectangle 15"/>
          <p:cNvSpPr>
            <a:spLocks noChangeArrowheads="1"/>
          </p:cNvSpPr>
          <p:nvPr/>
        </p:nvSpPr>
        <p:spPr bwMode="gray">
          <a:xfrm>
            <a:off x="907192" y="5564188"/>
            <a:ext cx="2057400" cy="574675"/>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a:t>Manage</a:t>
            </a:r>
          </a:p>
        </p:txBody>
      </p:sp>
      <p:sp>
        <p:nvSpPr>
          <p:cNvPr id="17" name="Rounded Rectangle 16"/>
          <p:cNvSpPr>
            <a:spLocks noChangeArrowheads="1"/>
          </p:cNvSpPr>
          <p:nvPr/>
        </p:nvSpPr>
        <p:spPr bwMode="gray">
          <a:xfrm>
            <a:off x="3543300" y="5564188"/>
            <a:ext cx="2057400" cy="574675"/>
          </a:xfrm>
          <a:prstGeom prst="round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a:t>Develop</a:t>
            </a:r>
          </a:p>
        </p:txBody>
      </p:sp>
      <p:sp>
        <p:nvSpPr>
          <p:cNvPr id="21" name="Rounded Rectangle 20"/>
          <p:cNvSpPr>
            <a:spLocks noChangeArrowheads="1"/>
          </p:cNvSpPr>
          <p:nvPr/>
        </p:nvSpPr>
        <p:spPr bwMode="gray">
          <a:xfrm>
            <a:off x="6176545" y="5564188"/>
            <a:ext cx="2057400" cy="574675"/>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a:t>Deploy</a:t>
            </a:r>
          </a:p>
        </p:txBody>
      </p:sp>
      <p:sp>
        <p:nvSpPr>
          <p:cNvPr id="12" name="Title 11"/>
          <p:cNvSpPr>
            <a:spLocks noGrp="1" noChangeArrowheads="1"/>
          </p:cNvSpPr>
          <p:nvPr>
            <p:ph type="title"/>
          </p:nvPr>
        </p:nvSpPr>
        <p:spPr>
          <a:xfrm>
            <a:off x="381000" y="228600"/>
            <a:ext cx="8382000" cy="769441"/>
          </a:xfrm>
          <a:noFill/>
          <a:ln/>
        </p:spPr>
        <p:txBody>
          <a:bodyPr>
            <a:spAutoFit/>
          </a:bodyPr>
          <a:lstStyle/>
          <a:p>
            <a:r>
              <a:rPr lang="en-US" dirty="0" smtClean="0"/>
              <a:t>Roles in a DB Project</a:t>
            </a:r>
            <a:endParaRPr lang="en-US" sz="2000" dirty="0">
              <a:solidFill>
                <a:schemeClr val="accent1"/>
              </a:solidFill>
            </a:endParaRPr>
          </a:p>
        </p:txBody>
      </p:sp>
      <p:sp>
        <p:nvSpPr>
          <p:cNvPr id="13" name="Chevron 12"/>
          <p:cNvSpPr>
            <a:spLocks noChangeArrowheads="1"/>
          </p:cNvSpPr>
          <p:nvPr/>
        </p:nvSpPr>
        <p:spPr bwMode="gray">
          <a:xfrm>
            <a:off x="5914768" y="6384925"/>
            <a:ext cx="2388972" cy="369332"/>
          </a:xfrm>
          <a:prstGeom prst="chevron">
            <a:avLst>
              <a:gd name="adj" fmla="val 1646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a:r>
              <a:rPr lang="en-GB" dirty="0" smtClean="0"/>
              <a:t>DB Administrator</a:t>
            </a:r>
          </a:p>
        </p:txBody>
      </p:sp>
      <p:sp>
        <p:nvSpPr>
          <p:cNvPr id="32" name="Right Arrow 31"/>
          <p:cNvSpPr/>
          <p:nvPr/>
        </p:nvSpPr>
        <p:spPr>
          <a:xfrm>
            <a:off x="3163331" y="3597465"/>
            <a:ext cx="304800" cy="416421"/>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3" name="Right Arrow 32"/>
          <p:cNvSpPr/>
          <p:nvPr/>
        </p:nvSpPr>
        <p:spPr>
          <a:xfrm>
            <a:off x="5704704" y="3597465"/>
            <a:ext cx="304800" cy="416421"/>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19" name="Picture 4" descr="C:\Users\fez\Desktop\team\rt_06.png"/>
          <p:cNvPicPr>
            <a:picLocks noChangeAspect="1" noChangeArrowheads="1"/>
          </p:cNvPicPr>
          <p:nvPr/>
        </p:nvPicPr>
        <p:blipFill>
          <a:blip r:embed="rId3"/>
          <a:srcRect/>
          <a:stretch>
            <a:fillRect/>
          </a:stretch>
        </p:blipFill>
        <p:spPr bwMode="auto">
          <a:xfrm>
            <a:off x="4000496" y="891293"/>
            <a:ext cx="1071872" cy="1466137"/>
          </a:xfrm>
          <a:prstGeom prst="rect">
            <a:avLst/>
          </a:prstGeom>
          <a:noFill/>
          <a:ln w="9525">
            <a:noFill/>
            <a:miter lim="800000"/>
            <a:headEnd/>
            <a:tailEnd/>
          </a:ln>
        </p:spPr>
      </p:pic>
      <p:pic>
        <p:nvPicPr>
          <p:cNvPr id="23" name="Picture 3" descr="C:\Users\fez\Desktop\team\bt_01.png"/>
          <p:cNvPicPr>
            <a:picLocks noChangeAspect="1" noChangeArrowheads="1"/>
          </p:cNvPicPr>
          <p:nvPr/>
        </p:nvPicPr>
        <p:blipFill>
          <a:blip r:embed="rId4"/>
          <a:srcRect/>
          <a:stretch>
            <a:fillRect/>
          </a:stretch>
        </p:blipFill>
        <p:spPr bwMode="auto">
          <a:xfrm>
            <a:off x="1428728" y="958620"/>
            <a:ext cx="1214447" cy="1398810"/>
          </a:xfrm>
          <a:prstGeom prst="rect">
            <a:avLst/>
          </a:prstGeom>
          <a:noFill/>
          <a:ln w="9525">
            <a:noFill/>
            <a:miter lim="800000"/>
            <a:headEnd/>
            <a:tailEnd/>
          </a:ln>
        </p:spPr>
      </p:pic>
      <p:pic>
        <p:nvPicPr>
          <p:cNvPr id="24" name="Picture 3" descr="C:\Users\fez\Desktop\team\bt_01.png"/>
          <p:cNvPicPr>
            <a:picLocks noChangeAspect="1" noChangeArrowheads="1"/>
          </p:cNvPicPr>
          <p:nvPr/>
        </p:nvPicPr>
        <p:blipFill>
          <a:blip r:embed="rId4"/>
          <a:srcRect/>
          <a:stretch>
            <a:fillRect/>
          </a:stretch>
        </p:blipFill>
        <p:spPr bwMode="auto">
          <a:xfrm>
            <a:off x="6572264" y="958620"/>
            <a:ext cx="1214447" cy="1398810"/>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29"/>
                                        </p:tgtEl>
                                        <p:attrNameLst>
                                          <p:attrName>style.visibility</p:attrName>
                                        </p:attrNameLst>
                                      </p:cBhvr>
                                      <p:to>
                                        <p:strVal val="visible"/>
                                      </p:to>
                                    </p:set>
                                    <p:anim calcmode="lin" valueType="num">
                                      <p:cBhvr additive="base">
                                        <p:cTn id="7" dur="500" fill="hold"/>
                                        <p:tgtEl>
                                          <p:spTgt spid="337929"/>
                                        </p:tgtEl>
                                        <p:attrNameLst>
                                          <p:attrName>ppt_x</p:attrName>
                                        </p:attrNameLst>
                                      </p:cBhvr>
                                      <p:tavLst>
                                        <p:tav tm="0">
                                          <p:val>
                                            <p:strVal val="#ppt_x"/>
                                          </p:val>
                                        </p:tav>
                                        <p:tav tm="100000">
                                          <p:val>
                                            <p:strVal val="#ppt_x"/>
                                          </p:val>
                                        </p:tav>
                                      </p:tavLst>
                                    </p:anim>
                                    <p:anim calcmode="lin" valueType="num">
                                      <p:cBhvr additive="base">
                                        <p:cTn id="8" dur="500" fill="hold"/>
                                        <p:tgtEl>
                                          <p:spTgt spid="3379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23"/>
                                        </p:tgtEl>
                                        <p:attrNameLst>
                                          <p:attrName>style.visibility</p:attrName>
                                        </p:attrNameLst>
                                      </p:cBhvr>
                                      <p:to>
                                        <p:strVal val="visible"/>
                                      </p:to>
                                    </p:set>
                                    <p:anim calcmode="lin" valueType="num">
                                      <p:cBhvr additive="base">
                                        <p:cTn id="25" dur="500" fill="hold"/>
                                        <p:tgtEl>
                                          <p:spTgt spid="337923"/>
                                        </p:tgtEl>
                                        <p:attrNameLst>
                                          <p:attrName>ppt_x</p:attrName>
                                        </p:attrNameLst>
                                      </p:cBhvr>
                                      <p:tavLst>
                                        <p:tav tm="0">
                                          <p:val>
                                            <p:strVal val="#ppt_x"/>
                                          </p:val>
                                        </p:tav>
                                        <p:tav tm="100000">
                                          <p:val>
                                            <p:strVal val="#ppt_x"/>
                                          </p:val>
                                        </p:tav>
                                      </p:tavLst>
                                    </p:anim>
                                    <p:anim calcmode="lin" valueType="num">
                                      <p:cBhvr additive="base">
                                        <p:cTn id="26" dur="500" fill="hold"/>
                                        <p:tgtEl>
                                          <p:spTgt spid="3379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37927"/>
                                        </p:tgtEl>
                                        <p:attrNameLst>
                                          <p:attrName>style.visibility</p:attrName>
                                        </p:attrNameLst>
                                      </p:cBhvr>
                                      <p:to>
                                        <p:strVal val="visible"/>
                                      </p:to>
                                    </p:set>
                                    <p:anim calcmode="lin" valueType="num">
                                      <p:cBhvr additive="base">
                                        <p:cTn id="47" dur="500" fill="hold"/>
                                        <p:tgtEl>
                                          <p:spTgt spid="337927"/>
                                        </p:tgtEl>
                                        <p:attrNameLst>
                                          <p:attrName>ppt_x</p:attrName>
                                        </p:attrNameLst>
                                      </p:cBhvr>
                                      <p:tavLst>
                                        <p:tav tm="0">
                                          <p:val>
                                            <p:strVal val="#ppt_x"/>
                                          </p:val>
                                        </p:tav>
                                        <p:tav tm="100000">
                                          <p:val>
                                            <p:strVal val="#ppt_x"/>
                                          </p:val>
                                        </p:tav>
                                      </p:tavLst>
                                    </p:anim>
                                    <p:anim calcmode="lin" valueType="num">
                                      <p:cBhvr additive="base">
                                        <p:cTn id="48" dur="500" fill="hold"/>
                                        <p:tgtEl>
                                          <p:spTgt spid="3379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7928"/>
                                        </p:tgtEl>
                                        <p:attrNameLst>
                                          <p:attrName>style.visibility</p:attrName>
                                        </p:attrNameLst>
                                      </p:cBhvr>
                                      <p:to>
                                        <p:strVal val="visible"/>
                                      </p:to>
                                    </p:set>
                                    <p:anim calcmode="lin" valueType="num">
                                      <p:cBhvr additive="base">
                                        <p:cTn id="51" dur="500" fill="hold"/>
                                        <p:tgtEl>
                                          <p:spTgt spid="337928"/>
                                        </p:tgtEl>
                                        <p:attrNameLst>
                                          <p:attrName>ppt_x</p:attrName>
                                        </p:attrNameLst>
                                      </p:cBhvr>
                                      <p:tavLst>
                                        <p:tav tm="0">
                                          <p:val>
                                            <p:strVal val="#ppt_x"/>
                                          </p:val>
                                        </p:tav>
                                        <p:tav tm="100000">
                                          <p:val>
                                            <p:strVal val="#ppt_x"/>
                                          </p:val>
                                        </p:tav>
                                      </p:tavLst>
                                    </p:anim>
                                    <p:anim calcmode="lin" valueType="num">
                                      <p:cBhvr additive="base">
                                        <p:cTn id="52" dur="500" fill="hold"/>
                                        <p:tgtEl>
                                          <p:spTgt spid="3379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animBg="1"/>
      <p:bldP spid="337928" grpId="0" animBg="1"/>
      <p:bldP spid="337929" grpId="0" animBg="1"/>
      <p:bldP spid="20" grpId="0" animBg="1"/>
      <p:bldP spid="7" grpId="0" animBg="1"/>
      <p:bldP spid="16" grpId="0" animBg="1"/>
      <p:bldP spid="17" grpId="0" animBg="1"/>
      <p:bldP spid="21" grpId="0" animBg="1"/>
      <p:bldP spid="13"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ounded Rectangle 20"/>
          <p:cNvSpPr/>
          <p:nvPr/>
        </p:nvSpPr>
        <p:spPr>
          <a:xfrm>
            <a:off x="285720" y="1214422"/>
            <a:ext cx="8643998" cy="271464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285720" y="4071942"/>
            <a:ext cx="8643998" cy="264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970" name="Rectangle 2"/>
          <p:cNvSpPr>
            <a:spLocks noGrp="1" noChangeArrowheads="1"/>
          </p:cNvSpPr>
          <p:nvPr>
            <p:ph type="title"/>
          </p:nvPr>
        </p:nvSpPr>
        <p:spPr/>
        <p:txBody>
          <a:bodyPr/>
          <a:lstStyle/>
          <a:p>
            <a:r>
              <a:rPr lang="en-US" dirty="0" smtClean="0">
                <a:solidFill>
                  <a:schemeClr val="bg1"/>
                </a:solidFill>
              </a:rPr>
              <a:t>Creating the DB Project</a:t>
            </a:r>
            <a:endParaRPr lang="en-US" dirty="0">
              <a:solidFill>
                <a:schemeClr val="bg1"/>
              </a:solidFill>
            </a:endParaRPr>
          </a:p>
        </p:txBody>
      </p:sp>
      <p:sp>
        <p:nvSpPr>
          <p:cNvPr id="339971" name="AutoShape 3"/>
          <p:cNvSpPr>
            <a:spLocks noChangeArrowheads="1"/>
          </p:cNvSpPr>
          <p:nvPr/>
        </p:nvSpPr>
        <p:spPr bwMode="invGray">
          <a:xfrm>
            <a:off x="2414588" y="5676900"/>
            <a:ext cx="1809750" cy="74453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lnSpc>
                <a:spcPct val="85000"/>
              </a:lnSpc>
              <a:spcBef>
                <a:spcPct val="20000"/>
              </a:spcBef>
            </a:pPr>
            <a:r>
              <a:rPr lang="en-US" sz="2000" dirty="0">
                <a:solidFill>
                  <a:schemeClr val="tx1"/>
                </a:solidFill>
                <a:effectLst>
                  <a:outerShdw blurRad="38100" dist="38100" dir="2700000" algn="tl">
                    <a:srgbClr val="000000"/>
                  </a:outerShdw>
                </a:effectLst>
              </a:rPr>
              <a:t>Database</a:t>
            </a:r>
          </a:p>
          <a:p>
            <a:pPr algn="ctr">
              <a:lnSpc>
                <a:spcPct val="85000"/>
              </a:lnSpc>
              <a:spcBef>
                <a:spcPct val="20000"/>
              </a:spcBef>
            </a:pPr>
            <a:r>
              <a:rPr lang="en-US" sz="2000" dirty="0">
                <a:solidFill>
                  <a:schemeClr val="tx1"/>
                </a:solidFill>
                <a:effectLst>
                  <a:outerShdw blurRad="38100" dist="38100" dir="2700000" algn="tl">
                    <a:srgbClr val="000000"/>
                  </a:outerShdw>
                </a:effectLst>
              </a:rPr>
              <a:t>Project</a:t>
            </a:r>
          </a:p>
        </p:txBody>
      </p:sp>
      <p:cxnSp>
        <p:nvCxnSpPr>
          <p:cNvPr id="339972" name="AutoShape 4"/>
          <p:cNvCxnSpPr>
            <a:cxnSpLocks noChangeShapeType="1"/>
            <a:stCxn id="0" idx="1"/>
            <a:endCxn id="339971" idx="3"/>
          </p:cNvCxnSpPr>
          <p:nvPr/>
        </p:nvCxnSpPr>
        <p:spPr bwMode="invGray">
          <a:xfrm flipH="1" flipV="1">
            <a:off x="4224338" y="6049963"/>
            <a:ext cx="3059112" cy="6350"/>
          </a:xfrm>
          <a:prstGeom prst="straightConnector1">
            <a:avLst/>
          </a:prstGeom>
          <a:noFill/>
          <a:ln w="28575">
            <a:solidFill>
              <a:schemeClr val="tx1"/>
            </a:solidFill>
            <a:round/>
            <a:headEnd/>
            <a:tailEnd type="triangle" w="med" len="med"/>
          </a:ln>
          <a:effectLst/>
        </p:spPr>
      </p:cxnSp>
      <p:sp>
        <p:nvSpPr>
          <p:cNvPr id="339973" name="Text Box 5"/>
          <p:cNvSpPr txBox="1">
            <a:spLocks noChangeArrowheads="1"/>
          </p:cNvSpPr>
          <p:nvPr/>
        </p:nvSpPr>
        <p:spPr bwMode="invGray">
          <a:xfrm>
            <a:off x="4973638" y="6053138"/>
            <a:ext cx="1530350" cy="300037"/>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600" dirty="0" smtClean="0">
                <a:effectLst>
                  <a:outerShdw blurRad="38100" dist="38100" dir="2700000" algn="tl">
                    <a:srgbClr val="000000">
                      <a:alpha val="43137"/>
                    </a:srgbClr>
                  </a:outerShdw>
                </a:effectLst>
                <a:latin typeface="Arial" pitchFamily="34" charset="0"/>
                <a:cs typeface="Arial" pitchFamily="34" charset="0"/>
              </a:rPr>
              <a:t>Import schema</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cxnSp>
        <p:nvCxnSpPr>
          <p:cNvPr id="339975" name="AutoShape 7"/>
          <p:cNvCxnSpPr>
            <a:cxnSpLocks noChangeShapeType="1"/>
            <a:stCxn id="339971" idx="0"/>
            <a:endCxn id="339986" idx="2"/>
          </p:cNvCxnSpPr>
          <p:nvPr/>
        </p:nvCxnSpPr>
        <p:spPr bwMode="invGray">
          <a:xfrm rot="16200000" flipV="1">
            <a:off x="1840240" y="4197676"/>
            <a:ext cx="2956861" cy="1587"/>
          </a:xfrm>
          <a:prstGeom prst="straightConnector1">
            <a:avLst/>
          </a:prstGeom>
          <a:noFill/>
          <a:ln w="28575">
            <a:solidFill>
              <a:schemeClr val="tx1"/>
            </a:solidFill>
            <a:round/>
            <a:headEnd/>
            <a:tailEnd type="triangle" w="lg" len="lg"/>
          </a:ln>
          <a:effectLst/>
        </p:spPr>
      </p:cxnSp>
      <p:sp>
        <p:nvSpPr>
          <p:cNvPr id="339976" name="Text Box 8"/>
          <p:cNvSpPr txBox="1">
            <a:spLocks noChangeArrowheads="1"/>
          </p:cNvSpPr>
          <p:nvPr/>
        </p:nvSpPr>
        <p:spPr bwMode="invGray">
          <a:xfrm>
            <a:off x="2867142" y="4075170"/>
            <a:ext cx="909185" cy="1544396"/>
          </a:xfrm>
          <a:prstGeom prst="roundRect">
            <a:avLst/>
          </a:prstGeom>
          <a:noFill/>
          <a:ln w="12700" algn="ctr">
            <a:noFill/>
            <a:miter lim="800000"/>
            <a:headEnd/>
            <a:tailEnd/>
          </a:ln>
          <a:effectLst/>
        </p:spPr>
        <p:txBody>
          <a:bodyPr vert="eaVert" wrap="none">
            <a:spAutoFit/>
          </a:bodyPr>
          <a:lstStyle/>
          <a:p>
            <a:pPr algn="ctr">
              <a:lnSpc>
                <a:spcPct val="85000"/>
              </a:lnSpc>
              <a:spcBef>
                <a:spcPct val="20000"/>
              </a:spcBef>
            </a:pPr>
            <a:r>
              <a:rPr lang="en-US" sz="1600" dirty="0">
                <a:effectLst>
                  <a:outerShdw blurRad="38100" dist="38100" dir="2700000" algn="tl">
                    <a:srgbClr val="000000">
                      <a:alpha val="43137"/>
                    </a:srgbClr>
                  </a:outerShdw>
                </a:effectLst>
                <a:latin typeface="Arial" pitchFamily="34" charset="0"/>
                <a:cs typeface="Arial" pitchFamily="34" charset="0"/>
              </a:rPr>
              <a:t>Check in to </a:t>
            </a:r>
            <a:r>
              <a:rPr lang="en-US" sz="1600" dirty="0" smtClean="0">
                <a:effectLst>
                  <a:outerShdw blurRad="38100" dist="38100" dir="2700000" algn="tl">
                    <a:srgbClr val="000000">
                      <a:alpha val="43137"/>
                    </a:srgbClr>
                  </a:outerShdw>
                </a:effectLst>
                <a:latin typeface="Arial" pitchFamily="34" charset="0"/>
                <a:cs typeface="Arial" pitchFamily="34" charset="0"/>
              </a:rPr>
              <a:t/>
            </a:r>
            <a:br>
              <a:rPr lang="en-US" sz="1600" dirty="0" smtClean="0">
                <a:effectLst>
                  <a:outerShdw blurRad="38100" dist="38100" dir="2700000" algn="tl">
                    <a:srgbClr val="000000">
                      <a:alpha val="43137"/>
                    </a:srgbClr>
                  </a:outerShdw>
                </a:effectLst>
                <a:latin typeface="Arial" pitchFamily="34" charset="0"/>
                <a:cs typeface="Arial" pitchFamily="34" charset="0"/>
              </a:rPr>
            </a:br>
            <a:r>
              <a:rPr lang="en-US" sz="1600" dirty="0">
                <a:effectLst>
                  <a:outerShdw blurRad="38100" dist="38100" dir="2700000" algn="tl">
                    <a:srgbClr val="000000">
                      <a:alpha val="43137"/>
                    </a:srgbClr>
                  </a:outerShdw>
                </a:effectLst>
                <a:latin typeface="Arial" pitchFamily="34" charset="0"/>
                <a:cs typeface="Arial" pitchFamily="34" charset="0"/>
              </a:rPr>
              <a:t/>
            </a:r>
            <a:br>
              <a:rPr lang="en-US" sz="1600" dirty="0">
                <a:effectLst>
                  <a:outerShdw blurRad="38100" dist="38100" dir="2700000" algn="tl">
                    <a:srgbClr val="000000">
                      <a:alpha val="43137"/>
                    </a:srgbClr>
                  </a:outerShdw>
                </a:effectLst>
                <a:latin typeface="Arial" pitchFamily="34" charset="0"/>
                <a:cs typeface="Arial" pitchFamily="34" charset="0"/>
              </a:rPr>
            </a:br>
            <a:r>
              <a:rPr lang="en-US" sz="1600" dirty="0">
                <a:effectLst>
                  <a:outerShdw blurRad="38100" dist="38100" dir="2700000" algn="tl">
                    <a:srgbClr val="000000">
                      <a:alpha val="43137"/>
                    </a:srgbClr>
                  </a:outerShdw>
                </a:effectLst>
                <a:latin typeface="Arial" pitchFamily="34" charset="0"/>
                <a:cs typeface="Arial" pitchFamily="34" charset="0"/>
              </a:rPr>
              <a:t>Source Control</a:t>
            </a:r>
          </a:p>
        </p:txBody>
      </p:sp>
      <p:pic>
        <p:nvPicPr>
          <p:cNvPr id="339979" name="Picture 11" descr="Database blue"/>
          <p:cNvPicPr>
            <a:picLocks noChangeAspect="1" noChangeArrowheads="1"/>
          </p:cNvPicPr>
          <p:nvPr/>
        </p:nvPicPr>
        <p:blipFill>
          <a:blip r:embed="rId3"/>
          <a:srcRect/>
          <a:stretch>
            <a:fillRect/>
          </a:stretch>
        </p:blipFill>
        <p:spPr bwMode="auto">
          <a:xfrm>
            <a:off x="7286625" y="5513388"/>
            <a:ext cx="1570038" cy="1085850"/>
          </a:xfrm>
          <a:prstGeom prst="rect">
            <a:avLst/>
          </a:prstGeom>
          <a:ln>
            <a:noFill/>
          </a:ln>
          <a:effectLst>
            <a:softEdge rad="112500"/>
          </a:effectLst>
        </p:spPr>
      </p:pic>
      <p:sp>
        <p:nvSpPr>
          <p:cNvPr id="339980" name="Text Box 12"/>
          <p:cNvSpPr txBox="1">
            <a:spLocks noChangeArrowheads="1"/>
          </p:cNvSpPr>
          <p:nvPr/>
        </p:nvSpPr>
        <p:spPr bwMode="invGray">
          <a:xfrm>
            <a:off x="7425378" y="5851526"/>
            <a:ext cx="1216487" cy="618631"/>
          </a:xfrm>
          <a:prstGeom prst="rect">
            <a:avLst/>
          </a:prstGeom>
          <a:noFill/>
          <a:ln w="12700" algn="ctr">
            <a:noFill/>
            <a:miter lim="800000"/>
            <a:headEnd/>
            <a:tailEnd/>
          </a:ln>
          <a:effectLst/>
        </p:spPr>
        <p:txBody>
          <a:bodyPr wrap="none" anchor="ctr">
            <a:spAutoFit/>
          </a:bodyPr>
          <a:lstStyle/>
          <a:p>
            <a:pPr algn="ctr">
              <a:lnSpc>
                <a:spcPct val="85000"/>
              </a:lnSpc>
              <a:spcBef>
                <a:spcPct val="20000"/>
              </a:spcBef>
            </a:pPr>
            <a:r>
              <a:rPr lang="en-US" dirty="0">
                <a:solidFill>
                  <a:schemeClr val="bg1"/>
                </a:solidFill>
                <a:effectLst>
                  <a:outerShdw blurRad="38100" dist="38100" dir="2700000" algn="tl">
                    <a:srgbClr val="000000">
                      <a:alpha val="43137"/>
                    </a:srgbClr>
                  </a:outerShdw>
                </a:effectLst>
              </a:rPr>
              <a:t>Production</a:t>
            </a:r>
          </a:p>
          <a:p>
            <a:pPr algn="ctr">
              <a:lnSpc>
                <a:spcPct val="85000"/>
              </a:lnSpc>
              <a:spcBef>
                <a:spcPct val="20000"/>
              </a:spcBef>
            </a:pPr>
            <a:r>
              <a:rPr lang="en-US" dirty="0">
                <a:solidFill>
                  <a:schemeClr val="bg1"/>
                </a:solidFill>
                <a:effectLst>
                  <a:outerShdw blurRad="38100" dist="38100" dir="2700000" algn="tl">
                    <a:srgbClr val="000000">
                      <a:alpha val="43137"/>
                    </a:srgbClr>
                  </a:outerShdw>
                </a:effectLst>
              </a:rPr>
              <a:t>Database</a:t>
            </a:r>
          </a:p>
        </p:txBody>
      </p:sp>
      <p:pic>
        <p:nvPicPr>
          <p:cNvPr id="339982" name="Picture 14" descr="Database blue"/>
          <p:cNvPicPr>
            <a:picLocks noChangeAspect="1" noChangeArrowheads="1"/>
          </p:cNvPicPr>
          <p:nvPr/>
        </p:nvPicPr>
        <p:blipFill>
          <a:blip r:embed="rId3"/>
          <a:srcRect/>
          <a:stretch>
            <a:fillRect/>
          </a:stretch>
        </p:blipFill>
        <p:spPr bwMode="auto">
          <a:xfrm>
            <a:off x="7286625" y="4340225"/>
            <a:ext cx="1570038" cy="1085850"/>
          </a:xfrm>
          <a:prstGeom prst="rect">
            <a:avLst/>
          </a:prstGeom>
          <a:ln>
            <a:noFill/>
          </a:ln>
          <a:effectLst>
            <a:softEdge rad="112500"/>
          </a:effectLst>
        </p:spPr>
      </p:pic>
      <p:sp>
        <p:nvSpPr>
          <p:cNvPr id="339983" name="Text Box 15"/>
          <p:cNvSpPr txBox="1">
            <a:spLocks noChangeArrowheads="1"/>
          </p:cNvSpPr>
          <p:nvPr/>
        </p:nvSpPr>
        <p:spPr bwMode="invGray">
          <a:xfrm>
            <a:off x="7512036" y="4678363"/>
            <a:ext cx="1058174" cy="618631"/>
          </a:xfrm>
          <a:prstGeom prst="rect">
            <a:avLst/>
          </a:prstGeom>
          <a:noFill/>
          <a:ln w="12700" algn="ctr">
            <a:noFill/>
            <a:miter lim="800000"/>
            <a:headEnd/>
            <a:tailEnd/>
          </a:ln>
          <a:effectLst/>
        </p:spPr>
        <p:txBody>
          <a:bodyPr wrap="none" anchor="ctr">
            <a:spAutoFit/>
          </a:bodyPr>
          <a:lstStyle/>
          <a:p>
            <a:pPr algn="ctr">
              <a:lnSpc>
                <a:spcPct val="85000"/>
              </a:lnSpc>
              <a:spcBef>
                <a:spcPct val="20000"/>
              </a:spcBef>
            </a:pPr>
            <a:r>
              <a:rPr lang="en-US" dirty="0">
                <a:solidFill>
                  <a:schemeClr val="bg1"/>
                </a:solidFill>
                <a:effectLst>
                  <a:outerShdw blurRad="38100" dist="38100" dir="2700000" algn="tl">
                    <a:srgbClr val="000000">
                      <a:alpha val="43137"/>
                    </a:srgbClr>
                  </a:outerShdw>
                </a:effectLst>
              </a:rPr>
              <a:t>Staging</a:t>
            </a:r>
          </a:p>
          <a:p>
            <a:pPr algn="ctr">
              <a:lnSpc>
                <a:spcPct val="85000"/>
              </a:lnSpc>
              <a:spcBef>
                <a:spcPct val="20000"/>
              </a:spcBef>
            </a:pPr>
            <a:r>
              <a:rPr lang="en-US" dirty="0">
                <a:solidFill>
                  <a:schemeClr val="bg1"/>
                </a:solidFill>
                <a:effectLst>
                  <a:outerShdw blurRad="38100" dist="38100" dir="2700000" algn="tl">
                    <a:srgbClr val="000000">
                      <a:alpha val="43137"/>
                    </a:srgbClr>
                  </a:outerShdw>
                </a:effectLst>
              </a:rPr>
              <a:t>Database</a:t>
            </a:r>
          </a:p>
        </p:txBody>
      </p:sp>
      <p:sp>
        <p:nvSpPr>
          <p:cNvPr id="18" name="Text Box 5"/>
          <p:cNvSpPr txBox="1">
            <a:spLocks noChangeArrowheads="1"/>
          </p:cNvSpPr>
          <p:nvPr/>
        </p:nvSpPr>
        <p:spPr bwMode="invGray">
          <a:xfrm>
            <a:off x="642910" y="5929330"/>
            <a:ext cx="1667444" cy="301621"/>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600" dirty="0" smtClean="0">
                <a:effectLst>
                  <a:outerShdw blurRad="38100" dist="38100" dir="2700000" algn="tl">
                    <a:srgbClr val="000000">
                      <a:alpha val="43137"/>
                    </a:srgbClr>
                  </a:outerShdw>
                </a:effectLst>
                <a:latin typeface="Arial" pitchFamily="34" charset="0"/>
                <a:cs typeface="Arial" pitchFamily="34" charset="0"/>
              </a:rPr>
              <a:t>Create a Project</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20" name="TextBox 19"/>
          <p:cNvSpPr txBox="1"/>
          <p:nvPr/>
        </p:nvSpPr>
        <p:spPr>
          <a:xfrm>
            <a:off x="500034" y="4286256"/>
            <a:ext cx="71438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DBA</a:t>
            </a:r>
            <a:endParaRPr lang="en-GB" dirty="0">
              <a:effectLst>
                <a:outerShdw blurRad="38100" dist="38100" dir="2700000" algn="tl">
                  <a:srgbClr val="000000">
                    <a:alpha val="43137"/>
                  </a:srgbClr>
                </a:outerShdw>
              </a:effectLst>
            </a:endParaRPr>
          </a:p>
        </p:txBody>
      </p:sp>
      <p:sp>
        <p:nvSpPr>
          <p:cNvPr id="23" name="TextBox 22"/>
          <p:cNvSpPr txBox="1"/>
          <p:nvPr/>
        </p:nvSpPr>
        <p:spPr>
          <a:xfrm>
            <a:off x="500034" y="3357562"/>
            <a:ext cx="928694" cy="369332"/>
          </a:xfrm>
          <a:prstGeom prst="rect">
            <a:avLst/>
          </a:prstGeom>
          <a:noFill/>
        </p:spPr>
        <p:txBody>
          <a:bodyPr wrap="square" rtlCol="0">
            <a:spAutoFit/>
          </a:bodyPr>
          <a:lstStyle/>
          <a:p>
            <a:r>
              <a:rPr lang="en-GB" dirty="0" err="1" smtClean="0">
                <a:effectLst>
                  <a:outerShdw blurRad="38100" dist="38100" dir="2700000" algn="tl">
                    <a:srgbClr val="000000">
                      <a:alpha val="43137"/>
                    </a:srgbClr>
                  </a:outerShdw>
                </a:effectLst>
              </a:rPr>
              <a:t>DBPro</a:t>
            </a:r>
            <a:endParaRPr lang="en-GB" dirty="0">
              <a:effectLst>
                <a:outerShdw blurRad="38100" dist="38100" dir="2700000" algn="tl">
                  <a:srgbClr val="000000">
                    <a:alpha val="43137"/>
                  </a:srgbClr>
                </a:outerShdw>
              </a:effectLst>
            </a:endParaRPr>
          </a:p>
        </p:txBody>
      </p:sp>
      <p:pic>
        <p:nvPicPr>
          <p:cNvPr id="24" name="Picture 3" descr="C:\Users\fez\Desktop\team\bt_01.png"/>
          <p:cNvPicPr>
            <a:picLocks noChangeAspect="1" noChangeArrowheads="1"/>
          </p:cNvPicPr>
          <p:nvPr/>
        </p:nvPicPr>
        <p:blipFill>
          <a:blip r:embed="rId4"/>
          <a:srcRect/>
          <a:stretch>
            <a:fillRect/>
          </a:stretch>
        </p:blipFill>
        <p:spPr bwMode="auto">
          <a:xfrm>
            <a:off x="1142976" y="4286256"/>
            <a:ext cx="1143008" cy="1316526"/>
          </a:xfrm>
          <a:prstGeom prst="rect">
            <a:avLst/>
          </a:prstGeom>
          <a:noFill/>
          <a:ln w="9525">
            <a:noFill/>
            <a:miter lim="800000"/>
            <a:headEnd/>
            <a:tailEnd/>
          </a:ln>
        </p:spPr>
      </p:pic>
      <p:pic>
        <p:nvPicPr>
          <p:cNvPr id="25" name="Picture 4" descr="C:\Users\fez\Desktop\team\rt_06.png"/>
          <p:cNvPicPr>
            <a:picLocks noChangeAspect="1" noChangeArrowheads="1"/>
          </p:cNvPicPr>
          <p:nvPr/>
        </p:nvPicPr>
        <p:blipFill>
          <a:blip r:embed="rId5"/>
          <a:srcRect/>
          <a:stretch>
            <a:fillRect/>
          </a:stretch>
        </p:blipFill>
        <p:spPr bwMode="auto">
          <a:xfrm>
            <a:off x="1142976" y="1714488"/>
            <a:ext cx="1071872" cy="1466137"/>
          </a:xfrm>
          <a:prstGeom prst="rect">
            <a:avLst/>
          </a:prstGeom>
          <a:noFill/>
          <a:ln w="9525">
            <a:noFill/>
            <a:miter lim="800000"/>
            <a:headEnd/>
            <a:tailEnd/>
          </a:ln>
        </p:spPr>
      </p:pic>
      <p:sp>
        <p:nvSpPr>
          <p:cNvPr id="27" name="AutoShape 3"/>
          <p:cNvSpPr>
            <a:spLocks noChangeArrowheads="1"/>
          </p:cNvSpPr>
          <p:nvPr/>
        </p:nvSpPr>
        <p:spPr bwMode="invGray">
          <a:xfrm>
            <a:off x="2428860" y="2071678"/>
            <a:ext cx="1809750" cy="683591"/>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algn="ctr">
              <a:lnSpc>
                <a:spcPct val="85000"/>
              </a:lnSpc>
              <a:spcBef>
                <a:spcPct val="20000"/>
              </a:spcBef>
            </a:pPr>
            <a:r>
              <a:rPr lang="en-US" sz="2000" dirty="0" smtClean="0">
                <a:solidFill>
                  <a:schemeClr val="tx1"/>
                </a:solidFill>
                <a:effectLst>
                  <a:outerShdw blurRad="38100" dist="38100" dir="2700000" algn="tl">
                    <a:srgbClr val="000000"/>
                  </a:outerShdw>
                </a:effectLst>
              </a:rPr>
              <a:t>TFS</a:t>
            </a:r>
            <a:br>
              <a:rPr lang="en-US" sz="2000" dirty="0" smtClean="0">
                <a:solidFill>
                  <a:schemeClr val="tx1"/>
                </a:solidFill>
                <a:effectLst>
                  <a:outerShdw blurRad="38100" dist="38100" dir="2700000" algn="tl">
                    <a:srgbClr val="000000"/>
                  </a:outerShdw>
                </a:effectLst>
              </a:rPr>
            </a:br>
            <a:r>
              <a:rPr lang="en-US" sz="2000" dirty="0" smtClean="0">
                <a:solidFill>
                  <a:schemeClr val="tx1"/>
                </a:solidFill>
                <a:effectLst>
                  <a:outerShdw blurRad="38100" dist="38100" dir="2700000" algn="tl">
                    <a:srgbClr val="000000"/>
                  </a:outerShdw>
                </a:effectLst>
              </a:rPr>
              <a:t>Server</a:t>
            </a:r>
            <a:endParaRPr lang="en-US" sz="2000" dirty="0">
              <a:solidFill>
                <a:schemeClr val="tx1"/>
              </a:solidFill>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9971"/>
                                        </p:tgtEl>
                                        <p:attrNameLst>
                                          <p:attrName>style.visibility</p:attrName>
                                        </p:attrNameLst>
                                      </p:cBhvr>
                                      <p:to>
                                        <p:strVal val="visible"/>
                                      </p:to>
                                    </p:set>
                                    <p:animEffect transition="in" filter="blinds(horizontal)">
                                      <p:cBhvr>
                                        <p:cTn id="10" dur="500"/>
                                        <p:tgtEl>
                                          <p:spTgt spid="33997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39973"/>
                                        </p:tgtEl>
                                        <p:attrNameLst>
                                          <p:attrName>style.visibility</p:attrName>
                                        </p:attrNameLst>
                                      </p:cBhvr>
                                      <p:to>
                                        <p:strVal val="visible"/>
                                      </p:to>
                                    </p:set>
                                    <p:animEffect transition="in" filter="blinds(horizontal)">
                                      <p:cBhvr>
                                        <p:cTn id="15" dur="500"/>
                                        <p:tgtEl>
                                          <p:spTgt spid="339973"/>
                                        </p:tgtEl>
                                      </p:cBhvr>
                                    </p:animEffect>
                                  </p:childTnLst>
                                </p:cTn>
                              </p:par>
                              <p:par>
                                <p:cTn id="16" presetID="3" presetClass="entr" presetSubtype="10" fill="hold" nodeType="withEffect">
                                  <p:stCondLst>
                                    <p:cond delay="0"/>
                                  </p:stCondLst>
                                  <p:childTnLst>
                                    <p:set>
                                      <p:cBhvr>
                                        <p:cTn id="17" dur="1" fill="hold">
                                          <p:stCondLst>
                                            <p:cond delay="0"/>
                                          </p:stCondLst>
                                        </p:cTn>
                                        <p:tgtEl>
                                          <p:spTgt spid="339972"/>
                                        </p:tgtEl>
                                        <p:attrNameLst>
                                          <p:attrName>style.visibility</p:attrName>
                                        </p:attrNameLst>
                                      </p:cBhvr>
                                      <p:to>
                                        <p:strVal val="visible"/>
                                      </p:to>
                                    </p:set>
                                    <p:animEffect transition="in" filter="blinds(horizontal)">
                                      <p:cBhvr>
                                        <p:cTn id="18" dur="500"/>
                                        <p:tgtEl>
                                          <p:spTgt spid="33997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39976"/>
                                        </p:tgtEl>
                                        <p:attrNameLst>
                                          <p:attrName>style.visibility</p:attrName>
                                        </p:attrNameLst>
                                      </p:cBhvr>
                                      <p:to>
                                        <p:strVal val="visible"/>
                                      </p:to>
                                    </p:set>
                                    <p:animEffect transition="in" filter="blinds(horizontal)">
                                      <p:cBhvr>
                                        <p:cTn id="23" dur="500"/>
                                        <p:tgtEl>
                                          <p:spTgt spid="339976"/>
                                        </p:tgtEl>
                                      </p:cBhvr>
                                    </p:animEffect>
                                  </p:childTnLst>
                                </p:cTn>
                              </p:par>
                              <p:par>
                                <p:cTn id="24" presetID="3" presetClass="entr" presetSubtype="10" fill="hold" nodeType="withEffect">
                                  <p:stCondLst>
                                    <p:cond delay="0"/>
                                  </p:stCondLst>
                                  <p:childTnLst>
                                    <p:set>
                                      <p:cBhvr>
                                        <p:cTn id="25" dur="1" fill="hold">
                                          <p:stCondLst>
                                            <p:cond delay="0"/>
                                          </p:stCondLst>
                                        </p:cTn>
                                        <p:tgtEl>
                                          <p:spTgt spid="339975"/>
                                        </p:tgtEl>
                                        <p:attrNameLst>
                                          <p:attrName>style.visibility</p:attrName>
                                        </p:attrNameLst>
                                      </p:cBhvr>
                                      <p:to>
                                        <p:strVal val="visible"/>
                                      </p:to>
                                    </p:set>
                                    <p:animEffect transition="in" filter="blinds(horizontal)">
                                      <p:cBhvr>
                                        <p:cTn id="26" dur="500"/>
                                        <p:tgtEl>
                                          <p:spTgt spid="33997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horizontal)">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animBg="1"/>
      <p:bldP spid="339973" grpId="0"/>
      <p:bldP spid="339976" grpId="0"/>
      <p:bldP spid="18"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 name="Rounded Rectangle 60"/>
          <p:cNvSpPr/>
          <p:nvPr/>
        </p:nvSpPr>
        <p:spPr>
          <a:xfrm>
            <a:off x="285720" y="1214422"/>
            <a:ext cx="8643998" cy="271464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p:cNvSpPr txBox="1"/>
          <p:nvPr/>
        </p:nvSpPr>
        <p:spPr>
          <a:xfrm>
            <a:off x="500034" y="3357562"/>
            <a:ext cx="928694" cy="369332"/>
          </a:xfrm>
          <a:prstGeom prst="rect">
            <a:avLst/>
          </a:prstGeom>
          <a:noFill/>
        </p:spPr>
        <p:txBody>
          <a:bodyPr wrap="square" rtlCol="0">
            <a:spAutoFit/>
          </a:bodyPr>
          <a:lstStyle/>
          <a:p>
            <a:r>
              <a:rPr lang="en-GB" dirty="0" err="1" smtClean="0">
                <a:effectLst>
                  <a:outerShdw blurRad="38100" dist="38100" dir="2700000" algn="tl">
                    <a:srgbClr val="000000">
                      <a:alpha val="43137"/>
                    </a:srgbClr>
                  </a:outerShdw>
                </a:effectLst>
              </a:rPr>
              <a:t>DBPro</a:t>
            </a:r>
            <a:endParaRPr lang="en-GB" dirty="0">
              <a:effectLst>
                <a:outerShdw blurRad="38100" dist="38100" dir="2700000" algn="tl">
                  <a:srgbClr val="000000">
                    <a:alpha val="43137"/>
                  </a:srgbClr>
                </a:outerShdw>
              </a:effectLst>
            </a:endParaRPr>
          </a:p>
        </p:txBody>
      </p:sp>
      <p:pic>
        <p:nvPicPr>
          <p:cNvPr id="63" name="Picture 4" descr="C:\Users\fez\Desktop\team\rt_06.png"/>
          <p:cNvPicPr>
            <a:picLocks noChangeAspect="1" noChangeArrowheads="1"/>
          </p:cNvPicPr>
          <p:nvPr/>
        </p:nvPicPr>
        <p:blipFill>
          <a:blip r:embed="rId3"/>
          <a:srcRect/>
          <a:stretch>
            <a:fillRect/>
          </a:stretch>
        </p:blipFill>
        <p:spPr bwMode="auto">
          <a:xfrm>
            <a:off x="1142976" y="1714488"/>
            <a:ext cx="1071872" cy="1466137"/>
          </a:xfrm>
          <a:prstGeom prst="rect">
            <a:avLst/>
          </a:prstGeom>
          <a:noFill/>
          <a:ln w="9525">
            <a:noFill/>
            <a:miter lim="800000"/>
            <a:headEnd/>
            <a:tailEnd/>
          </a:ln>
        </p:spPr>
      </p:pic>
      <p:sp>
        <p:nvSpPr>
          <p:cNvPr id="64" name="AutoShape 3"/>
          <p:cNvSpPr>
            <a:spLocks noChangeArrowheads="1"/>
          </p:cNvSpPr>
          <p:nvPr/>
        </p:nvSpPr>
        <p:spPr bwMode="invGray">
          <a:xfrm>
            <a:off x="2428860" y="2071678"/>
            <a:ext cx="1809750" cy="683591"/>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algn="ctr">
              <a:lnSpc>
                <a:spcPct val="85000"/>
              </a:lnSpc>
              <a:spcBef>
                <a:spcPct val="20000"/>
              </a:spcBef>
            </a:pPr>
            <a:r>
              <a:rPr lang="en-US" sz="2000" dirty="0" smtClean="0">
                <a:solidFill>
                  <a:schemeClr val="tx1"/>
                </a:solidFill>
                <a:effectLst>
                  <a:outerShdw blurRad="38100" dist="38100" dir="2700000" algn="tl">
                    <a:srgbClr val="000000"/>
                  </a:outerShdw>
                </a:effectLst>
              </a:rPr>
              <a:t>TFS</a:t>
            </a:r>
            <a:br>
              <a:rPr lang="en-US" sz="2000" dirty="0" smtClean="0">
                <a:solidFill>
                  <a:schemeClr val="tx1"/>
                </a:solidFill>
                <a:effectLst>
                  <a:outerShdw blurRad="38100" dist="38100" dir="2700000" algn="tl">
                    <a:srgbClr val="000000"/>
                  </a:outerShdw>
                </a:effectLst>
              </a:rPr>
            </a:br>
            <a:r>
              <a:rPr lang="en-US" sz="2000" dirty="0" smtClean="0">
                <a:solidFill>
                  <a:schemeClr val="tx1"/>
                </a:solidFill>
                <a:effectLst>
                  <a:outerShdw blurRad="38100" dist="38100" dir="2700000" algn="tl">
                    <a:srgbClr val="000000"/>
                  </a:outerShdw>
                </a:effectLst>
              </a:rPr>
              <a:t>Server</a:t>
            </a:r>
            <a:endParaRPr lang="en-US" sz="2000" dirty="0">
              <a:solidFill>
                <a:schemeClr val="tx1"/>
              </a:solidFill>
              <a:effectLst>
                <a:outerShdw blurRad="38100" dist="38100" dir="2700000" algn="tl">
                  <a:srgbClr val="000000"/>
                </a:outerShdw>
              </a:effectLst>
            </a:endParaRPr>
          </a:p>
        </p:txBody>
      </p:sp>
      <p:sp>
        <p:nvSpPr>
          <p:cNvPr id="52" name="Rounded Rectangle 51"/>
          <p:cNvSpPr/>
          <p:nvPr/>
        </p:nvSpPr>
        <p:spPr>
          <a:xfrm>
            <a:off x="285720" y="4071942"/>
            <a:ext cx="8643998" cy="26432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TextBox 52"/>
          <p:cNvSpPr txBox="1"/>
          <p:nvPr/>
        </p:nvSpPr>
        <p:spPr>
          <a:xfrm>
            <a:off x="500034" y="4286256"/>
            <a:ext cx="71438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DBA</a:t>
            </a:r>
            <a:endParaRPr lang="en-GB" dirty="0">
              <a:effectLst>
                <a:outerShdw blurRad="38100" dist="38100" dir="2700000" algn="tl">
                  <a:srgbClr val="000000">
                    <a:alpha val="43137"/>
                  </a:srgbClr>
                </a:outerShdw>
              </a:effectLst>
            </a:endParaRPr>
          </a:p>
        </p:txBody>
      </p:sp>
      <p:pic>
        <p:nvPicPr>
          <p:cNvPr id="58" name="Picture 3" descr="C:\Users\fez\Desktop\team\bt_01.png"/>
          <p:cNvPicPr>
            <a:picLocks noChangeAspect="1" noChangeArrowheads="1"/>
          </p:cNvPicPr>
          <p:nvPr/>
        </p:nvPicPr>
        <p:blipFill>
          <a:blip r:embed="rId4"/>
          <a:srcRect/>
          <a:stretch>
            <a:fillRect/>
          </a:stretch>
        </p:blipFill>
        <p:spPr bwMode="auto">
          <a:xfrm>
            <a:off x="1142976" y="4286256"/>
            <a:ext cx="1143008" cy="1316526"/>
          </a:xfrm>
          <a:prstGeom prst="rect">
            <a:avLst/>
          </a:prstGeom>
          <a:noFill/>
          <a:ln w="9525">
            <a:noFill/>
            <a:miter lim="800000"/>
            <a:headEnd/>
            <a:tailEnd/>
          </a:ln>
        </p:spPr>
      </p:pic>
      <p:sp>
        <p:nvSpPr>
          <p:cNvPr id="340994" name="Rectangle 2"/>
          <p:cNvSpPr>
            <a:spLocks noGrp="1" noChangeArrowheads="1"/>
          </p:cNvSpPr>
          <p:nvPr>
            <p:ph type="title"/>
          </p:nvPr>
        </p:nvSpPr>
        <p:spPr>
          <a:xfrm>
            <a:off x="539750" y="428604"/>
            <a:ext cx="8048625" cy="673038"/>
          </a:xfrm>
        </p:spPr>
        <p:txBody>
          <a:bodyPr>
            <a:normAutofit fontScale="90000"/>
          </a:bodyPr>
          <a:lstStyle/>
          <a:p>
            <a:r>
              <a:rPr lang="en-US" dirty="0" smtClean="0"/>
              <a:t>Isolated Iterative Development</a:t>
            </a:r>
            <a:endParaRPr lang="en-US" dirty="0"/>
          </a:p>
        </p:txBody>
      </p:sp>
      <p:cxnSp>
        <p:nvCxnSpPr>
          <p:cNvPr id="341023" name="AutoShape 31"/>
          <p:cNvCxnSpPr>
            <a:cxnSpLocks noChangeShapeType="1"/>
            <a:stCxn id="0" idx="1"/>
            <a:endCxn id="341004" idx="3"/>
          </p:cNvCxnSpPr>
          <p:nvPr/>
        </p:nvCxnSpPr>
        <p:spPr bwMode="invGray">
          <a:xfrm flipH="1" flipV="1">
            <a:off x="2259013" y="1546225"/>
            <a:ext cx="411162" cy="766763"/>
          </a:xfrm>
          <a:prstGeom prst="straightConnector1">
            <a:avLst/>
          </a:prstGeom>
          <a:noFill/>
          <a:ln w="38100">
            <a:noFill/>
            <a:prstDash val="sysDot"/>
            <a:round/>
            <a:headEnd type="triangle" w="med" len="med"/>
            <a:tailEnd type="triangle" w="med" len="med"/>
          </a:ln>
          <a:effectLst/>
        </p:spPr>
      </p:cxnSp>
      <p:cxnSp>
        <p:nvCxnSpPr>
          <p:cNvPr id="341025" name="AutoShape 33"/>
          <p:cNvCxnSpPr>
            <a:cxnSpLocks noChangeShapeType="1"/>
            <a:stCxn id="0" idx="1"/>
            <a:endCxn id="341017" idx="3"/>
          </p:cNvCxnSpPr>
          <p:nvPr/>
        </p:nvCxnSpPr>
        <p:spPr bwMode="invGray">
          <a:xfrm flipH="1">
            <a:off x="2251075" y="2312988"/>
            <a:ext cx="419100" cy="901700"/>
          </a:xfrm>
          <a:prstGeom prst="straightConnector1">
            <a:avLst/>
          </a:prstGeom>
          <a:noFill/>
          <a:ln w="38100">
            <a:noFill/>
            <a:prstDash val="sysDot"/>
            <a:round/>
            <a:headEnd type="triangle" w="med" len="med"/>
            <a:tailEnd type="triangle" w="med" len="med"/>
          </a:ln>
          <a:effectLst/>
        </p:spPr>
      </p:cxnSp>
      <p:grpSp>
        <p:nvGrpSpPr>
          <p:cNvPr id="2" name="Group 57"/>
          <p:cNvGrpSpPr>
            <a:grpSpLocks/>
          </p:cNvGrpSpPr>
          <p:nvPr/>
        </p:nvGrpSpPr>
        <p:grpSpPr bwMode="auto">
          <a:xfrm>
            <a:off x="5643575" y="1285860"/>
            <a:ext cx="3286128" cy="2481263"/>
            <a:chOff x="3552" y="1536"/>
            <a:chExt cx="2070" cy="1563"/>
          </a:xfrm>
        </p:grpSpPr>
        <p:sp>
          <p:nvSpPr>
            <p:cNvPr id="341035" name="Text Box 43"/>
            <p:cNvSpPr txBox="1">
              <a:spLocks noChangeArrowheads="1"/>
            </p:cNvSpPr>
            <p:nvPr/>
          </p:nvSpPr>
          <p:spPr bwMode="invGray">
            <a:xfrm>
              <a:off x="3973" y="1536"/>
              <a:ext cx="1649" cy="1563"/>
            </a:xfrm>
            <a:prstGeom prst="rect">
              <a:avLst/>
            </a:prstGeom>
            <a:noFill/>
            <a:ln w="12700" algn="ctr">
              <a:noFill/>
              <a:miter lim="800000"/>
              <a:headEnd/>
              <a:tailEnd/>
            </a:ln>
            <a:effectLst/>
          </p:spPr>
          <p:txBody>
            <a:bodyPr>
              <a:spAutoFit/>
            </a:bodyPr>
            <a:lstStyle/>
            <a:p>
              <a:pPr marL="117475" indent="-117475">
                <a:lnSpc>
                  <a:spcPct val="85000"/>
                </a:lnSpc>
                <a:spcBef>
                  <a:spcPct val="20000"/>
                </a:spcBef>
                <a:buFontTx/>
                <a:buChar char="•"/>
              </a:pPr>
              <a:r>
                <a:rPr lang="en-US" sz="1600" dirty="0" smtClean="0">
                  <a:effectLst>
                    <a:outerShdw blurRad="38100" dist="38100" dir="2700000" algn="tl">
                      <a:srgbClr val="000000">
                        <a:alpha val="43137"/>
                      </a:srgbClr>
                    </a:outerShdw>
                  </a:effectLst>
                  <a:latin typeface="Arial" pitchFamily="34" charset="0"/>
                  <a:cs typeface="Arial" pitchFamily="34" charset="0"/>
                </a:rPr>
                <a:t>Sync </a:t>
              </a:r>
            </a:p>
            <a:p>
              <a:pPr marL="117475" indent="-117475">
                <a:lnSpc>
                  <a:spcPct val="85000"/>
                </a:lnSpc>
                <a:spcBef>
                  <a:spcPct val="20000"/>
                </a:spcBef>
                <a:buFontTx/>
                <a:buChar char="•"/>
              </a:pPr>
              <a:r>
                <a:rPr lang="en-US" sz="1600" dirty="0" smtClean="0">
                  <a:effectLst>
                    <a:outerShdw blurRad="38100" dist="38100" dir="2700000" algn="tl">
                      <a:srgbClr val="000000">
                        <a:alpha val="43137"/>
                      </a:srgbClr>
                    </a:outerShdw>
                  </a:effectLst>
                  <a:latin typeface="Arial" pitchFamily="34" charset="0"/>
                  <a:cs typeface="Arial" pitchFamily="34" charset="0"/>
                </a:rPr>
                <a:t>Check-out</a:t>
              </a:r>
            </a:p>
            <a:p>
              <a:pPr marL="117475" indent="-117475">
                <a:lnSpc>
                  <a:spcPct val="85000"/>
                </a:lnSpc>
                <a:spcBef>
                  <a:spcPct val="20000"/>
                </a:spcBef>
                <a:buFontTx/>
                <a:buChar char="•"/>
              </a:pPr>
              <a:r>
                <a:rPr lang="en-US" sz="1600" dirty="0" smtClean="0">
                  <a:effectLst>
                    <a:outerShdw blurRad="38100" dist="38100" dir="2700000" algn="tl">
                      <a:srgbClr val="000000">
                        <a:alpha val="43137"/>
                      </a:srgbClr>
                    </a:outerShdw>
                  </a:effectLst>
                  <a:latin typeface="Arial" pitchFamily="34" charset="0"/>
                  <a:cs typeface="Arial" pitchFamily="34" charset="0"/>
                </a:rPr>
                <a:t>Edit/</a:t>
              </a:r>
              <a:r>
                <a:rPr lang="en-US" sz="1600" dirty="0" err="1" smtClean="0">
                  <a:effectLst>
                    <a:outerShdw blurRad="38100" dist="38100" dir="2700000" algn="tl">
                      <a:srgbClr val="000000">
                        <a:alpha val="43137"/>
                      </a:srgbClr>
                    </a:outerShdw>
                  </a:effectLst>
                  <a:latin typeface="Arial" pitchFamily="34" charset="0"/>
                  <a:cs typeface="Arial" pitchFamily="34" charset="0"/>
                </a:rPr>
                <a:t>Refactor</a:t>
              </a:r>
              <a:endParaRPr lang="en-US" sz="1600" dirty="0" smtClean="0">
                <a:effectLst>
                  <a:outerShdw blurRad="38100" dist="38100" dir="2700000" algn="tl">
                    <a:srgbClr val="000000">
                      <a:alpha val="43137"/>
                    </a:srgbClr>
                  </a:outerShdw>
                </a:effectLst>
                <a:latin typeface="Arial" pitchFamily="34" charset="0"/>
                <a:cs typeface="Arial" pitchFamily="34" charset="0"/>
              </a:endParaRPr>
            </a:p>
            <a:p>
              <a:pPr marL="117475" indent="-117475">
                <a:lnSpc>
                  <a:spcPct val="85000"/>
                </a:lnSpc>
                <a:spcBef>
                  <a:spcPct val="20000"/>
                </a:spcBef>
                <a:buFontTx/>
                <a:buChar char="•"/>
              </a:pPr>
              <a:r>
                <a:rPr lang="en-US" sz="1600" dirty="0" smtClean="0">
                  <a:effectLst>
                    <a:outerShdw blurRad="38100" dist="38100" dir="2700000" algn="tl">
                      <a:srgbClr val="000000">
                        <a:alpha val="43137"/>
                      </a:srgbClr>
                    </a:outerShdw>
                  </a:effectLst>
                  <a:latin typeface="Arial" pitchFamily="34" charset="0"/>
                  <a:cs typeface="Arial" pitchFamily="34" charset="0"/>
                </a:rPr>
                <a:t>Test</a:t>
              </a:r>
            </a:p>
            <a:p>
              <a:pPr marL="117475" indent="-117475">
                <a:lnSpc>
                  <a:spcPct val="85000"/>
                </a:lnSpc>
                <a:spcBef>
                  <a:spcPct val="20000"/>
                </a:spcBef>
                <a:buFontTx/>
                <a:buChar char="•"/>
              </a:pPr>
              <a:r>
                <a:rPr lang="en-US" sz="1600" dirty="0" smtClean="0">
                  <a:effectLst>
                    <a:outerShdw blurRad="38100" dist="38100" dir="2700000" algn="tl">
                      <a:srgbClr val="000000">
                        <a:alpha val="43137"/>
                      </a:srgbClr>
                    </a:outerShdw>
                  </a:effectLst>
                  <a:latin typeface="Arial" pitchFamily="34" charset="0"/>
                  <a:cs typeface="Arial" pitchFamily="34" charset="0"/>
                </a:rPr>
                <a:t>Check-in</a:t>
              </a:r>
            </a:p>
            <a:p>
              <a:pPr marL="117475" indent="-117475">
                <a:lnSpc>
                  <a:spcPct val="85000"/>
                </a:lnSpc>
                <a:spcBef>
                  <a:spcPct val="20000"/>
                </a:spcBef>
                <a:buFontTx/>
                <a:buChar char="•"/>
              </a:pPr>
              <a:r>
                <a:rPr lang="en-US" sz="1600" dirty="0" smtClean="0">
                  <a:effectLst>
                    <a:outerShdw blurRad="38100" dist="38100" dir="2700000" algn="tl">
                      <a:srgbClr val="000000">
                        <a:alpha val="43137"/>
                      </a:srgbClr>
                    </a:outerShdw>
                  </a:effectLst>
                  <a:latin typeface="Arial" pitchFamily="34" charset="0"/>
                  <a:cs typeface="Arial" pitchFamily="34" charset="0"/>
                </a:rPr>
                <a:t>Work </a:t>
              </a:r>
              <a:r>
                <a:rPr lang="en-US" sz="1600" dirty="0">
                  <a:effectLst>
                    <a:outerShdw blurRad="38100" dist="38100" dir="2700000" algn="tl">
                      <a:srgbClr val="000000">
                        <a:alpha val="43137"/>
                      </a:srgbClr>
                    </a:outerShdw>
                  </a:effectLst>
                  <a:latin typeface="Arial" pitchFamily="34" charset="0"/>
                  <a:cs typeface="Arial" pitchFamily="34" charset="0"/>
                </a:rPr>
                <a:t>is being driven</a:t>
              </a:r>
              <a:br>
                <a:rPr lang="en-US" sz="1600" dirty="0">
                  <a:effectLst>
                    <a:outerShdw blurRad="38100" dist="38100" dir="2700000" algn="tl">
                      <a:srgbClr val="000000">
                        <a:alpha val="43137"/>
                      </a:srgbClr>
                    </a:outerShdw>
                  </a:effectLst>
                  <a:latin typeface="Arial" pitchFamily="34" charset="0"/>
                  <a:cs typeface="Arial" pitchFamily="34" charset="0"/>
                </a:rPr>
              </a:br>
              <a:r>
                <a:rPr lang="en-US" sz="1600" dirty="0">
                  <a:effectLst>
                    <a:outerShdw blurRad="38100" dist="38100" dir="2700000" algn="tl">
                      <a:srgbClr val="000000">
                        <a:alpha val="43137"/>
                      </a:srgbClr>
                    </a:outerShdw>
                  </a:effectLst>
                  <a:latin typeface="Arial" pitchFamily="34" charset="0"/>
                  <a:cs typeface="Arial" pitchFamily="34" charset="0"/>
                </a:rPr>
                <a:t>and tracked via</a:t>
              </a:r>
              <a:br>
                <a:rPr lang="en-US" sz="1600" dirty="0">
                  <a:effectLst>
                    <a:outerShdw blurRad="38100" dist="38100" dir="2700000" algn="tl">
                      <a:srgbClr val="000000">
                        <a:alpha val="43137"/>
                      </a:srgbClr>
                    </a:outerShdw>
                  </a:effectLst>
                  <a:latin typeface="Arial" pitchFamily="34" charset="0"/>
                  <a:cs typeface="Arial" pitchFamily="34" charset="0"/>
                </a:rPr>
              </a:br>
              <a:r>
                <a:rPr lang="en-US" sz="1600" dirty="0">
                  <a:effectLst>
                    <a:outerShdw blurRad="38100" dist="38100" dir="2700000" algn="tl">
                      <a:srgbClr val="000000">
                        <a:alpha val="43137"/>
                      </a:srgbClr>
                    </a:outerShdw>
                  </a:effectLst>
                  <a:latin typeface="Arial" pitchFamily="34" charset="0"/>
                  <a:cs typeface="Arial" pitchFamily="34" charset="0"/>
                </a:rPr>
                <a:t>work items</a:t>
              </a:r>
            </a:p>
            <a:p>
              <a:pPr marL="117475" indent="-117475">
                <a:lnSpc>
                  <a:spcPct val="85000"/>
                </a:lnSpc>
                <a:spcBef>
                  <a:spcPct val="20000"/>
                </a:spcBef>
                <a:buFontTx/>
                <a:buChar char="•"/>
              </a:pPr>
              <a:r>
                <a:rPr lang="en-US" sz="1600" dirty="0">
                  <a:effectLst>
                    <a:outerShdw blurRad="38100" dist="38100" dir="2700000" algn="tl">
                      <a:srgbClr val="000000">
                        <a:alpha val="43137"/>
                      </a:srgbClr>
                    </a:outerShdw>
                  </a:effectLst>
                  <a:latin typeface="Arial" pitchFamily="34" charset="0"/>
                  <a:cs typeface="Arial" pitchFamily="34" charset="0"/>
                </a:rPr>
                <a:t>Other team members can pick up changes</a:t>
              </a:r>
            </a:p>
          </p:txBody>
        </p:sp>
        <p:sp>
          <p:nvSpPr>
            <p:cNvPr id="341036" name="AutoShape 44"/>
            <p:cNvSpPr>
              <a:spLocks/>
            </p:cNvSpPr>
            <p:nvPr/>
          </p:nvSpPr>
          <p:spPr bwMode="invGray">
            <a:xfrm>
              <a:off x="3552" y="1580"/>
              <a:ext cx="190" cy="771"/>
            </a:xfrm>
            <a:prstGeom prst="leftBrace">
              <a:avLst>
                <a:gd name="adj1" fmla="val 33816"/>
                <a:gd name="adj2" fmla="val 50000"/>
              </a:avLst>
            </a:prstGeom>
            <a:noFill/>
            <a:ln w="12700">
              <a:noFill/>
              <a:round/>
              <a:headEnd/>
              <a:tailEnd/>
            </a:ln>
            <a:effectLst/>
          </p:spPr>
          <p:txBody>
            <a:bodyPr wrap="none" anchor="ctr">
              <a:spAutoFit/>
            </a:bodyPr>
            <a:lstStyle/>
            <a:p>
              <a:endParaRPr lang="en-US"/>
            </a:p>
          </p:txBody>
        </p:sp>
      </p:grpSp>
      <p:sp>
        <p:nvSpPr>
          <p:cNvPr id="341037" name="Line 45"/>
          <p:cNvSpPr>
            <a:spLocks noChangeShapeType="1"/>
          </p:cNvSpPr>
          <p:nvPr/>
        </p:nvSpPr>
        <p:spPr bwMode="auto">
          <a:xfrm flipV="1">
            <a:off x="3313113" y="2786063"/>
            <a:ext cx="0" cy="2205038"/>
          </a:xfrm>
          <a:prstGeom prst="line">
            <a:avLst/>
          </a:prstGeom>
          <a:noFill/>
          <a:ln w="38100">
            <a:solidFill>
              <a:schemeClr val="tx1"/>
            </a:solidFill>
            <a:prstDash val="sysDot"/>
            <a:round/>
            <a:headEnd type="triangle" w="med" len="med"/>
            <a:tailEnd type="triangle" w="med" len="med"/>
          </a:ln>
          <a:effectLst/>
        </p:spPr>
        <p:txBody>
          <a:bodyPr/>
          <a:lstStyle/>
          <a:p>
            <a:endParaRPr lang="en-US"/>
          </a:p>
        </p:txBody>
      </p:sp>
      <p:grpSp>
        <p:nvGrpSpPr>
          <p:cNvPr id="3" name="Group 56"/>
          <p:cNvGrpSpPr>
            <a:grpSpLocks/>
          </p:cNvGrpSpPr>
          <p:nvPr/>
        </p:nvGrpSpPr>
        <p:grpSpPr bwMode="auto">
          <a:xfrm>
            <a:off x="4429124" y="4714884"/>
            <a:ext cx="2362200" cy="1371600"/>
            <a:chOff x="144" y="3259"/>
            <a:chExt cx="1488" cy="864"/>
          </a:xfrm>
        </p:grpSpPr>
        <p:sp>
          <p:nvSpPr>
            <p:cNvPr id="341044" name="AutoShape 52"/>
            <p:cNvSpPr>
              <a:spLocks/>
            </p:cNvSpPr>
            <p:nvPr/>
          </p:nvSpPr>
          <p:spPr bwMode="auto">
            <a:xfrm>
              <a:off x="1344" y="3259"/>
              <a:ext cx="288" cy="864"/>
            </a:xfrm>
            <a:prstGeom prst="rightBrace">
              <a:avLst>
                <a:gd name="adj1" fmla="val 25000"/>
                <a:gd name="adj2" fmla="val 50000"/>
              </a:avLst>
            </a:prstGeom>
            <a:noFill/>
            <a:ln w="9525">
              <a:noFill/>
              <a:round/>
              <a:headEnd/>
              <a:tailEnd/>
            </a:ln>
            <a:effectLst/>
          </p:spPr>
          <p:txBody>
            <a:bodyPr wrap="none" anchor="ctr"/>
            <a:lstStyle/>
            <a:p>
              <a:endParaRPr lang="en-US"/>
            </a:p>
          </p:txBody>
        </p:sp>
        <p:sp>
          <p:nvSpPr>
            <p:cNvPr id="341045" name="Text Box 53"/>
            <p:cNvSpPr txBox="1">
              <a:spLocks noChangeArrowheads="1"/>
            </p:cNvSpPr>
            <p:nvPr/>
          </p:nvSpPr>
          <p:spPr bwMode="auto">
            <a:xfrm>
              <a:off x="144" y="3322"/>
              <a:ext cx="1159" cy="679"/>
            </a:xfrm>
            <a:prstGeom prst="rect">
              <a:avLst/>
            </a:prstGeom>
            <a:noFill/>
            <a:ln w="9525">
              <a:noFill/>
              <a:miter lim="800000"/>
              <a:headEnd/>
              <a:tailEnd/>
            </a:ln>
            <a:effectLst/>
          </p:spPr>
          <p:txBody>
            <a:bodyPr wrap="none">
              <a:spAutoFit/>
            </a:bodyPr>
            <a:lstStyle/>
            <a:p>
              <a:r>
                <a:rPr lang="en-US" sz="1600" dirty="0">
                  <a:effectLst>
                    <a:outerShdw blurRad="38100" dist="38100" dir="2700000" algn="tl">
                      <a:srgbClr val="000000">
                        <a:alpha val="43137"/>
                      </a:srgbClr>
                    </a:outerShdw>
                  </a:effectLst>
                </a:rPr>
                <a:t>TFS Shelving </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allows DBA</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to provide guidance</a:t>
              </a:r>
            </a:p>
            <a:p>
              <a:r>
                <a:rPr lang="en-US" sz="1600" dirty="0">
                  <a:effectLst>
                    <a:outerShdw blurRad="38100" dist="38100" dir="2700000" algn="tl">
                      <a:srgbClr val="000000">
                        <a:alpha val="43137"/>
                      </a:srgbClr>
                    </a:outerShdw>
                  </a:effectLst>
                </a:rPr>
                <a:t>and evaluate work</a:t>
              </a:r>
            </a:p>
          </p:txBody>
        </p:sp>
      </p:grpSp>
      <p:pic>
        <p:nvPicPr>
          <p:cNvPr id="54" name="Picture 11" descr="Database blue"/>
          <p:cNvPicPr>
            <a:picLocks noChangeAspect="1" noChangeArrowheads="1"/>
          </p:cNvPicPr>
          <p:nvPr/>
        </p:nvPicPr>
        <p:blipFill>
          <a:blip r:embed="rId5"/>
          <a:srcRect/>
          <a:stretch>
            <a:fillRect/>
          </a:stretch>
        </p:blipFill>
        <p:spPr bwMode="auto">
          <a:xfrm>
            <a:off x="7286625" y="5513388"/>
            <a:ext cx="1570038" cy="1085850"/>
          </a:xfrm>
          <a:prstGeom prst="rect">
            <a:avLst/>
          </a:prstGeom>
          <a:ln>
            <a:noFill/>
          </a:ln>
          <a:effectLst>
            <a:softEdge rad="112500"/>
          </a:effectLst>
        </p:spPr>
      </p:pic>
      <p:sp>
        <p:nvSpPr>
          <p:cNvPr id="55" name="Text Box 12"/>
          <p:cNvSpPr txBox="1">
            <a:spLocks noChangeArrowheads="1"/>
          </p:cNvSpPr>
          <p:nvPr/>
        </p:nvSpPr>
        <p:spPr bwMode="invGray">
          <a:xfrm>
            <a:off x="7425378" y="5851526"/>
            <a:ext cx="1216487" cy="620683"/>
          </a:xfrm>
          <a:prstGeom prst="rect">
            <a:avLst/>
          </a:prstGeom>
          <a:noFill/>
          <a:ln w="12700" algn="ctr">
            <a:noFill/>
            <a:miter lim="800000"/>
            <a:headEnd/>
            <a:tailEnd/>
          </a:ln>
          <a:effectLst/>
        </p:spPr>
        <p:txBody>
          <a:bodyPr wrap="none" anchor="ctr">
            <a:spAutoFit/>
          </a:bodyPr>
          <a:lstStyle/>
          <a:p>
            <a:pPr algn="ctr">
              <a:lnSpc>
                <a:spcPct val="85000"/>
              </a:lnSpc>
              <a:spcBef>
                <a:spcPct val="20000"/>
              </a:spcBef>
            </a:pPr>
            <a:r>
              <a:rPr lang="en-US" dirty="0">
                <a:solidFill>
                  <a:schemeClr val="bg1"/>
                </a:solidFill>
              </a:rPr>
              <a:t>Production</a:t>
            </a:r>
          </a:p>
          <a:p>
            <a:pPr algn="ctr">
              <a:lnSpc>
                <a:spcPct val="85000"/>
              </a:lnSpc>
              <a:spcBef>
                <a:spcPct val="20000"/>
              </a:spcBef>
            </a:pPr>
            <a:r>
              <a:rPr lang="en-US" dirty="0">
                <a:solidFill>
                  <a:schemeClr val="bg1"/>
                </a:solidFill>
              </a:rPr>
              <a:t>Database</a:t>
            </a:r>
          </a:p>
        </p:txBody>
      </p:sp>
      <p:pic>
        <p:nvPicPr>
          <p:cNvPr id="56" name="Picture 14" descr="Database blue"/>
          <p:cNvPicPr>
            <a:picLocks noChangeAspect="1" noChangeArrowheads="1"/>
          </p:cNvPicPr>
          <p:nvPr/>
        </p:nvPicPr>
        <p:blipFill>
          <a:blip r:embed="rId5"/>
          <a:srcRect/>
          <a:stretch>
            <a:fillRect/>
          </a:stretch>
        </p:blipFill>
        <p:spPr bwMode="auto">
          <a:xfrm>
            <a:off x="7286625" y="4340225"/>
            <a:ext cx="1570038" cy="1085850"/>
          </a:xfrm>
          <a:prstGeom prst="rect">
            <a:avLst/>
          </a:prstGeom>
          <a:ln>
            <a:noFill/>
          </a:ln>
          <a:effectLst>
            <a:softEdge rad="112500"/>
          </a:effectLst>
        </p:spPr>
      </p:pic>
      <p:sp>
        <p:nvSpPr>
          <p:cNvPr id="57" name="Text Box 15"/>
          <p:cNvSpPr txBox="1">
            <a:spLocks noChangeArrowheads="1"/>
          </p:cNvSpPr>
          <p:nvPr/>
        </p:nvSpPr>
        <p:spPr bwMode="invGray">
          <a:xfrm>
            <a:off x="7512036" y="4678363"/>
            <a:ext cx="1058174" cy="618631"/>
          </a:xfrm>
          <a:prstGeom prst="rect">
            <a:avLst/>
          </a:prstGeom>
          <a:noFill/>
          <a:ln w="12700" algn="ctr">
            <a:noFill/>
            <a:miter lim="800000"/>
            <a:headEnd/>
            <a:tailEnd/>
          </a:ln>
          <a:effectLst/>
        </p:spPr>
        <p:txBody>
          <a:bodyPr wrap="none" anchor="ctr">
            <a:spAutoFit/>
          </a:bodyPr>
          <a:lstStyle/>
          <a:p>
            <a:pPr algn="ctr">
              <a:lnSpc>
                <a:spcPct val="85000"/>
              </a:lnSpc>
              <a:spcBef>
                <a:spcPct val="20000"/>
              </a:spcBef>
            </a:pPr>
            <a:r>
              <a:rPr lang="en-US" dirty="0">
                <a:solidFill>
                  <a:schemeClr val="bg1"/>
                </a:solidFill>
              </a:rPr>
              <a:t>Staging</a:t>
            </a:r>
          </a:p>
          <a:p>
            <a:pPr algn="ctr">
              <a:lnSpc>
                <a:spcPct val="85000"/>
              </a:lnSpc>
              <a:spcBef>
                <a:spcPct val="20000"/>
              </a:spcBef>
            </a:pPr>
            <a:r>
              <a:rPr lang="en-US" dirty="0">
                <a:solidFill>
                  <a:schemeClr val="bg1"/>
                </a:solidFill>
              </a:rPr>
              <a:t>Database</a:t>
            </a:r>
          </a:p>
        </p:txBody>
      </p:sp>
      <p:pic>
        <p:nvPicPr>
          <p:cNvPr id="43" name="Picture 14" descr="Database blue"/>
          <p:cNvPicPr>
            <a:picLocks noChangeAspect="1" noChangeArrowheads="1"/>
          </p:cNvPicPr>
          <p:nvPr/>
        </p:nvPicPr>
        <p:blipFill>
          <a:blip r:embed="rId5"/>
          <a:srcRect/>
          <a:stretch>
            <a:fillRect/>
          </a:stretch>
        </p:blipFill>
        <p:spPr bwMode="auto">
          <a:xfrm>
            <a:off x="2500298" y="5000636"/>
            <a:ext cx="1570038" cy="1085850"/>
          </a:xfrm>
          <a:prstGeom prst="rect">
            <a:avLst/>
          </a:prstGeom>
          <a:ln>
            <a:noFill/>
          </a:ln>
          <a:effectLst>
            <a:softEdge rad="112500"/>
          </a:effectLst>
        </p:spPr>
      </p:pic>
      <p:sp>
        <p:nvSpPr>
          <p:cNvPr id="44" name="Text Box 15"/>
          <p:cNvSpPr txBox="1">
            <a:spLocks noChangeArrowheads="1"/>
          </p:cNvSpPr>
          <p:nvPr/>
        </p:nvSpPr>
        <p:spPr bwMode="invGray">
          <a:xfrm>
            <a:off x="2714612" y="5429264"/>
            <a:ext cx="1092286" cy="618631"/>
          </a:xfrm>
          <a:prstGeom prst="rect">
            <a:avLst/>
          </a:prstGeom>
          <a:noFill/>
          <a:ln w="12700" algn="ctr">
            <a:noFill/>
            <a:miter lim="800000"/>
            <a:headEnd/>
            <a:tailEnd/>
          </a:ln>
          <a:effectLst/>
        </p:spPr>
        <p:txBody>
          <a:bodyPr wrap="none" anchor="ctr">
            <a:spAutoFit/>
          </a:bodyPr>
          <a:lstStyle/>
          <a:p>
            <a:pPr algn="ctr">
              <a:lnSpc>
                <a:spcPct val="85000"/>
              </a:lnSpc>
              <a:spcBef>
                <a:spcPct val="20000"/>
              </a:spcBef>
            </a:pPr>
            <a:r>
              <a:rPr lang="en-US" dirty="0" smtClean="0">
                <a:solidFill>
                  <a:schemeClr val="bg1"/>
                </a:solidFill>
              </a:rPr>
              <a:t>Sandbox</a:t>
            </a:r>
            <a:endParaRPr lang="en-US" dirty="0">
              <a:solidFill>
                <a:schemeClr val="bg1"/>
              </a:solidFill>
            </a:endParaRPr>
          </a:p>
          <a:p>
            <a:pPr algn="ctr">
              <a:lnSpc>
                <a:spcPct val="85000"/>
              </a:lnSpc>
              <a:spcBef>
                <a:spcPct val="20000"/>
              </a:spcBef>
            </a:pPr>
            <a:r>
              <a:rPr lang="en-US" dirty="0">
                <a:solidFill>
                  <a:schemeClr val="bg1"/>
                </a:solidFill>
              </a:rPr>
              <a:t>Database</a:t>
            </a:r>
          </a:p>
        </p:txBody>
      </p:sp>
      <p:pic>
        <p:nvPicPr>
          <p:cNvPr id="45" name="Picture 14" descr="Database blue"/>
          <p:cNvPicPr>
            <a:picLocks noChangeAspect="1" noChangeArrowheads="1"/>
          </p:cNvPicPr>
          <p:nvPr/>
        </p:nvPicPr>
        <p:blipFill>
          <a:blip r:embed="rId5"/>
          <a:srcRect/>
          <a:stretch>
            <a:fillRect/>
          </a:stretch>
        </p:blipFill>
        <p:spPr bwMode="auto">
          <a:xfrm>
            <a:off x="4716474" y="1428736"/>
            <a:ext cx="1570038" cy="1085850"/>
          </a:xfrm>
          <a:prstGeom prst="rect">
            <a:avLst/>
          </a:prstGeom>
          <a:ln>
            <a:noFill/>
          </a:ln>
          <a:effectLst>
            <a:softEdge rad="112500"/>
          </a:effectLst>
        </p:spPr>
      </p:pic>
      <p:sp>
        <p:nvSpPr>
          <p:cNvPr id="46" name="Text Box 15"/>
          <p:cNvSpPr txBox="1">
            <a:spLocks noChangeArrowheads="1"/>
          </p:cNvSpPr>
          <p:nvPr/>
        </p:nvSpPr>
        <p:spPr bwMode="invGray">
          <a:xfrm>
            <a:off x="4930788" y="1857364"/>
            <a:ext cx="1092286" cy="618631"/>
          </a:xfrm>
          <a:prstGeom prst="rect">
            <a:avLst/>
          </a:prstGeom>
          <a:noFill/>
          <a:ln w="12700" algn="ctr">
            <a:noFill/>
            <a:miter lim="800000"/>
            <a:headEnd/>
            <a:tailEnd/>
          </a:ln>
          <a:effectLst/>
        </p:spPr>
        <p:txBody>
          <a:bodyPr wrap="none" anchor="ctr">
            <a:spAutoFit/>
          </a:bodyPr>
          <a:lstStyle/>
          <a:p>
            <a:pPr algn="ctr">
              <a:lnSpc>
                <a:spcPct val="85000"/>
              </a:lnSpc>
              <a:spcBef>
                <a:spcPct val="20000"/>
              </a:spcBef>
            </a:pPr>
            <a:r>
              <a:rPr lang="en-US" dirty="0" smtClean="0">
                <a:solidFill>
                  <a:schemeClr val="bg1"/>
                </a:solidFill>
              </a:rPr>
              <a:t>Sandbox</a:t>
            </a:r>
            <a:endParaRPr lang="en-US" dirty="0">
              <a:solidFill>
                <a:schemeClr val="bg1"/>
              </a:solidFill>
            </a:endParaRPr>
          </a:p>
          <a:p>
            <a:pPr algn="ctr">
              <a:lnSpc>
                <a:spcPct val="85000"/>
              </a:lnSpc>
              <a:spcBef>
                <a:spcPct val="20000"/>
              </a:spcBef>
            </a:pPr>
            <a:r>
              <a:rPr lang="en-US" dirty="0">
                <a:solidFill>
                  <a:schemeClr val="bg1"/>
                </a:solidFill>
              </a:rPr>
              <a:t>Database</a:t>
            </a:r>
          </a:p>
        </p:txBody>
      </p:sp>
      <p:pic>
        <p:nvPicPr>
          <p:cNvPr id="47" name="Picture 14" descr="Database blue"/>
          <p:cNvPicPr>
            <a:picLocks noChangeAspect="1" noChangeArrowheads="1"/>
          </p:cNvPicPr>
          <p:nvPr/>
        </p:nvPicPr>
        <p:blipFill>
          <a:blip r:embed="rId5"/>
          <a:srcRect/>
          <a:stretch>
            <a:fillRect/>
          </a:stretch>
        </p:blipFill>
        <p:spPr bwMode="auto">
          <a:xfrm>
            <a:off x="4714876" y="2643182"/>
            <a:ext cx="1570038" cy="1085850"/>
          </a:xfrm>
          <a:prstGeom prst="rect">
            <a:avLst/>
          </a:prstGeom>
          <a:ln>
            <a:noFill/>
          </a:ln>
          <a:effectLst>
            <a:softEdge rad="112500"/>
          </a:effectLst>
        </p:spPr>
      </p:pic>
      <p:sp>
        <p:nvSpPr>
          <p:cNvPr id="48" name="Text Box 15"/>
          <p:cNvSpPr txBox="1">
            <a:spLocks noChangeArrowheads="1"/>
          </p:cNvSpPr>
          <p:nvPr/>
        </p:nvSpPr>
        <p:spPr bwMode="invGray">
          <a:xfrm>
            <a:off x="4929190" y="3071810"/>
            <a:ext cx="1092286" cy="618631"/>
          </a:xfrm>
          <a:prstGeom prst="rect">
            <a:avLst/>
          </a:prstGeom>
          <a:noFill/>
          <a:ln w="12700" algn="ctr">
            <a:noFill/>
            <a:miter lim="800000"/>
            <a:headEnd/>
            <a:tailEnd/>
          </a:ln>
          <a:effectLst/>
        </p:spPr>
        <p:txBody>
          <a:bodyPr wrap="none" anchor="ctr">
            <a:spAutoFit/>
          </a:bodyPr>
          <a:lstStyle/>
          <a:p>
            <a:pPr algn="ctr">
              <a:lnSpc>
                <a:spcPct val="85000"/>
              </a:lnSpc>
              <a:spcBef>
                <a:spcPct val="20000"/>
              </a:spcBef>
            </a:pPr>
            <a:r>
              <a:rPr lang="en-US" dirty="0" smtClean="0">
                <a:solidFill>
                  <a:schemeClr val="bg1"/>
                </a:solidFill>
              </a:rPr>
              <a:t>Sandbox</a:t>
            </a:r>
            <a:endParaRPr lang="en-US" dirty="0">
              <a:solidFill>
                <a:schemeClr val="bg1"/>
              </a:solidFill>
            </a:endParaRPr>
          </a:p>
          <a:p>
            <a:pPr algn="ctr">
              <a:lnSpc>
                <a:spcPct val="85000"/>
              </a:lnSpc>
              <a:spcBef>
                <a:spcPct val="20000"/>
              </a:spcBef>
            </a:pPr>
            <a:r>
              <a:rPr lang="en-US" dirty="0">
                <a:solidFill>
                  <a:schemeClr val="bg1"/>
                </a:solidFill>
              </a:rPr>
              <a:t>Database</a:t>
            </a:r>
          </a:p>
        </p:txBody>
      </p:sp>
      <p:sp>
        <p:nvSpPr>
          <p:cNvPr id="49" name="Line 45"/>
          <p:cNvSpPr>
            <a:spLocks noChangeShapeType="1"/>
          </p:cNvSpPr>
          <p:nvPr/>
        </p:nvSpPr>
        <p:spPr bwMode="auto">
          <a:xfrm flipH="1">
            <a:off x="4286248" y="1928802"/>
            <a:ext cx="500066" cy="214314"/>
          </a:xfrm>
          <a:prstGeom prst="line">
            <a:avLst/>
          </a:prstGeom>
          <a:noFill/>
          <a:ln w="38100">
            <a:solidFill>
              <a:schemeClr val="tx1"/>
            </a:solidFill>
            <a:prstDash val="sysDot"/>
            <a:round/>
            <a:headEnd type="triangle" w="med" len="med"/>
            <a:tailEnd type="triangle" w="med" len="med"/>
          </a:ln>
          <a:effectLst/>
        </p:spPr>
        <p:txBody>
          <a:bodyPr/>
          <a:lstStyle/>
          <a:p>
            <a:endParaRPr lang="en-US"/>
          </a:p>
        </p:txBody>
      </p:sp>
      <p:sp>
        <p:nvSpPr>
          <p:cNvPr id="50" name="Line 45"/>
          <p:cNvSpPr>
            <a:spLocks noChangeShapeType="1"/>
          </p:cNvSpPr>
          <p:nvPr/>
        </p:nvSpPr>
        <p:spPr bwMode="auto">
          <a:xfrm flipH="1" flipV="1">
            <a:off x="4286248" y="2714620"/>
            <a:ext cx="428628" cy="357190"/>
          </a:xfrm>
          <a:prstGeom prst="line">
            <a:avLst/>
          </a:prstGeom>
          <a:noFill/>
          <a:ln w="38100">
            <a:solidFill>
              <a:schemeClr val="tx1"/>
            </a:solidFill>
            <a:prstDash val="sysDot"/>
            <a:round/>
            <a:headEnd type="triangle" w="med" len="med"/>
            <a:tailEnd type="triangle" w="med" len="med"/>
          </a:ln>
          <a:effectLst/>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41037"/>
                                        </p:tgtEl>
                                        <p:attrNameLst>
                                          <p:attrName>style.visibility</p:attrName>
                                        </p:attrNameLst>
                                      </p:cBhvr>
                                      <p:to>
                                        <p:strVal val="visible"/>
                                      </p:to>
                                    </p:set>
                                    <p:anim calcmode="lin" valueType="num">
                                      <p:cBhvr additive="base">
                                        <p:cTn id="45" dur="500" fill="hold"/>
                                        <p:tgtEl>
                                          <p:spTgt spid="341037"/>
                                        </p:tgtEl>
                                        <p:attrNameLst>
                                          <p:attrName>ppt_x</p:attrName>
                                        </p:attrNameLst>
                                      </p:cBhvr>
                                      <p:tavLst>
                                        <p:tav tm="0">
                                          <p:val>
                                            <p:strVal val="#ppt_x"/>
                                          </p:val>
                                        </p:tav>
                                        <p:tav tm="100000">
                                          <p:val>
                                            <p:strVal val="#ppt_x"/>
                                          </p:val>
                                        </p:tav>
                                      </p:tavLst>
                                    </p:anim>
                                    <p:anim calcmode="lin" valueType="num">
                                      <p:cBhvr additive="base">
                                        <p:cTn id="46" dur="500" fill="hold"/>
                                        <p:tgtEl>
                                          <p:spTgt spid="34103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37" grpId="0" animBg="1"/>
      <p:bldP spid="44" grpId="0"/>
      <p:bldP spid="46" grpId="0"/>
      <p:bldP spid="48" grpId="0"/>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ounded Rectangle 32"/>
          <p:cNvSpPr/>
          <p:nvPr/>
        </p:nvSpPr>
        <p:spPr>
          <a:xfrm>
            <a:off x="285720" y="1214422"/>
            <a:ext cx="8643998" cy="271464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p:cNvSpPr/>
          <p:nvPr/>
        </p:nvSpPr>
        <p:spPr>
          <a:xfrm>
            <a:off x="285720" y="4071942"/>
            <a:ext cx="8643998" cy="26432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TextBox 38"/>
          <p:cNvSpPr txBox="1"/>
          <p:nvPr/>
        </p:nvSpPr>
        <p:spPr>
          <a:xfrm>
            <a:off x="500034" y="3357562"/>
            <a:ext cx="928694" cy="369332"/>
          </a:xfrm>
          <a:prstGeom prst="rect">
            <a:avLst/>
          </a:prstGeom>
          <a:noFill/>
        </p:spPr>
        <p:txBody>
          <a:bodyPr wrap="square" rtlCol="0">
            <a:spAutoFit/>
          </a:bodyPr>
          <a:lstStyle/>
          <a:p>
            <a:r>
              <a:rPr lang="en-GB" dirty="0" err="1" smtClean="0">
                <a:effectLst>
                  <a:outerShdw blurRad="38100" dist="38100" dir="2700000" algn="tl">
                    <a:srgbClr val="000000">
                      <a:alpha val="43137"/>
                    </a:srgbClr>
                  </a:outerShdw>
                </a:effectLst>
              </a:rPr>
              <a:t>DBPro</a:t>
            </a:r>
            <a:endParaRPr lang="en-GB" dirty="0">
              <a:effectLst>
                <a:outerShdw blurRad="38100" dist="38100" dir="2700000" algn="tl">
                  <a:srgbClr val="000000">
                    <a:alpha val="43137"/>
                  </a:srgbClr>
                </a:outerShdw>
              </a:effectLst>
            </a:endParaRPr>
          </a:p>
        </p:txBody>
      </p:sp>
      <p:pic>
        <p:nvPicPr>
          <p:cNvPr id="43" name="Picture 3" descr="C:\Users\fez\Desktop\team\bt_01.png"/>
          <p:cNvPicPr>
            <a:picLocks noChangeAspect="1" noChangeArrowheads="1"/>
          </p:cNvPicPr>
          <p:nvPr/>
        </p:nvPicPr>
        <p:blipFill>
          <a:blip r:embed="rId3"/>
          <a:srcRect/>
          <a:stretch>
            <a:fillRect/>
          </a:stretch>
        </p:blipFill>
        <p:spPr bwMode="auto">
          <a:xfrm>
            <a:off x="1142976" y="4286256"/>
            <a:ext cx="1143008" cy="1316526"/>
          </a:xfrm>
          <a:prstGeom prst="rect">
            <a:avLst/>
          </a:prstGeom>
          <a:noFill/>
          <a:ln w="9525">
            <a:noFill/>
            <a:miter lim="800000"/>
            <a:headEnd/>
            <a:tailEnd/>
          </a:ln>
        </p:spPr>
      </p:pic>
      <p:pic>
        <p:nvPicPr>
          <p:cNvPr id="45" name="Picture 4" descr="C:\Users\fez\Desktop\team\rt_06.png"/>
          <p:cNvPicPr>
            <a:picLocks noChangeAspect="1" noChangeArrowheads="1"/>
          </p:cNvPicPr>
          <p:nvPr/>
        </p:nvPicPr>
        <p:blipFill>
          <a:blip r:embed="rId4"/>
          <a:srcRect/>
          <a:stretch>
            <a:fillRect/>
          </a:stretch>
        </p:blipFill>
        <p:spPr bwMode="auto">
          <a:xfrm>
            <a:off x="1142976" y="1714488"/>
            <a:ext cx="1071872" cy="1466137"/>
          </a:xfrm>
          <a:prstGeom prst="rect">
            <a:avLst/>
          </a:prstGeom>
          <a:noFill/>
          <a:ln w="9525">
            <a:noFill/>
            <a:miter lim="800000"/>
            <a:headEnd/>
            <a:tailEnd/>
          </a:ln>
        </p:spPr>
      </p:pic>
      <p:sp>
        <p:nvSpPr>
          <p:cNvPr id="46" name="AutoShape 3"/>
          <p:cNvSpPr>
            <a:spLocks noChangeArrowheads="1"/>
          </p:cNvSpPr>
          <p:nvPr/>
        </p:nvSpPr>
        <p:spPr bwMode="invGray">
          <a:xfrm>
            <a:off x="2428860" y="2071678"/>
            <a:ext cx="1809750" cy="683591"/>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algn="ctr">
              <a:lnSpc>
                <a:spcPct val="85000"/>
              </a:lnSpc>
              <a:spcBef>
                <a:spcPct val="20000"/>
              </a:spcBef>
            </a:pPr>
            <a:r>
              <a:rPr lang="en-US" sz="2000" dirty="0" smtClean="0">
                <a:solidFill>
                  <a:schemeClr val="tx1"/>
                </a:solidFill>
                <a:effectLst>
                  <a:outerShdw blurRad="38100" dist="38100" dir="2700000" algn="tl">
                    <a:srgbClr val="000000"/>
                  </a:outerShdw>
                </a:effectLst>
              </a:rPr>
              <a:t>TFS</a:t>
            </a:r>
            <a:br>
              <a:rPr lang="en-US" sz="2000" dirty="0" smtClean="0">
                <a:solidFill>
                  <a:schemeClr val="tx1"/>
                </a:solidFill>
                <a:effectLst>
                  <a:outerShdw blurRad="38100" dist="38100" dir="2700000" algn="tl">
                    <a:srgbClr val="000000"/>
                  </a:outerShdw>
                </a:effectLst>
              </a:rPr>
            </a:br>
            <a:r>
              <a:rPr lang="en-US" sz="2000" dirty="0" smtClean="0">
                <a:solidFill>
                  <a:schemeClr val="tx1"/>
                </a:solidFill>
                <a:effectLst>
                  <a:outerShdw blurRad="38100" dist="38100" dir="2700000" algn="tl">
                    <a:srgbClr val="000000"/>
                  </a:outerShdw>
                </a:effectLst>
              </a:rPr>
              <a:t>Server</a:t>
            </a:r>
            <a:endParaRPr lang="en-US" sz="2000" dirty="0">
              <a:solidFill>
                <a:schemeClr val="tx1"/>
              </a:solidFill>
              <a:effectLst>
                <a:outerShdw blurRad="38100" dist="38100" dir="2700000" algn="tl">
                  <a:srgbClr val="000000"/>
                </a:outerShdw>
              </a:effectLst>
            </a:endParaRPr>
          </a:p>
        </p:txBody>
      </p:sp>
      <p:sp>
        <p:nvSpPr>
          <p:cNvPr id="42" name="Title 41"/>
          <p:cNvSpPr>
            <a:spLocks noGrp="1"/>
          </p:cNvSpPr>
          <p:nvPr>
            <p:ph type="title"/>
          </p:nvPr>
        </p:nvSpPr>
        <p:spPr>
          <a:xfrm>
            <a:off x="457200" y="274638"/>
            <a:ext cx="8329642" cy="796908"/>
          </a:xfrm>
        </p:spPr>
        <p:txBody>
          <a:bodyPr/>
          <a:lstStyle/>
          <a:p>
            <a:r>
              <a:rPr lang="en-US" dirty="0" smtClean="0"/>
              <a:t>Automated Build &amp; Testing</a:t>
            </a:r>
            <a:endParaRPr lang="en-US" dirty="0"/>
          </a:p>
        </p:txBody>
      </p:sp>
      <p:pic>
        <p:nvPicPr>
          <p:cNvPr id="342031" name="Picture 15" descr="Supercomputer2"/>
          <p:cNvPicPr>
            <a:picLocks noChangeAspect="1" noChangeArrowheads="1"/>
          </p:cNvPicPr>
          <p:nvPr/>
        </p:nvPicPr>
        <p:blipFill>
          <a:blip r:embed="rId5"/>
          <a:srcRect/>
          <a:stretch>
            <a:fillRect/>
          </a:stretch>
        </p:blipFill>
        <p:spPr bwMode="auto">
          <a:xfrm>
            <a:off x="5000628" y="2071678"/>
            <a:ext cx="947737" cy="1257300"/>
          </a:xfrm>
          <a:prstGeom prst="rect">
            <a:avLst/>
          </a:prstGeom>
          <a:noFill/>
        </p:spPr>
      </p:pic>
      <p:sp>
        <p:nvSpPr>
          <p:cNvPr id="342033" name="Text Box 17"/>
          <p:cNvSpPr txBox="1">
            <a:spLocks noChangeArrowheads="1"/>
          </p:cNvSpPr>
          <p:nvPr/>
        </p:nvSpPr>
        <p:spPr bwMode="invGray">
          <a:xfrm>
            <a:off x="4857752" y="3357562"/>
            <a:ext cx="1439689" cy="356251"/>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2000" dirty="0" smtClean="0">
                <a:effectLst>
                  <a:outerShdw blurRad="38100" dist="38100" dir="2700000" algn="tl">
                    <a:srgbClr val="000000">
                      <a:alpha val="43137"/>
                    </a:srgbClr>
                  </a:outerShdw>
                </a:effectLst>
              </a:rPr>
              <a:t>Build Server</a:t>
            </a:r>
            <a:endParaRPr lang="en-US" sz="2000" dirty="0">
              <a:effectLst>
                <a:outerShdw blurRad="38100" dist="38100" dir="2700000" algn="tl">
                  <a:srgbClr val="000000">
                    <a:alpha val="43137"/>
                  </a:srgbClr>
                </a:outerShdw>
              </a:effectLst>
            </a:endParaRPr>
          </a:p>
        </p:txBody>
      </p:sp>
      <p:sp>
        <p:nvSpPr>
          <p:cNvPr id="342035" name="Text Box 19"/>
          <p:cNvSpPr txBox="1">
            <a:spLocks noChangeArrowheads="1"/>
          </p:cNvSpPr>
          <p:nvPr/>
        </p:nvSpPr>
        <p:spPr bwMode="invGray">
          <a:xfrm>
            <a:off x="7978881" y="2935288"/>
            <a:ext cx="680827" cy="353943"/>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2000">
                <a:solidFill>
                  <a:schemeClr val="bg1"/>
                </a:solidFill>
                <a:effectLst>
                  <a:outerShdw blurRad="38100" dist="38100" dir="2700000" algn="tl">
                    <a:srgbClr val="333333"/>
                  </a:outerShdw>
                </a:effectLst>
              </a:rPr>
              <a:t>Test </a:t>
            </a:r>
          </a:p>
        </p:txBody>
      </p:sp>
      <p:cxnSp>
        <p:nvCxnSpPr>
          <p:cNvPr id="342040" name="AutoShape 24"/>
          <p:cNvCxnSpPr>
            <a:cxnSpLocks noChangeShapeType="1"/>
            <a:endCxn id="66" idx="2"/>
          </p:cNvCxnSpPr>
          <p:nvPr/>
        </p:nvCxnSpPr>
        <p:spPr bwMode="invGray">
          <a:xfrm flipV="1">
            <a:off x="5938848" y="2179384"/>
            <a:ext cx="492432" cy="452684"/>
          </a:xfrm>
          <a:prstGeom prst="straightConnector1">
            <a:avLst/>
          </a:prstGeom>
          <a:noFill/>
          <a:ln w="28575">
            <a:solidFill>
              <a:schemeClr val="tx1"/>
            </a:solidFill>
            <a:round/>
            <a:headEnd/>
            <a:tailEnd type="triangle" w="med" len="med"/>
          </a:ln>
          <a:effectLst/>
        </p:spPr>
      </p:cxnSp>
      <p:grpSp>
        <p:nvGrpSpPr>
          <p:cNvPr id="2" name="Group 44"/>
          <p:cNvGrpSpPr/>
          <p:nvPr/>
        </p:nvGrpSpPr>
        <p:grpSpPr>
          <a:xfrm>
            <a:off x="7072330" y="1285860"/>
            <a:ext cx="1674056" cy="2538555"/>
            <a:chOff x="7462912" y="386862"/>
            <a:chExt cx="1674056" cy="3038621"/>
          </a:xfrm>
          <a:solidFill>
            <a:schemeClr val="bg2">
              <a:lumMod val="40000"/>
              <a:lumOff val="60000"/>
            </a:schemeClr>
          </a:solidFill>
        </p:grpSpPr>
        <p:sp>
          <p:nvSpPr>
            <p:cNvPr id="44" name="Rounded Rectangle 43"/>
            <p:cNvSpPr/>
            <p:nvPr/>
          </p:nvSpPr>
          <p:spPr>
            <a:xfrm>
              <a:off x="7462912" y="386862"/>
              <a:ext cx="1674056" cy="303862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42041" name="Picture 25" descr="Supercomputer2"/>
            <p:cNvPicPr>
              <a:picLocks noChangeAspect="1" noChangeArrowheads="1"/>
            </p:cNvPicPr>
            <p:nvPr/>
          </p:nvPicPr>
          <p:blipFill>
            <a:blip r:embed="rId5"/>
            <a:srcRect/>
            <a:stretch>
              <a:fillRect/>
            </a:stretch>
          </p:blipFill>
          <p:spPr bwMode="auto">
            <a:xfrm>
              <a:off x="7820102" y="2122428"/>
              <a:ext cx="947738" cy="12573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pic>
      </p:grpSp>
      <p:cxnSp>
        <p:nvCxnSpPr>
          <p:cNvPr id="342034" name="AutoShape 18"/>
          <p:cNvCxnSpPr>
            <a:cxnSpLocks noChangeShapeType="1"/>
          </p:cNvCxnSpPr>
          <p:nvPr/>
        </p:nvCxnSpPr>
        <p:spPr bwMode="invGray">
          <a:xfrm flipV="1">
            <a:off x="5929322" y="2928934"/>
            <a:ext cx="1143008" cy="11112"/>
          </a:xfrm>
          <a:prstGeom prst="straightConnector1">
            <a:avLst/>
          </a:prstGeom>
          <a:noFill/>
          <a:ln w="28575">
            <a:solidFill>
              <a:schemeClr val="tx1"/>
            </a:solidFill>
            <a:round/>
            <a:headEnd/>
            <a:tailEnd type="triangle" w="med" len="med"/>
          </a:ln>
          <a:effectLst/>
        </p:spPr>
      </p:cxnSp>
      <p:sp>
        <p:nvSpPr>
          <p:cNvPr id="47" name="TextBox 46"/>
          <p:cNvSpPr txBox="1"/>
          <p:nvPr/>
        </p:nvSpPr>
        <p:spPr>
          <a:xfrm>
            <a:off x="500034" y="4286256"/>
            <a:ext cx="71438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DBA</a:t>
            </a:r>
            <a:endParaRPr lang="en-GB" dirty="0">
              <a:effectLst>
                <a:outerShdw blurRad="38100" dist="38100" dir="2700000" algn="tl">
                  <a:srgbClr val="000000">
                    <a:alpha val="43137"/>
                  </a:srgbClr>
                </a:outerShdw>
              </a:effectLst>
            </a:endParaRPr>
          </a:p>
        </p:txBody>
      </p:sp>
      <p:pic>
        <p:nvPicPr>
          <p:cNvPr id="48" name="Picture 11" descr="Database blue"/>
          <p:cNvPicPr>
            <a:picLocks noChangeAspect="1" noChangeArrowheads="1"/>
          </p:cNvPicPr>
          <p:nvPr/>
        </p:nvPicPr>
        <p:blipFill>
          <a:blip r:embed="rId6"/>
          <a:srcRect/>
          <a:stretch>
            <a:fillRect/>
          </a:stretch>
        </p:blipFill>
        <p:spPr bwMode="auto">
          <a:xfrm>
            <a:off x="7286625" y="5513388"/>
            <a:ext cx="1570038" cy="1085850"/>
          </a:xfrm>
          <a:prstGeom prst="rect">
            <a:avLst/>
          </a:prstGeom>
          <a:ln>
            <a:noFill/>
          </a:ln>
          <a:effectLst>
            <a:softEdge rad="112500"/>
          </a:effectLst>
        </p:spPr>
      </p:pic>
      <p:sp>
        <p:nvSpPr>
          <p:cNvPr id="49" name="Text Box 12"/>
          <p:cNvSpPr txBox="1">
            <a:spLocks noChangeArrowheads="1"/>
          </p:cNvSpPr>
          <p:nvPr/>
        </p:nvSpPr>
        <p:spPr bwMode="invGray">
          <a:xfrm>
            <a:off x="7425378" y="5851526"/>
            <a:ext cx="1216487" cy="620683"/>
          </a:xfrm>
          <a:prstGeom prst="rect">
            <a:avLst/>
          </a:prstGeom>
          <a:noFill/>
          <a:ln w="12700" algn="ctr">
            <a:noFill/>
            <a:miter lim="800000"/>
            <a:headEnd/>
            <a:tailEnd/>
          </a:ln>
          <a:effectLst/>
        </p:spPr>
        <p:txBody>
          <a:bodyPr wrap="none" anchor="ctr">
            <a:spAutoFit/>
          </a:bodyPr>
          <a:lstStyle/>
          <a:p>
            <a:pPr algn="ctr">
              <a:lnSpc>
                <a:spcPct val="85000"/>
              </a:lnSpc>
              <a:spcBef>
                <a:spcPct val="20000"/>
              </a:spcBef>
            </a:pPr>
            <a:r>
              <a:rPr lang="en-US" dirty="0">
                <a:solidFill>
                  <a:schemeClr val="bg1"/>
                </a:solidFill>
              </a:rPr>
              <a:t>Production</a:t>
            </a:r>
          </a:p>
          <a:p>
            <a:pPr algn="ctr">
              <a:lnSpc>
                <a:spcPct val="85000"/>
              </a:lnSpc>
              <a:spcBef>
                <a:spcPct val="20000"/>
              </a:spcBef>
            </a:pPr>
            <a:r>
              <a:rPr lang="en-US" dirty="0">
                <a:solidFill>
                  <a:schemeClr val="bg1"/>
                </a:solidFill>
              </a:rPr>
              <a:t>Database</a:t>
            </a:r>
          </a:p>
        </p:txBody>
      </p:sp>
      <p:pic>
        <p:nvPicPr>
          <p:cNvPr id="50" name="Picture 14" descr="Database blue"/>
          <p:cNvPicPr>
            <a:picLocks noChangeAspect="1" noChangeArrowheads="1"/>
          </p:cNvPicPr>
          <p:nvPr/>
        </p:nvPicPr>
        <p:blipFill>
          <a:blip r:embed="rId6"/>
          <a:srcRect/>
          <a:stretch>
            <a:fillRect/>
          </a:stretch>
        </p:blipFill>
        <p:spPr bwMode="auto">
          <a:xfrm>
            <a:off x="7286625" y="4340225"/>
            <a:ext cx="1570038" cy="1085850"/>
          </a:xfrm>
          <a:prstGeom prst="rect">
            <a:avLst/>
          </a:prstGeom>
          <a:ln>
            <a:noFill/>
          </a:ln>
          <a:effectLst>
            <a:softEdge rad="112500"/>
          </a:effectLst>
        </p:spPr>
      </p:pic>
      <p:sp>
        <p:nvSpPr>
          <p:cNvPr id="51" name="Text Box 15"/>
          <p:cNvSpPr txBox="1">
            <a:spLocks noChangeArrowheads="1"/>
          </p:cNvSpPr>
          <p:nvPr/>
        </p:nvSpPr>
        <p:spPr bwMode="invGray">
          <a:xfrm>
            <a:off x="7512036" y="4678363"/>
            <a:ext cx="1058174" cy="618631"/>
          </a:xfrm>
          <a:prstGeom prst="rect">
            <a:avLst/>
          </a:prstGeom>
          <a:noFill/>
          <a:ln w="12700" algn="ctr">
            <a:noFill/>
            <a:miter lim="800000"/>
            <a:headEnd/>
            <a:tailEnd/>
          </a:ln>
          <a:effectLst/>
        </p:spPr>
        <p:txBody>
          <a:bodyPr wrap="none" anchor="ctr">
            <a:spAutoFit/>
          </a:bodyPr>
          <a:lstStyle/>
          <a:p>
            <a:pPr algn="ctr">
              <a:lnSpc>
                <a:spcPct val="85000"/>
              </a:lnSpc>
              <a:spcBef>
                <a:spcPct val="20000"/>
              </a:spcBef>
            </a:pPr>
            <a:r>
              <a:rPr lang="en-US" dirty="0">
                <a:solidFill>
                  <a:schemeClr val="bg1"/>
                </a:solidFill>
              </a:rPr>
              <a:t>Staging</a:t>
            </a:r>
          </a:p>
          <a:p>
            <a:pPr algn="ctr">
              <a:lnSpc>
                <a:spcPct val="85000"/>
              </a:lnSpc>
              <a:spcBef>
                <a:spcPct val="20000"/>
              </a:spcBef>
            </a:pPr>
            <a:r>
              <a:rPr lang="en-US" dirty="0">
                <a:solidFill>
                  <a:schemeClr val="bg1"/>
                </a:solidFill>
              </a:rPr>
              <a:t>Database</a:t>
            </a:r>
          </a:p>
        </p:txBody>
      </p:sp>
      <p:cxnSp>
        <p:nvCxnSpPr>
          <p:cNvPr id="59" name="Elbow Connector 58"/>
          <p:cNvCxnSpPr>
            <a:stCxn id="46" idx="2"/>
          </p:cNvCxnSpPr>
          <p:nvPr/>
        </p:nvCxnSpPr>
        <p:spPr>
          <a:xfrm rot="16200000" flipH="1">
            <a:off x="4044630" y="2044373"/>
            <a:ext cx="245103" cy="1666893"/>
          </a:xfrm>
          <a:prstGeom prst="bentConnector2">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62" name="Text Box 17"/>
          <p:cNvSpPr txBox="1">
            <a:spLocks noChangeArrowheads="1"/>
          </p:cNvSpPr>
          <p:nvPr/>
        </p:nvSpPr>
        <p:spPr bwMode="invGray">
          <a:xfrm>
            <a:off x="3571868" y="3071810"/>
            <a:ext cx="1029962" cy="303416"/>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600" dirty="0" smtClean="0">
                <a:effectLst>
                  <a:outerShdw blurRad="38100" dist="38100" dir="2700000" algn="tl">
                    <a:srgbClr val="000000">
                      <a:alpha val="43137"/>
                    </a:srgbClr>
                  </a:outerShdw>
                </a:effectLst>
              </a:rPr>
              <a:t>Get Latest</a:t>
            </a:r>
            <a:endParaRPr lang="en-US" sz="1600" dirty="0">
              <a:effectLst>
                <a:outerShdw blurRad="38100" dist="38100" dir="2700000" algn="tl">
                  <a:srgbClr val="000000">
                    <a:alpha val="43137"/>
                  </a:srgbClr>
                </a:outerShdw>
              </a:effectLst>
            </a:endParaRPr>
          </a:p>
        </p:txBody>
      </p:sp>
      <p:pic>
        <p:nvPicPr>
          <p:cNvPr id="63" name="Picture 14" descr="Database blue"/>
          <p:cNvPicPr>
            <a:picLocks noChangeAspect="1" noChangeArrowheads="1"/>
          </p:cNvPicPr>
          <p:nvPr/>
        </p:nvPicPr>
        <p:blipFill>
          <a:blip r:embed="rId6"/>
          <a:srcRect/>
          <a:stretch>
            <a:fillRect/>
          </a:stretch>
        </p:blipFill>
        <p:spPr bwMode="auto">
          <a:xfrm>
            <a:off x="7286644" y="1285860"/>
            <a:ext cx="1143008" cy="790513"/>
          </a:xfrm>
          <a:prstGeom prst="rect">
            <a:avLst/>
          </a:prstGeom>
          <a:ln>
            <a:noFill/>
          </a:ln>
          <a:effectLst>
            <a:softEdge rad="112500"/>
          </a:effectLst>
        </p:spPr>
      </p:pic>
      <p:sp>
        <p:nvSpPr>
          <p:cNvPr id="64" name="Text Box 15"/>
          <p:cNvSpPr txBox="1">
            <a:spLocks noChangeArrowheads="1"/>
          </p:cNvSpPr>
          <p:nvPr/>
        </p:nvSpPr>
        <p:spPr bwMode="invGray">
          <a:xfrm>
            <a:off x="7143768" y="2143116"/>
            <a:ext cx="1515940" cy="618631"/>
          </a:xfrm>
          <a:prstGeom prst="rect">
            <a:avLst/>
          </a:prstGeom>
          <a:noFill/>
          <a:ln w="12700" algn="ctr">
            <a:noFill/>
            <a:miter lim="800000"/>
            <a:headEnd/>
            <a:tailEnd/>
          </a:ln>
          <a:effectLst/>
        </p:spPr>
        <p:txBody>
          <a:bodyPr wrap="square" anchor="ctr">
            <a:spAutoFit/>
          </a:bodyPr>
          <a:lstStyle/>
          <a:p>
            <a:pPr algn="ctr">
              <a:lnSpc>
                <a:spcPct val="85000"/>
              </a:lnSpc>
              <a:spcBef>
                <a:spcPct val="20000"/>
              </a:spcBef>
            </a:pPr>
            <a:r>
              <a:rPr lang="en-US" dirty="0" smtClean="0">
                <a:effectLst>
                  <a:outerShdw blurRad="38100" dist="38100" dir="2700000" algn="tl">
                    <a:srgbClr val="000000">
                      <a:alpha val="43137"/>
                    </a:srgbClr>
                  </a:outerShdw>
                </a:effectLst>
              </a:rPr>
              <a:t>Test</a:t>
            </a:r>
            <a:endParaRPr lang="en-US" dirty="0">
              <a:effectLst>
                <a:outerShdw blurRad="38100" dist="38100" dir="2700000" algn="tl">
                  <a:srgbClr val="000000">
                    <a:alpha val="43137"/>
                  </a:srgbClr>
                </a:outerShdw>
              </a:effectLst>
            </a:endParaRPr>
          </a:p>
          <a:p>
            <a:pPr algn="ctr">
              <a:lnSpc>
                <a:spcPct val="85000"/>
              </a:lnSpc>
              <a:spcBef>
                <a:spcPct val="20000"/>
              </a:spcBef>
            </a:pPr>
            <a:r>
              <a:rPr lang="en-US" dirty="0" smtClean="0">
                <a:effectLst>
                  <a:outerShdw blurRad="38100" dist="38100" dir="2700000" algn="tl">
                    <a:srgbClr val="000000">
                      <a:alpha val="43137"/>
                    </a:srgbClr>
                  </a:outerShdw>
                </a:effectLst>
              </a:rPr>
              <a:t>Environment</a:t>
            </a:r>
            <a:endParaRPr lang="en-US" dirty="0">
              <a:effectLst>
                <a:outerShdw blurRad="38100" dist="38100" dir="2700000" algn="tl">
                  <a:srgbClr val="000000">
                    <a:alpha val="43137"/>
                  </a:srgbClr>
                </a:outerShdw>
              </a:effectLst>
            </a:endParaRPr>
          </a:p>
        </p:txBody>
      </p:sp>
      <p:sp>
        <p:nvSpPr>
          <p:cNvPr id="66" name="Flowchart: Multidocument 65"/>
          <p:cNvSpPr/>
          <p:nvPr/>
        </p:nvSpPr>
        <p:spPr>
          <a:xfrm>
            <a:off x="6000760" y="1285860"/>
            <a:ext cx="1000132" cy="928694"/>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t>Reports</a:t>
            </a:r>
            <a:endParaRPr lang="en-GB" sz="1200" dirty="0"/>
          </a:p>
        </p:txBody>
      </p:sp>
      <p:cxnSp>
        <p:nvCxnSpPr>
          <p:cNvPr id="68" name="AutoShape 24"/>
          <p:cNvCxnSpPr>
            <a:cxnSpLocks noChangeShapeType="1"/>
          </p:cNvCxnSpPr>
          <p:nvPr/>
        </p:nvCxnSpPr>
        <p:spPr bwMode="invGray">
          <a:xfrm rot="10800000">
            <a:off x="6429388" y="2143116"/>
            <a:ext cx="571504" cy="428628"/>
          </a:xfrm>
          <a:prstGeom prst="straightConnector1">
            <a:avLst/>
          </a:prstGeom>
          <a:noFill/>
          <a:ln w="28575">
            <a:solidFill>
              <a:schemeClr val="tx1"/>
            </a:solidFill>
            <a:round/>
            <a:headEnd/>
            <a:tailEnd type="triangle" w="med" len="med"/>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2031"/>
                                        </p:tgtEl>
                                        <p:attrNameLst>
                                          <p:attrName>style.visibility</p:attrName>
                                        </p:attrNameLst>
                                      </p:cBhvr>
                                      <p:to>
                                        <p:strVal val="visible"/>
                                      </p:to>
                                    </p:set>
                                    <p:anim calcmode="lin" valueType="num">
                                      <p:cBhvr additive="base">
                                        <p:cTn id="15" dur="500" fill="hold"/>
                                        <p:tgtEl>
                                          <p:spTgt spid="342031"/>
                                        </p:tgtEl>
                                        <p:attrNameLst>
                                          <p:attrName>ppt_x</p:attrName>
                                        </p:attrNameLst>
                                      </p:cBhvr>
                                      <p:tavLst>
                                        <p:tav tm="0">
                                          <p:val>
                                            <p:strVal val="#ppt_x"/>
                                          </p:val>
                                        </p:tav>
                                        <p:tav tm="100000">
                                          <p:val>
                                            <p:strVal val="#ppt_x"/>
                                          </p:val>
                                        </p:tav>
                                      </p:tavLst>
                                    </p:anim>
                                    <p:anim calcmode="lin" valueType="num">
                                      <p:cBhvr additive="base">
                                        <p:cTn id="16" dur="500" fill="hold"/>
                                        <p:tgtEl>
                                          <p:spTgt spid="3420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2033"/>
                                        </p:tgtEl>
                                        <p:attrNameLst>
                                          <p:attrName>style.visibility</p:attrName>
                                        </p:attrNameLst>
                                      </p:cBhvr>
                                      <p:to>
                                        <p:strVal val="visible"/>
                                      </p:to>
                                    </p:set>
                                    <p:anim calcmode="lin" valueType="num">
                                      <p:cBhvr additive="base">
                                        <p:cTn id="19" dur="500" fill="hold"/>
                                        <p:tgtEl>
                                          <p:spTgt spid="342033"/>
                                        </p:tgtEl>
                                        <p:attrNameLst>
                                          <p:attrName>ppt_x</p:attrName>
                                        </p:attrNameLst>
                                      </p:cBhvr>
                                      <p:tavLst>
                                        <p:tav tm="0">
                                          <p:val>
                                            <p:strVal val="#ppt_x"/>
                                          </p:val>
                                        </p:tav>
                                        <p:tav tm="100000">
                                          <p:val>
                                            <p:strVal val="#ppt_x"/>
                                          </p:val>
                                        </p:tav>
                                      </p:tavLst>
                                    </p:anim>
                                    <p:anim calcmode="lin" valueType="num">
                                      <p:cBhvr additive="base">
                                        <p:cTn id="20" dur="500" fill="hold"/>
                                        <p:tgtEl>
                                          <p:spTgt spid="34203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2040"/>
                                        </p:tgtEl>
                                        <p:attrNameLst>
                                          <p:attrName>style.visibility</p:attrName>
                                        </p:attrNameLst>
                                      </p:cBhvr>
                                      <p:to>
                                        <p:strVal val="visible"/>
                                      </p:to>
                                    </p:set>
                                    <p:anim calcmode="lin" valueType="num">
                                      <p:cBhvr additive="base">
                                        <p:cTn id="23" dur="500" fill="hold"/>
                                        <p:tgtEl>
                                          <p:spTgt spid="342040"/>
                                        </p:tgtEl>
                                        <p:attrNameLst>
                                          <p:attrName>ppt_x</p:attrName>
                                        </p:attrNameLst>
                                      </p:cBhvr>
                                      <p:tavLst>
                                        <p:tav tm="0">
                                          <p:val>
                                            <p:strVal val="#ppt_x"/>
                                          </p:val>
                                        </p:tav>
                                        <p:tav tm="100000">
                                          <p:val>
                                            <p:strVal val="#ppt_x"/>
                                          </p:val>
                                        </p:tav>
                                      </p:tavLst>
                                    </p:anim>
                                    <p:anim calcmode="lin" valueType="num">
                                      <p:cBhvr additive="base">
                                        <p:cTn id="24" dur="500" fill="hold"/>
                                        <p:tgtEl>
                                          <p:spTgt spid="3420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2035"/>
                                        </p:tgtEl>
                                        <p:attrNameLst>
                                          <p:attrName>style.visibility</p:attrName>
                                        </p:attrNameLst>
                                      </p:cBhvr>
                                      <p:to>
                                        <p:strVal val="visible"/>
                                      </p:to>
                                    </p:set>
                                    <p:anim calcmode="lin" valueType="num">
                                      <p:cBhvr additive="base">
                                        <p:cTn id="33" dur="500" fill="hold"/>
                                        <p:tgtEl>
                                          <p:spTgt spid="342035"/>
                                        </p:tgtEl>
                                        <p:attrNameLst>
                                          <p:attrName>ppt_x</p:attrName>
                                        </p:attrNameLst>
                                      </p:cBhvr>
                                      <p:tavLst>
                                        <p:tav tm="0">
                                          <p:val>
                                            <p:strVal val="#ppt_x"/>
                                          </p:val>
                                        </p:tav>
                                        <p:tav tm="100000">
                                          <p:val>
                                            <p:strVal val="#ppt_x"/>
                                          </p:val>
                                        </p:tav>
                                      </p:tavLst>
                                    </p:anim>
                                    <p:anim calcmode="lin" valueType="num">
                                      <p:cBhvr additive="base">
                                        <p:cTn id="34" dur="500" fill="hold"/>
                                        <p:tgtEl>
                                          <p:spTgt spid="34203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500" fill="hold"/>
                                        <p:tgtEl>
                                          <p:spTgt spid="63"/>
                                        </p:tgtEl>
                                        <p:attrNameLst>
                                          <p:attrName>ppt_x</p:attrName>
                                        </p:attrNameLst>
                                      </p:cBhvr>
                                      <p:tavLst>
                                        <p:tav tm="0">
                                          <p:val>
                                            <p:strVal val="#ppt_x"/>
                                          </p:val>
                                        </p:tav>
                                        <p:tav tm="100000">
                                          <p:val>
                                            <p:strVal val="#ppt_x"/>
                                          </p:val>
                                        </p:tav>
                                      </p:tavLst>
                                    </p:anim>
                                    <p:anim calcmode="lin" valueType="num">
                                      <p:cBhvr additive="base">
                                        <p:cTn id="42" dur="500" fill="hold"/>
                                        <p:tgtEl>
                                          <p:spTgt spid="6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fill="hold"/>
                                        <p:tgtEl>
                                          <p:spTgt spid="64"/>
                                        </p:tgtEl>
                                        <p:attrNameLst>
                                          <p:attrName>ppt_x</p:attrName>
                                        </p:attrNameLst>
                                      </p:cBhvr>
                                      <p:tavLst>
                                        <p:tav tm="0">
                                          <p:val>
                                            <p:strVal val="#ppt_x"/>
                                          </p:val>
                                        </p:tav>
                                        <p:tav tm="100000">
                                          <p:val>
                                            <p:strVal val="#ppt_x"/>
                                          </p:val>
                                        </p:tav>
                                      </p:tavLst>
                                    </p:anim>
                                    <p:anim calcmode="lin" valueType="num">
                                      <p:cBhvr additive="base">
                                        <p:cTn id="46" dur="500" fill="hold"/>
                                        <p:tgtEl>
                                          <p:spTgt spid="6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ppt_x"/>
                                          </p:val>
                                        </p:tav>
                                        <p:tav tm="100000">
                                          <p:val>
                                            <p:strVal val="#ppt_x"/>
                                          </p:val>
                                        </p:tav>
                                      </p:tavLst>
                                    </p:anim>
                                    <p:anim calcmode="lin" valueType="num">
                                      <p:cBhvr additive="base">
                                        <p:cTn id="50" dur="500" fill="hold"/>
                                        <p:tgtEl>
                                          <p:spTgt spid="6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42034"/>
                                        </p:tgtEl>
                                        <p:attrNameLst>
                                          <p:attrName>style.visibility</p:attrName>
                                        </p:attrNameLst>
                                      </p:cBhvr>
                                      <p:to>
                                        <p:strVal val="visible"/>
                                      </p:to>
                                    </p:set>
                                    <p:anim calcmode="lin" valueType="num">
                                      <p:cBhvr additive="base">
                                        <p:cTn id="53" dur="500" fill="hold"/>
                                        <p:tgtEl>
                                          <p:spTgt spid="342034"/>
                                        </p:tgtEl>
                                        <p:attrNameLst>
                                          <p:attrName>ppt_x</p:attrName>
                                        </p:attrNameLst>
                                      </p:cBhvr>
                                      <p:tavLst>
                                        <p:tav tm="0">
                                          <p:val>
                                            <p:strVal val="#ppt_x"/>
                                          </p:val>
                                        </p:tav>
                                        <p:tav tm="100000">
                                          <p:val>
                                            <p:strVal val="#ppt_x"/>
                                          </p:val>
                                        </p:tav>
                                      </p:tavLst>
                                    </p:anim>
                                    <p:anim calcmode="lin" valueType="num">
                                      <p:cBhvr additive="base">
                                        <p:cTn id="54" dur="500" fill="hold"/>
                                        <p:tgtEl>
                                          <p:spTgt spid="342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33" grpId="0"/>
      <p:bldP spid="342035" grpId="0"/>
      <p:bldP spid="62" grpId="0"/>
      <p:bldP spid="64" grpId="0"/>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Rounded Rectangle 42"/>
          <p:cNvSpPr/>
          <p:nvPr/>
        </p:nvSpPr>
        <p:spPr>
          <a:xfrm>
            <a:off x="285720" y="1214422"/>
            <a:ext cx="8643998" cy="271464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ounded Rectangle 52"/>
          <p:cNvSpPr/>
          <p:nvPr/>
        </p:nvSpPr>
        <p:spPr>
          <a:xfrm>
            <a:off x="285720" y="4071942"/>
            <a:ext cx="8643998" cy="26432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3042" name="Rectangle 2"/>
          <p:cNvSpPr>
            <a:spLocks noGrp="1" noChangeArrowheads="1"/>
          </p:cNvSpPr>
          <p:nvPr>
            <p:ph type="title"/>
          </p:nvPr>
        </p:nvSpPr>
        <p:spPr/>
        <p:txBody>
          <a:bodyPr/>
          <a:lstStyle/>
          <a:p>
            <a:r>
              <a:rPr lang="en-US" dirty="0">
                <a:solidFill>
                  <a:schemeClr val="bg1"/>
                </a:solidFill>
              </a:rPr>
              <a:t>Deploy the </a:t>
            </a:r>
            <a:r>
              <a:rPr lang="en-US" dirty="0" smtClean="0">
                <a:solidFill>
                  <a:schemeClr val="bg1"/>
                </a:solidFill>
              </a:rPr>
              <a:t>Project</a:t>
            </a:r>
            <a:endParaRPr lang="en-US" dirty="0">
              <a:solidFill>
                <a:schemeClr val="bg1"/>
              </a:solidFill>
            </a:endParaRPr>
          </a:p>
        </p:txBody>
      </p:sp>
      <p:sp>
        <p:nvSpPr>
          <p:cNvPr id="343043" name="AutoShape 3"/>
          <p:cNvSpPr>
            <a:spLocks noChangeArrowheads="1"/>
          </p:cNvSpPr>
          <p:nvPr/>
        </p:nvSpPr>
        <p:spPr bwMode="invGray">
          <a:xfrm>
            <a:off x="2414588" y="5676900"/>
            <a:ext cx="1809750" cy="74453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lnSpc>
                <a:spcPct val="85000"/>
              </a:lnSpc>
              <a:spcBef>
                <a:spcPct val="20000"/>
              </a:spcBef>
            </a:pPr>
            <a:r>
              <a:rPr lang="en-US" sz="2000">
                <a:effectLst>
                  <a:outerShdw blurRad="38100" dist="38100" dir="2700000" algn="tl">
                    <a:srgbClr val="000000"/>
                  </a:outerShdw>
                </a:effectLst>
              </a:rPr>
              <a:t>Database</a:t>
            </a:r>
          </a:p>
          <a:p>
            <a:pPr algn="ctr">
              <a:lnSpc>
                <a:spcPct val="85000"/>
              </a:lnSpc>
              <a:spcBef>
                <a:spcPct val="20000"/>
              </a:spcBef>
            </a:pPr>
            <a:r>
              <a:rPr lang="en-US" sz="2000">
                <a:effectLst>
                  <a:outerShdw blurRad="38100" dist="38100" dir="2700000" algn="tl">
                    <a:srgbClr val="000000"/>
                  </a:outerShdw>
                </a:effectLst>
              </a:rPr>
              <a:t>Project</a:t>
            </a:r>
          </a:p>
        </p:txBody>
      </p:sp>
      <p:cxnSp>
        <p:nvCxnSpPr>
          <p:cNvPr id="343045" name="AutoShape 5"/>
          <p:cNvCxnSpPr>
            <a:cxnSpLocks noChangeShapeType="1"/>
            <a:stCxn id="343043" idx="0"/>
            <a:endCxn id="343056" idx="2"/>
          </p:cNvCxnSpPr>
          <p:nvPr/>
        </p:nvCxnSpPr>
        <p:spPr bwMode="invGray">
          <a:xfrm flipH="1" flipV="1">
            <a:off x="3317875" y="2714625"/>
            <a:ext cx="1588" cy="2962275"/>
          </a:xfrm>
          <a:prstGeom prst="straightConnector1">
            <a:avLst/>
          </a:prstGeom>
          <a:noFill/>
          <a:ln w="28575">
            <a:solidFill>
              <a:schemeClr val="tx1"/>
            </a:solidFill>
            <a:round/>
            <a:headEnd type="triangle" w="lg" len="lg"/>
            <a:tailEnd/>
          </a:ln>
          <a:effectLst/>
        </p:spPr>
      </p:cxnSp>
      <p:sp>
        <p:nvSpPr>
          <p:cNvPr id="343046" name="Text Box 6"/>
          <p:cNvSpPr txBox="1">
            <a:spLocks noChangeArrowheads="1"/>
          </p:cNvSpPr>
          <p:nvPr/>
        </p:nvSpPr>
        <p:spPr bwMode="invGray">
          <a:xfrm>
            <a:off x="3330613" y="4116677"/>
            <a:ext cx="403187" cy="1455463"/>
          </a:xfrm>
          <a:prstGeom prst="rect">
            <a:avLst/>
          </a:prstGeom>
          <a:noFill/>
          <a:ln w="12700" algn="ctr">
            <a:noFill/>
            <a:miter lim="800000"/>
            <a:headEnd/>
            <a:tailEnd/>
          </a:ln>
          <a:effectLst/>
        </p:spPr>
        <p:txBody>
          <a:bodyPr vert="eaVert" wrap="none">
            <a:spAutoFit/>
          </a:bodyPr>
          <a:lstStyle/>
          <a:p>
            <a:pPr algn="ctr">
              <a:lnSpc>
                <a:spcPct val="85000"/>
              </a:lnSpc>
              <a:spcBef>
                <a:spcPct val="20000"/>
              </a:spcBef>
            </a:pPr>
            <a:r>
              <a:rPr lang="en-US" sz="1600" dirty="0">
                <a:effectLst>
                  <a:outerShdw blurRad="38100" dist="38100" dir="2700000" algn="tl">
                    <a:srgbClr val="000000">
                      <a:alpha val="43137"/>
                    </a:srgbClr>
                  </a:outerShdw>
                </a:effectLst>
              </a:rPr>
              <a:t>Sync from Label </a:t>
            </a:r>
          </a:p>
        </p:txBody>
      </p:sp>
      <p:sp>
        <p:nvSpPr>
          <p:cNvPr id="343058" name="AutoShape 18"/>
          <p:cNvSpPr>
            <a:spLocks noChangeArrowheads="1"/>
          </p:cNvSpPr>
          <p:nvPr/>
        </p:nvSpPr>
        <p:spPr bwMode="invGray">
          <a:xfrm rot="13290290">
            <a:off x="2148595" y="6046935"/>
            <a:ext cx="612775" cy="695325"/>
          </a:xfrm>
          <a:custGeom>
            <a:avLst/>
            <a:gdLst>
              <a:gd name="G0" fmla="+- 0 0 0"/>
              <a:gd name="G1" fmla="+- 9544588 0 0"/>
              <a:gd name="G2" fmla="+- 0 0 9544588"/>
              <a:gd name="G3" fmla="+- 10800 0 0"/>
              <a:gd name="G4" fmla="+- 0 0 0"/>
              <a:gd name="T0" fmla="*/ 360 256 1"/>
              <a:gd name="T1" fmla="*/ 0 256 1"/>
              <a:gd name="G5" fmla="+- G2 T0 T1"/>
              <a:gd name="G6" fmla="?: G2 G2 G5"/>
              <a:gd name="G7" fmla="+- 0 0 G6"/>
              <a:gd name="G8" fmla="+- 5400 0 0"/>
              <a:gd name="G9" fmla="+- 0 0 9544588"/>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9544588"/>
              <a:gd name="G36" fmla="sin G34 9544588"/>
              <a:gd name="G37" fmla="+/ 9544588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7609 w 21600"/>
              <a:gd name="T5" fmla="*/ 481 h 21600"/>
              <a:gd name="T6" fmla="*/ 4113 w 21600"/>
              <a:gd name="T7" fmla="*/ 15371 h 21600"/>
              <a:gd name="T8" fmla="*/ 9204 w 21600"/>
              <a:gd name="T9" fmla="*/ 564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399" y="11887"/>
                  <a:pt x="5728" y="12949"/>
                  <a:pt x="6342" y="13847"/>
                </a:cubicBezTo>
                <a:lnTo>
                  <a:pt x="1884" y="16895"/>
                </a:lnTo>
                <a:cubicBezTo>
                  <a:pt x="656" y="15099"/>
                  <a:pt x="0" y="12975"/>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endParaRPr lang="en-US"/>
          </a:p>
        </p:txBody>
      </p:sp>
      <p:grpSp>
        <p:nvGrpSpPr>
          <p:cNvPr id="2" name="Group 19"/>
          <p:cNvGrpSpPr>
            <a:grpSpLocks/>
          </p:cNvGrpSpPr>
          <p:nvPr/>
        </p:nvGrpSpPr>
        <p:grpSpPr bwMode="auto">
          <a:xfrm>
            <a:off x="4983163" y="5500688"/>
            <a:ext cx="1006475" cy="1089025"/>
            <a:chOff x="3139" y="3465"/>
            <a:chExt cx="634" cy="686"/>
          </a:xfrm>
        </p:grpSpPr>
        <p:pic>
          <p:nvPicPr>
            <p:cNvPr id="343060" name="Picture 20" descr="page"/>
            <p:cNvPicPr>
              <a:picLocks noChangeAspect="1" noChangeArrowheads="1"/>
            </p:cNvPicPr>
            <p:nvPr/>
          </p:nvPicPr>
          <p:blipFill>
            <a:blip r:embed="rId3"/>
            <a:srcRect/>
            <a:stretch>
              <a:fillRect/>
            </a:stretch>
          </p:blipFill>
          <p:spPr bwMode="auto">
            <a:xfrm>
              <a:off x="3172" y="3465"/>
              <a:ext cx="571" cy="686"/>
            </a:xfrm>
            <a:prstGeom prst="rect">
              <a:avLst/>
            </a:prstGeom>
            <a:noFill/>
          </p:spPr>
        </p:pic>
        <p:sp>
          <p:nvSpPr>
            <p:cNvPr id="343061" name="Text Box 21"/>
            <p:cNvSpPr txBox="1">
              <a:spLocks noChangeArrowheads="1"/>
            </p:cNvSpPr>
            <p:nvPr/>
          </p:nvSpPr>
          <p:spPr bwMode="invGray">
            <a:xfrm>
              <a:off x="3139" y="3517"/>
              <a:ext cx="634" cy="569"/>
            </a:xfrm>
            <a:prstGeom prst="rect">
              <a:avLst/>
            </a:prstGeom>
            <a:noFill/>
            <a:ln w="12700" algn="ctr">
              <a:noFill/>
              <a:miter lim="800000"/>
              <a:headEnd/>
              <a:tailEnd/>
            </a:ln>
            <a:effectLst/>
          </p:spPr>
          <p:txBody>
            <a:bodyPr>
              <a:spAutoFit/>
            </a:bodyPr>
            <a:lstStyle/>
            <a:p>
              <a:pPr algn="ctr">
                <a:lnSpc>
                  <a:spcPct val="85000"/>
                </a:lnSpc>
                <a:spcBef>
                  <a:spcPct val="20000"/>
                </a:spcBef>
              </a:pPr>
              <a:r>
                <a:rPr lang="en-US" b="1" dirty="0">
                  <a:solidFill>
                    <a:schemeClr val="tx1"/>
                  </a:solidFill>
                  <a:effectLst>
                    <a:outerShdw blurRad="38100" dist="38100" dir="2700000" algn="tl">
                      <a:srgbClr val="000000">
                        <a:alpha val="43137"/>
                      </a:srgbClr>
                    </a:outerShdw>
                  </a:effectLst>
                </a:rPr>
                <a:t>SQL</a:t>
              </a:r>
            </a:p>
            <a:p>
              <a:pPr algn="ctr">
                <a:lnSpc>
                  <a:spcPct val="85000"/>
                </a:lnSpc>
                <a:spcBef>
                  <a:spcPct val="20000"/>
                </a:spcBef>
              </a:pPr>
              <a:r>
                <a:rPr lang="en-US" b="1" dirty="0">
                  <a:solidFill>
                    <a:schemeClr val="tx1"/>
                  </a:solidFill>
                  <a:effectLst>
                    <a:outerShdw blurRad="38100" dist="38100" dir="2700000" algn="tl">
                      <a:srgbClr val="000000">
                        <a:alpha val="43137"/>
                      </a:srgbClr>
                    </a:outerShdw>
                  </a:effectLst>
                </a:rPr>
                <a:t>Deploy </a:t>
              </a:r>
            </a:p>
            <a:p>
              <a:pPr algn="ctr">
                <a:lnSpc>
                  <a:spcPct val="85000"/>
                </a:lnSpc>
                <a:spcBef>
                  <a:spcPct val="20000"/>
                </a:spcBef>
              </a:pPr>
              <a:r>
                <a:rPr lang="en-US" b="1" dirty="0">
                  <a:solidFill>
                    <a:schemeClr val="tx1"/>
                  </a:solidFill>
                  <a:effectLst>
                    <a:outerShdw blurRad="38100" dist="38100" dir="2700000" algn="tl">
                      <a:srgbClr val="000000">
                        <a:alpha val="43137"/>
                      </a:srgbClr>
                    </a:outerShdw>
                  </a:effectLst>
                </a:rPr>
                <a:t>Script</a:t>
              </a:r>
            </a:p>
          </p:txBody>
        </p:sp>
      </p:grpSp>
      <p:cxnSp>
        <p:nvCxnSpPr>
          <p:cNvPr id="343062" name="AutoShape 22"/>
          <p:cNvCxnSpPr>
            <a:cxnSpLocks noChangeShapeType="1"/>
            <a:stCxn id="343043" idx="3"/>
            <a:endCxn id="0" idx="1"/>
          </p:cNvCxnSpPr>
          <p:nvPr/>
        </p:nvCxnSpPr>
        <p:spPr bwMode="invGray">
          <a:xfrm flipV="1">
            <a:off x="4224338" y="6045200"/>
            <a:ext cx="811212" cy="4763"/>
          </a:xfrm>
          <a:prstGeom prst="straightConnector1">
            <a:avLst/>
          </a:prstGeom>
          <a:noFill/>
          <a:ln w="28575">
            <a:solidFill>
              <a:schemeClr val="tx1"/>
            </a:solidFill>
            <a:round/>
            <a:headEnd/>
            <a:tailEnd type="triangle" w="med" len="med"/>
          </a:ln>
          <a:effectLst/>
        </p:spPr>
      </p:cxnSp>
      <p:sp>
        <p:nvSpPr>
          <p:cNvPr id="343063" name="Text Box 23"/>
          <p:cNvSpPr txBox="1">
            <a:spLocks noChangeArrowheads="1"/>
          </p:cNvSpPr>
          <p:nvPr/>
        </p:nvSpPr>
        <p:spPr bwMode="invGray">
          <a:xfrm>
            <a:off x="4276725" y="6084888"/>
            <a:ext cx="604653" cy="303416"/>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600" dirty="0">
                <a:effectLst>
                  <a:outerShdw blurRad="38100" dist="38100" dir="2700000" algn="tl">
                    <a:srgbClr val="000000">
                      <a:alpha val="43137"/>
                    </a:srgbClr>
                  </a:outerShdw>
                </a:effectLst>
              </a:rPr>
              <a:t>Build</a:t>
            </a:r>
          </a:p>
        </p:txBody>
      </p:sp>
      <p:cxnSp>
        <p:nvCxnSpPr>
          <p:cNvPr id="343064" name="AutoShape 24"/>
          <p:cNvCxnSpPr>
            <a:cxnSpLocks noChangeShapeType="1"/>
            <a:stCxn id="0" idx="0"/>
            <a:endCxn id="0" idx="1"/>
          </p:cNvCxnSpPr>
          <p:nvPr/>
        </p:nvCxnSpPr>
        <p:spPr bwMode="invGray">
          <a:xfrm rot="16200000">
            <a:off x="6080919" y="4291806"/>
            <a:ext cx="617538" cy="1800225"/>
          </a:xfrm>
          <a:prstGeom prst="bentConnector2">
            <a:avLst/>
          </a:prstGeom>
          <a:noFill/>
          <a:ln w="28575">
            <a:solidFill>
              <a:schemeClr val="tx1"/>
            </a:solidFill>
            <a:miter lim="800000"/>
            <a:headEnd/>
            <a:tailEnd type="triangle" w="med" len="med"/>
          </a:ln>
          <a:effectLst/>
        </p:spPr>
      </p:cxnSp>
      <p:sp>
        <p:nvSpPr>
          <p:cNvPr id="343065" name="Text Box 25"/>
          <p:cNvSpPr txBox="1">
            <a:spLocks noChangeArrowheads="1"/>
          </p:cNvSpPr>
          <p:nvPr/>
        </p:nvSpPr>
        <p:spPr bwMode="invGray">
          <a:xfrm>
            <a:off x="5953125" y="4554344"/>
            <a:ext cx="768672" cy="303416"/>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600" dirty="0">
                <a:effectLst>
                  <a:outerShdw blurRad="38100" dist="38100" dir="2700000" algn="tl">
                    <a:srgbClr val="000000">
                      <a:alpha val="43137"/>
                    </a:srgbClr>
                  </a:outerShdw>
                </a:effectLst>
              </a:rPr>
              <a:t>Deploy</a:t>
            </a:r>
          </a:p>
        </p:txBody>
      </p:sp>
      <p:sp>
        <p:nvSpPr>
          <p:cNvPr id="343066" name="Text Box 26"/>
          <p:cNvSpPr txBox="1">
            <a:spLocks noChangeArrowheads="1"/>
          </p:cNvSpPr>
          <p:nvPr/>
        </p:nvSpPr>
        <p:spPr bwMode="invGray">
          <a:xfrm>
            <a:off x="642910" y="5929330"/>
            <a:ext cx="1370823" cy="561949"/>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600" dirty="0">
                <a:effectLst>
                  <a:outerShdw blurRad="38100" dist="38100" dir="2700000" algn="tl">
                    <a:srgbClr val="000000">
                      <a:alpha val="43137"/>
                    </a:srgbClr>
                  </a:outerShdw>
                </a:effectLst>
              </a:rPr>
              <a:t>Refine deploy </a:t>
            </a:r>
            <a:endParaRPr lang="en-US" sz="1600" dirty="0" smtClean="0">
              <a:effectLst>
                <a:outerShdw blurRad="38100" dist="38100" dir="2700000" algn="tl">
                  <a:srgbClr val="000000">
                    <a:alpha val="43137"/>
                  </a:srgbClr>
                </a:outerShdw>
              </a:effectLst>
            </a:endParaRPr>
          </a:p>
          <a:p>
            <a:pPr algn="ctr">
              <a:lnSpc>
                <a:spcPct val="85000"/>
              </a:lnSpc>
              <a:spcBef>
                <a:spcPct val="20000"/>
              </a:spcBef>
            </a:pPr>
            <a:r>
              <a:rPr lang="en-US" sz="1600" dirty="0" smtClean="0">
                <a:effectLst>
                  <a:outerShdw blurRad="38100" dist="38100" dir="2700000" algn="tl">
                    <a:srgbClr val="000000">
                      <a:alpha val="43137"/>
                    </a:srgbClr>
                  </a:outerShdw>
                </a:effectLst>
              </a:rPr>
              <a:t>script</a:t>
            </a:r>
            <a:endParaRPr lang="en-US" sz="1600" dirty="0">
              <a:effectLst>
                <a:outerShdw blurRad="38100" dist="38100" dir="2700000" algn="tl">
                  <a:srgbClr val="000000">
                    <a:alpha val="43137"/>
                  </a:srgbClr>
                </a:outerShdw>
              </a:effectLst>
            </a:endParaRPr>
          </a:p>
        </p:txBody>
      </p:sp>
      <p:cxnSp>
        <p:nvCxnSpPr>
          <p:cNvPr id="343067" name="AutoShape 27"/>
          <p:cNvCxnSpPr>
            <a:cxnSpLocks noChangeShapeType="1"/>
            <a:stCxn id="343043" idx="2"/>
            <a:endCxn id="0" idx="1"/>
          </p:cNvCxnSpPr>
          <p:nvPr/>
        </p:nvCxnSpPr>
        <p:spPr bwMode="invGray">
          <a:xfrm rot="5400000" flipH="1" flipV="1">
            <a:off x="4535488" y="3667125"/>
            <a:ext cx="1538288" cy="3970337"/>
          </a:xfrm>
          <a:prstGeom prst="bentConnector4">
            <a:avLst>
              <a:gd name="adj1" fmla="val -14759"/>
              <a:gd name="adj2" fmla="val 81245"/>
            </a:avLst>
          </a:prstGeom>
          <a:noFill/>
          <a:ln w="28575">
            <a:solidFill>
              <a:schemeClr val="tx1"/>
            </a:solidFill>
            <a:miter lim="800000"/>
            <a:headEnd/>
            <a:tailEnd type="triangle" w="med" len="med"/>
          </a:ln>
          <a:effectLst/>
        </p:spPr>
      </p:cxnSp>
      <p:sp>
        <p:nvSpPr>
          <p:cNvPr id="343068" name="Text Box 28"/>
          <p:cNvSpPr txBox="1">
            <a:spLocks noChangeArrowheads="1"/>
          </p:cNvSpPr>
          <p:nvPr/>
        </p:nvSpPr>
        <p:spPr bwMode="invGray">
          <a:xfrm>
            <a:off x="6545985" y="6353175"/>
            <a:ext cx="669221" cy="303416"/>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600" dirty="0">
                <a:effectLst>
                  <a:outerShdw blurRad="38100" dist="38100" dir="2700000" algn="tl">
                    <a:srgbClr val="000000">
                      <a:alpha val="43137"/>
                    </a:srgbClr>
                  </a:outerShdw>
                </a:effectLst>
              </a:rPr>
              <a:t>Verify</a:t>
            </a:r>
          </a:p>
        </p:txBody>
      </p:sp>
      <p:sp>
        <p:nvSpPr>
          <p:cNvPr id="44" name="TextBox 43"/>
          <p:cNvSpPr txBox="1"/>
          <p:nvPr/>
        </p:nvSpPr>
        <p:spPr>
          <a:xfrm>
            <a:off x="500034" y="3357562"/>
            <a:ext cx="928694" cy="369332"/>
          </a:xfrm>
          <a:prstGeom prst="rect">
            <a:avLst/>
          </a:prstGeom>
          <a:noFill/>
        </p:spPr>
        <p:txBody>
          <a:bodyPr wrap="square" rtlCol="0">
            <a:spAutoFit/>
          </a:bodyPr>
          <a:lstStyle/>
          <a:p>
            <a:r>
              <a:rPr lang="en-GB" dirty="0" err="1" smtClean="0">
                <a:effectLst>
                  <a:outerShdw blurRad="38100" dist="38100" dir="2700000" algn="tl">
                    <a:srgbClr val="000000">
                      <a:alpha val="43137"/>
                    </a:srgbClr>
                  </a:outerShdw>
                </a:effectLst>
              </a:rPr>
              <a:t>DBPro</a:t>
            </a:r>
            <a:endParaRPr lang="en-GB" dirty="0">
              <a:effectLst>
                <a:outerShdw blurRad="38100" dist="38100" dir="2700000" algn="tl">
                  <a:srgbClr val="000000">
                    <a:alpha val="43137"/>
                  </a:srgbClr>
                </a:outerShdw>
              </a:effectLst>
            </a:endParaRPr>
          </a:p>
        </p:txBody>
      </p:sp>
      <p:pic>
        <p:nvPicPr>
          <p:cNvPr id="45" name="Picture 3" descr="C:\Users\fez\Desktop\team\bt_01.png"/>
          <p:cNvPicPr>
            <a:picLocks noChangeAspect="1" noChangeArrowheads="1"/>
          </p:cNvPicPr>
          <p:nvPr/>
        </p:nvPicPr>
        <p:blipFill>
          <a:blip r:embed="rId4"/>
          <a:srcRect/>
          <a:stretch>
            <a:fillRect/>
          </a:stretch>
        </p:blipFill>
        <p:spPr bwMode="auto">
          <a:xfrm>
            <a:off x="1142976" y="4286256"/>
            <a:ext cx="1143008" cy="1316526"/>
          </a:xfrm>
          <a:prstGeom prst="rect">
            <a:avLst/>
          </a:prstGeom>
          <a:noFill/>
          <a:ln w="9525">
            <a:noFill/>
            <a:miter lim="800000"/>
            <a:headEnd/>
            <a:tailEnd/>
          </a:ln>
        </p:spPr>
      </p:pic>
      <p:pic>
        <p:nvPicPr>
          <p:cNvPr id="46" name="Picture 4" descr="C:\Users\fez\Desktop\team\rt_06.png"/>
          <p:cNvPicPr>
            <a:picLocks noChangeAspect="1" noChangeArrowheads="1"/>
          </p:cNvPicPr>
          <p:nvPr/>
        </p:nvPicPr>
        <p:blipFill>
          <a:blip r:embed="rId5"/>
          <a:srcRect/>
          <a:stretch>
            <a:fillRect/>
          </a:stretch>
        </p:blipFill>
        <p:spPr bwMode="auto">
          <a:xfrm>
            <a:off x="1142976" y="1714488"/>
            <a:ext cx="1071872" cy="1466137"/>
          </a:xfrm>
          <a:prstGeom prst="rect">
            <a:avLst/>
          </a:prstGeom>
          <a:noFill/>
          <a:ln w="9525">
            <a:noFill/>
            <a:miter lim="800000"/>
            <a:headEnd/>
            <a:tailEnd/>
          </a:ln>
        </p:spPr>
      </p:pic>
      <p:sp>
        <p:nvSpPr>
          <p:cNvPr id="47" name="AutoShape 3"/>
          <p:cNvSpPr>
            <a:spLocks noChangeArrowheads="1"/>
          </p:cNvSpPr>
          <p:nvPr/>
        </p:nvSpPr>
        <p:spPr bwMode="invGray">
          <a:xfrm>
            <a:off x="2428860" y="2071678"/>
            <a:ext cx="1809750" cy="683591"/>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algn="ctr">
              <a:lnSpc>
                <a:spcPct val="85000"/>
              </a:lnSpc>
              <a:spcBef>
                <a:spcPct val="20000"/>
              </a:spcBef>
            </a:pPr>
            <a:r>
              <a:rPr lang="en-US" sz="2000" dirty="0" smtClean="0">
                <a:solidFill>
                  <a:schemeClr val="tx1"/>
                </a:solidFill>
                <a:effectLst>
                  <a:outerShdw blurRad="38100" dist="38100" dir="2700000" algn="tl">
                    <a:srgbClr val="000000"/>
                  </a:outerShdw>
                </a:effectLst>
              </a:rPr>
              <a:t>TFS</a:t>
            </a:r>
            <a:br>
              <a:rPr lang="en-US" sz="2000" dirty="0" smtClean="0">
                <a:solidFill>
                  <a:schemeClr val="tx1"/>
                </a:solidFill>
                <a:effectLst>
                  <a:outerShdw blurRad="38100" dist="38100" dir="2700000" algn="tl">
                    <a:srgbClr val="000000"/>
                  </a:outerShdw>
                </a:effectLst>
              </a:rPr>
            </a:br>
            <a:r>
              <a:rPr lang="en-US" sz="2000" dirty="0" smtClean="0">
                <a:solidFill>
                  <a:schemeClr val="tx1"/>
                </a:solidFill>
                <a:effectLst>
                  <a:outerShdw blurRad="38100" dist="38100" dir="2700000" algn="tl">
                    <a:srgbClr val="000000"/>
                  </a:outerShdw>
                </a:effectLst>
              </a:rPr>
              <a:t>Server</a:t>
            </a:r>
            <a:endParaRPr lang="en-US" sz="2000" dirty="0">
              <a:solidFill>
                <a:schemeClr val="tx1"/>
              </a:solidFill>
              <a:effectLst>
                <a:outerShdw blurRad="38100" dist="38100" dir="2700000" algn="tl">
                  <a:srgbClr val="000000"/>
                </a:outerShdw>
              </a:effectLst>
            </a:endParaRPr>
          </a:p>
        </p:txBody>
      </p:sp>
      <p:sp>
        <p:nvSpPr>
          <p:cNvPr id="48" name="TextBox 47"/>
          <p:cNvSpPr txBox="1"/>
          <p:nvPr/>
        </p:nvSpPr>
        <p:spPr>
          <a:xfrm>
            <a:off x="500034" y="4286256"/>
            <a:ext cx="71438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DBA</a:t>
            </a:r>
            <a:endParaRPr lang="en-GB" dirty="0">
              <a:effectLst>
                <a:outerShdw blurRad="38100" dist="38100" dir="2700000" algn="tl">
                  <a:srgbClr val="000000">
                    <a:alpha val="43137"/>
                  </a:srgbClr>
                </a:outerShdw>
              </a:effectLst>
            </a:endParaRPr>
          </a:p>
        </p:txBody>
      </p:sp>
      <p:pic>
        <p:nvPicPr>
          <p:cNvPr id="49" name="Picture 11" descr="Database blue"/>
          <p:cNvPicPr>
            <a:picLocks noChangeAspect="1" noChangeArrowheads="1"/>
          </p:cNvPicPr>
          <p:nvPr/>
        </p:nvPicPr>
        <p:blipFill>
          <a:blip r:embed="rId6"/>
          <a:srcRect/>
          <a:stretch>
            <a:fillRect/>
          </a:stretch>
        </p:blipFill>
        <p:spPr bwMode="auto">
          <a:xfrm>
            <a:off x="7286625" y="5513388"/>
            <a:ext cx="1570038" cy="1085850"/>
          </a:xfrm>
          <a:prstGeom prst="rect">
            <a:avLst/>
          </a:prstGeom>
          <a:ln>
            <a:noFill/>
          </a:ln>
          <a:effectLst>
            <a:softEdge rad="112500"/>
          </a:effectLst>
        </p:spPr>
      </p:pic>
      <p:sp>
        <p:nvSpPr>
          <p:cNvPr id="50" name="Text Box 12"/>
          <p:cNvSpPr txBox="1">
            <a:spLocks noChangeArrowheads="1"/>
          </p:cNvSpPr>
          <p:nvPr/>
        </p:nvSpPr>
        <p:spPr bwMode="invGray">
          <a:xfrm>
            <a:off x="7425378" y="5851526"/>
            <a:ext cx="1216487" cy="620683"/>
          </a:xfrm>
          <a:prstGeom prst="rect">
            <a:avLst/>
          </a:prstGeom>
          <a:noFill/>
          <a:ln w="12700" algn="ctr">
            <a:noFill/>
            <a:miter lim="800000"/>
            <a:headEnd/>
            <a:tailEnd/>
          </a:ln>
          <a:effectLst/>
        </p:spPr>
        <p:txBody>
          <a:bodyPr wrap="none" anchor="ctr">
            <a:spAutoFit/>
          </a:bodyPr>
          <a:lstStyle/>
          <a:p>
            <a:pPr algn="ctr">
              <a:lnSpc>
                <a:spcPct val="85000"/>
              </a:lnSpc>
              <a:spcBef>
                <a:spcPct val="20000"/>
              </a:spcBef>
            </a:pPr>
            <a:r>
              <a:rPr lang="en-US" dirty="0">
                <a:solidFill>
                  <a:schemeClr val="bg1"/>
                </a:solidFill>
              </a:rPr>
              <a:t>Production</a:t>
            </a:r>
          </a:p>
          <a:p>
            <a:pPr algn="ctr">
              <a:lnSpc>
                <a:spcPct val="85000"/>
              </a:lnSpc>
              <a:spcBef>
                <a:spcPct val="20000"/>
              </a:spcBef>
            </a:pPr>
            <a:r>
              <a:rPr lang="en-US" dirty="0">
                <a:solidFill>
                  <a:schemeClr val="bg1"/>
                </a:solidFill>
              </a:rPr>
              <a:t>Database</a:t>
            </a:r>
          </a:p>
        </p:txBody>
      </p:sp>
      <p:pic>
        <p:nvPicPr>
          <p:cNvPr id="51" name="Picture 14" descr="Database blue"/>
          <p:cNvPicPr>
            <a:picLocks noChangeAspect="1" noChangeArrowheads="1"/>
          </p:cNvPicPr>
          <p:nvPr/>
        </p:nvPicPr>
        <p:blipFill>
          <a:blip r:embed="rId6"/>
          <a:srcRect/>
          <a:stretch>
            <a:fillRect/>
          </a:stretch>
        </p:blipFill>
        <p:spPr bwMode="auto">
          <a:xfrm>
            <a:off x="7286625" y="4340225"/>
            <a:ext cx="1570038" cy="1085850"/>
          </a:xfrm>
          <a:prstGeom prst="rect">
            <a:avLst/>
          </a:prstGeom>
          <a:ln>
            <a:noFill/>
          </a:ln>
          <a:effectLst>
            <a:softEdge rad="112500"/>
          </a:effectLst>
        </p:spPr>
      </p:pic>
      <p:sp>
        <p:nvSpPr>
          <p:cNvPr id="52" name="Text Box 15"/>
          <p:cNvSpPr txBox="1">
            <a:spLocks noChangeArrowheads="1"/>
          </p:cNvSpPr>
          <p:nvPr/>
        </p:nvSpPr>
        <p:spPr bwMode="invGray">
          <a:xfrm>
            <a:off x="7512036" y="4678363"/>
            <a:ext cx="1058174" cy="618631"/>
          </a:xfrm>
          <a:prstGeom prst="rect">
            <a:avLst/>
          </a:prstGeom>
          <a:noFill/>
          <a:ln w="12700" algn="ctr">
            <a:noFill/>
            <a:miter lim="800000"/>
            <a:headEnd/>
            <a:tailEnd/>
          </a:ln>
          <a:effectLst/>
        </p:spPr>
        <p:txBody>
          <a:bodyPr wrap="none" anchor="ctr">
            <a:spAutoFit/>
          </a:bodyPr>
          <a:lstStyle/>
          <a:p>
            <a:pPr algn="ctr">
              <a:lnSpc>
                <a:spcPct val="85000"/>
              </a:lnSpc>
              <a:spcBef>
                <a:spcPct val="20000"/>
              </a:spcBef>
            </a:pPr>
            <a:r>
              <a:rPr lang="en-US" dirty="0">
                <a:solidFill>
                  <a:schemeClr val="bg1"/>
                </a:solidFill>
              </a:rPr>
              <a:t>Staging</a:t>
            </a:r>
          </a:p>
          <a:p>
            <a:pPr algn="ctr">
              <a:lnSpc>
                <a:spcPct val="85000"/>
              </a:lnSpc>
              <a:spcBef>
                <a:spcPct val="20000"/>
              </a:spcBef>
            </a:pPr>
            <a:r>
              <a:rPr lang="en-US" dirty="0">
                <a:solidFill>
                  <a:schemeClr val="bg1"/>
                </a:solidFill>
              </a:rPr>
              <a:t>Database</a:t>
            </a:r>
          </a:p>
        </p:txBody>
      </p:sp>
      <p:cxnSp>
        <p:nvCxnSpPr>
          <p:cNvPr id="54" name="AutoShape 24"/>
          <p:cNvCxnSpPr>
            <a:cxnSpLocks noChangeShapeType="1"/>
            <a:stCxn id="51" idx="1"/>
            <a:endCxn id="49" idx="1"/>
          </p:cNvCxnSpPr>
          <p:nvPr/>
        </p:nvCxnSpPr>
        <p:spPr bwMode="invGray">
          <a:xfrm rot="10800000" flipV="1">
            <a:off x="7286625" y="4883149"/>
            <a:ext cx="1588" cy="1173163"/>
          </a:xfrm>
          <a:prstGeom prst="bentConnector3">
            <a:avLst>
              <a:gd name="adj1" fmla="val 14395466"/>
            </a:avLst>
          </a:prstGeom>
          <a:noFill/>
          <a:ln w="28575">
            <a:solidFill>
              <a:schemeClr val="tx1"/>
            </a:solidFill>
            <a:miter lim="800000"/>
            <a:headEnd/>
            <a:tailEnd type="triangle" w="med" len="med"/>
          </a:ln>
          <a:effectLst/>
        </p:spPr>
      </p:cxnSp>
      <p:sp>
        <p:nvSpPr>
          <p:cNvPr id="59" name="Text Box 25"/>
          <p:cNvSpPr txBox="1">
            <a:spLocks noChangeArrowheads="1"/>
          </p:cNvSpPr>
          <p:nvPr/>
        </p:nvSpPr>
        <p:spPr bwMode="invGray">
          <a:xfrm>
            <a:off x="7143768" y="5357826"/>
            <a:ext cx="785793" cy="303416"/>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600" dirty="0" smtClean="0">
                <a:effectLst>
                  <a:outerShdw blurRad="38100" dist="38100" dir="2700000" algn="tl">
                    <a:srgbClr val="000000">
                      <a:alpha val="43137"/>
                    </a:srgbClr>
                  </a:outerShdw>
                </a:effectLst>
              </a:rPr>
              <a:t>Publish</a:t>
            </a:r>
            <a:endParaRPr lang="en-US" sz="1600"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3046"/>
                                        </p:tgtEl>
                                        <p:attrNameLst>
                                          <p:attrName>style.visibility</p:attrName>
                                        </p:attrNameLst>
                                      </p:cBhvr>
                                      <p:to>
                                        <p:strVal val="visible"/>
                                      </p:to>
                                    </p:set>
                                    <p:animEffect transition="in" filter="blinds(horizontal)">
                                      <p:cBhvr>
                                        <p:cTn id="7" dur="500"/>
                                        <p:tgtEl>
                                          <p:spTgt spid="343046"/>
                                        </p:tgtEl>
                                      </p:cBhvr>
                                    </p:animEffect>
                                  </p:childTnLst>
                                </p:cTn>
                              </p:par>
                              <p:par>
                                <p:cTn id="8" presetID="3" presetClass="entr" presetSubtype="10" fill="hold" nodeType="withEffect">
                                  <p:stCondLst>
                                    <p:cond delay="0"/>
                                  </p:stCondLst>
                                  <p:childTnLst>
                                    <p:set>
                                      <p:cBhvr>
                                        <p:cTn id="9" dur="1" fill="hold">
                                          <p:stCondLst>
                                            <p:cond delay="0"/>
                                          </p:stCondLst>
                                        </p:cTn>
                                        <p:tgtEl>
                                          <p:spTgt spid="343045"/>
                                        </p:tgtEl>
                                        <p:attrNameLst>
                                          <p:attrName>style.visibility</p:attrName>
                                        </p:attrNameLst>
                                      </p:cBhvr>
                                      <p:to>
                                        <p:strVal val="visible"/>
                                      </p:to>
                                    </p:set>
                                    <p:animEffect transition="in" filter="blinds(horizontal)">
                                      <p:cBhvr>
                                        <p:cTn id="10" dur="500"/>
                                        <p:tgtEl>
                                          <p:spTgt spid="34304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43062"/>
                                        </p:tgtEl>
                                        <p:attrNameLst>
                                          <p:attrName>style.visibility</p:attrName>
                                        </p:attrNameLst>
                                      </p:cBhvr>
                                      <p:to>
                                        <p:strVal val="visible"/>
                                      </p:to>
                                    </p:set>
                                    <p:animEffect transition="in" filter="blinds(horizontal)">
                                      <p:cBhvr>
                                        <p:cTn id="15" dur="500"/>
                                        <p:tgtEl>
                                          <p:spTgt spid="34306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43063"/>
                                        </p:tgtEl>
                                        <p:attrNameLst>
                                          <p:attrName>style.visibility</p:attrName>
                                        </p:attrNameLst>
                                      </p:cBhvr>
                                      <p:to>
                                        <p:strVal val="visible"/>
                                      </p:to>
                                    </p:set>
                                    <p:animEffect transition="in" filter="blinds(horizontal)">
                                      <p:cBhvr>
                                        <p:cTn id="18" dur="500"/>
                                        <p:tgtEl>
                                          <p:spTgt spid="343063"/>
                                        </p:tgtEl>
                                      </p:cBhvr>
                                    </p:animEffect>
                                  </p:childTnLst>
                                </p:cTn>
                              </p:par>
                              <p:par>
                                <p:cTn id="19" presetID="3"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43065"/>
                                        </p:tgtEl>
                                        <p:attrNameLst>
                                          <p:attrName>style.visibility</p:attrName>
                                        </p:attrNameLst>
                                      </p:cBhvr>
                                      <p:to>
                                        <p:strVal val="visible"/>
                                      </p:to>
                                    </p:set>
                                    <p:animEffect transition="in" filter="blinds(horizontal)">
                                      <p:cBhvr>
                                        <p:cTn id="26" dur="500"/>
                                        <p:tgtEl>
                                          <p:spTgt spid="343065"/>
                                        </p:tgtEl>
                                      </p:cBhvr>
                                    </p:animEffect>
                                  </p:childTnLst>
                                </p:cTn>
                              </p:par>
                              <p:par>
                                <p:cTn id="27" presetID="3" presetClass="entr" presetSubtype="10" fill="hold" nodeType="withEffect">
                                  <p:stCondLst>
                                    <p:cond delay="0"/>
                                  </p:stCondLst>
                                  <p:childTnLst>
                                    <p:set>
                                      <p:cBhvr>
                                        <p:cTn id="28" dur="1" fill="hold">
                                          <p:stCondLst>
                                            <p:cond delay="0"/>
                                          </p:stCondLst>
                                        </p:cTn>
                                        <p:tgtEl>
                                          <p:spTgt spid="343064"/>
                                        </p:tgtEl>
                                        <p:attrNameLst>
                                          <p:attrName>style.visibility</p:attrName>
                                        </p:attrNameLst>
                                      </p:cBhvr>
                                      <p:to>
                                        <p:strVal val="visible"/>
                                      </p:to>
                                    </p:set>
                                    <p:animEffect transition="in" filter="blinds(horizontal)">
                                      <p:cBhvr>
                                        <p:cTn id="29" dur="500"/>
                                        <p:tgtEl>
                                          <p:spTgt spid="34306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43067"/>
                                        </p:tgtEl>
                                        <p:attrNameLst>
                                          <p:attrName>style.visibility</p:attrName>
                                        </p:attrNameLst>
                                      </p:cBhvr>
                                      <p:to>
                                        <p:strVal val="visible"/>
                                      </p:to>
                                    </p:set>
                                    <p:animEffect transition="in" filter="wipe(left)">
                                      <p:cBhvr>
                                        <p:cTn id="34" dur="500"/>
                                        <p:tgtEl>
                                          <p:spTgt spid="34306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43066"/>
                                        </p:tgtEl>
                                        <p:attrNameLst>
                                          <p:attrName>style.visibility</p:attrName>
                                        </p:attrNameLst>
                                      </p:cBhvr>
                                      <p:to>
                                        <p:strVal val="visible"/>
                                      </p:to>
                                    </p:set>
                                    <p:animEffect transition="in" filter="blinds(horizontal)">
                                      <p:cBhvr>
                                        <p:cTn id="37" dur="500"/>
                                        <p:tgtEl>
                                          <p:spTgt spid="34306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43058"/>
                                        </p:tgtEl>
                                        <p:attrNameLst>
                                          <p:attrName>style.visibility</p:attrName>
                                        </p:attrNameLst>
                                      </p:cBhvr>
                                      <p:to>
                                        <p:strVal val="visible"/>
                                      </p:to>
                                    </p:set>
                                    <p:animEffect transition="in" filter="blinds(horizontal)">
                                      <p:cBhvr>
                                        <p:cTn id="40" dur="500"/>
                                        <p:tgtEl>
                                          <p:spTgt spid="34305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43068"/>
                                        </p:tgtEl>
                                        <p:attrNameLst>
                                          <p:attrName>style.visibility</p:attrName>
                                        </p:attrNameLst>
                                      </p:cBhvr>
                                      <p:to>
                                        <p:strVal val="visible"/>
                                      </p:to>
                                    </p:set>
                                    <p:animEffect transition="in" filter="blinds(horizontal)">
                                      <p:cBhvr>
                                        <p:cTn id="43" dur="500"/>
                                        <p:tgtEl>
                                          <p:spTgt spid="34306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additive="base">
                                        <p:cTn id="48" dur="500" fill="hold"/>
                                        <p:tgtEl>
                                          <p:spTgt spid="54"/>
                                        </p:tgtEl>
                                        <p:attrNameLst>
                                          <p:attrName>ppt_x</p:attrName>
                                        </p:attrNameLst>
                                      </p:cBhvr>
                                      <p:tavLst>
                                        <p:tav tm="0">
                                          <p:val>
                                            <p:strVal val="#ppt_x"/>
                                          </p:val>
                                        </p:tav>
                                        <p:tav tm="100000">
                                          <p:val>
                                            <p:strVal val="#ppt_x"/>
                                          </p:val>
                                        </p:tav>
                                      </p:tavLst>
                                    </p:anim>
                                    <p:anim calcmode="lin" valueType="num">
                                      <p:cBhvr additive="base">
                                        <p:cTn id="49" dur="500" fill="hold"/>
                                        <p:tgtEl>
                                          <p:spTgt spid="54"/>
                                        </p:tgtEl>
                                        <p:attrNameLst>
                                          <p:attrName>ppt_y</p:attrName>
                                        </p:attrNameLst>
                                      </p:cBhvr>
                                      <p:tavLst>
                                        <p:tav tm="0">
                                          <p:val>
                                            <p:strVal val="1+#ppt_h/2"/>
                                          </p:val>
                                        </p:tav>
                                        <p:tav tm="100000">
                                          <p:val>
                                            <p:strVal val="#ppt_y"/>
                                          </p:val>
                                        </p:tav>
                                      </p:tavLst>
                                    </p:anim>
                                  </p:childTnLst>
                                </p:cTn>
                              </p:par>
                              <p:par>
                                <p:cTn id="50" presetID="3" presetClass="entr" presetSubtype="1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linds(horizontal)">
                                      <p:cBhvr>
                                        <p:cTn id="5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6" grpId="0"/>
      <p:bldP spid="343058" grpId="0" animBg="1"/>
      <p:bldP spid="343063" grpId="0"/>
      <p:bldP spid="343065" grpId="0"/>
      <p:bldP spid="343066" grpId="0"/>
      <p:bldP spid="343068"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849247" y="3434254"/>
            <a:ext cx="2519218" cy="1817773"/>
          </a:xfrm>
          <a:prstGeom prst="roundRect">
            <a:avLst/>
          </a:prstGeom>
          <a:solidFill>
            <a:schemeClr val="accent6"/>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chemeClr val="bg1"/>
                </a:solidFill>
              </a:rPr>
              <a:t>Schema Model</a:t>
            </a:r>
          </a:p>
        </p:txBody>
      </p:sp>
      <p:sp>
        <p:nvSpPr>
          <p:cNvPr id="2" name="Title 1"/>
          <p:cNvSpPr>
            <a:spLocks noGrp="1"/>
          </p:cNvSpPr>
          <p:nvPr>
            <p:ph type="title"/>
          </p:nvPr>
        </p:nvSpPr>
        <p:spPr/>
        <p:txBody>
          <a:bodyPr/>
          <a:lstStyle/>
          <a:p>
            <a:r>
              <a:rPr lang="en-US" smtClean="0"/>
              <a:t>Schema Compilation</a:t>
            </a:r>
            <a:endParaRPr lang="en-US" dirty="0"/>
          </a:p>
        </p:txBody>
      </p:sp>
      <p:sp>
        <p:nvSpPr>
          <p:cNvPr id="6" name="Can 5"/>
          <p:cNvSpPr/>
          <p:nvPr/>
        </p:nvSpPr>
        <p:spPr>
          <a:xfrm>
            <a:off x="658358" y="1163783"/>
            <a:ext cx="1592291" cy="875144"/>
          </a:xfrm>
          <a:prstGeom prst="can">
            <a:avLst/>
          </a:prstGeom>
          <a:solidFill>
            <a:schemeClr val="accent6"/>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chemeClr val="bg1"/>
                </a:solidFill>
              </a:rPr>
              <a:t>Source</a:t>
            </a:r>
          </a:p>
          <a:p>
            <a:pPr algn="ctr"/>
            <a:r>
              <a:rPr lang="en-US" sz="2000" b="1" dirty="0" smtClean="0">
                <a:solidFill>
                  <a:schemeClr val="bg1"/>
                </a:solidFill>
              </a:rPr>
              <a:t>Database</a:t>
            </a:r>
            <a:endParaRPr lang="en-US" sz="2000" b="1" dirty="0">
              <a:solidFill>
                <a:schemeClr val="bg1"/>
              </a:solidFill>
            </a:endParaRPr>
          </a:p>
        </p:txBody>
      </p:sp>
      <p:cxnSp>
        <p:nvCxnSpPr>
          <p:cNvPr id="9" name="Elbow Connector 8"/>
          <p:cNvCxnSpPr>
            <a:stCxn id="6" idx="3"/>
            <a:endCxn id="4" idx="0"/>
          </p:cNvCxnSpPr>
          <p:nvPr/>
        </p:nvCxnSpPr>
        <p:spPr bwMode="auto">
          <a:xfrm rot="5400000">
            <a:off x="759598" y="2733833"/>
            <a:ext cx="1389813" cy="1"/>
          </a:xfrm>
          <a:prstGeom prst="bentConnector3">
            <a:avLst>
              <a:gd name="adj1" fmla="val 50000"/>
            </a:avLst>
          </a:prstGeom>
          <a:ln>
            <a:solidFill>
              <a:srgbClr val="FFFFFF"/>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Elbow Connector 14"/>
          <p:cNvCxnSpPr>
            <a:stCxn id="4" idx="3"/>
            <a:endCxn id="13" idx="1"/>
          </p:cNvCxnSpPr>
          <p:nvPr/>
        </p:nvCxnSpPr>
        <p:spPr bwMode="auto">
          <a:xfrm>
            <a:off x="2714112" y="4343140"/>
            <a:ext cx="1135135" cy="1"/>
          </a:xfrm>
          <a:prstGeom prst="bentConnector3">
            <a:avLst>
              <a:gd name="adj1" fmla="val 50000"/>
            </a:avLst>
          </a:prstGeom>
          <a:ln>
            <a:solidFill>
              <a:srgbClr val="FFFFFF"/>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27" name="Flowchart: Document 26"/>
          <p:cNvSpPr/>
          <p:nvPr/>
        </p:nvSpPr>
        <p:spPr bwMode="auto">
          <a:xfrm>
            <a:off x="7427410" y="3796143"/>
            <a:ext cx="1468581" cy="1099127"/>
          </a:xfrm>
          <a:prstGeom prst="flowChartDocument">
            <a:avLst/>
          </a:prstGeom>
          <a:solidFill>
            <a:schemeClr val="accent3"/>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solidFill>
                  <a:schemeClr val="bg1"/>
                </a:solidFill>
                <a:effectLst/>
              </a:rPr>
              <a:t>.</a:t>
            </a:r>
            <a:r>
              <a:rPr kumimoji="0" lang="en-US" sz="1800" b="1" i="0" u="none" strike="noStrike" cap="none" normalizeH="0" baseline="0" dirty="0" err="1" smtClean="0">
                <a:solidFill>
                  <a:schemeClr val="bg1"/>
                </a:solidFill>
                <a:effectLst/>
              </a:rPr>
              <a:t>dbschema</a:t>
            </a:r>
            <a:endParaRPr kumimoji="0" lang="en-US" sz="1800" b="1" i="0" u="none" strike="noStrike" cap="none" normalizeH="0" baseline="0" dirty="0" smtClean="0">
              <a:solidFill>
                <a:schemeClr val="bg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solidFill>
                  <a:schemeClr val="bg1"/>
                </a:solidFill>
              </a:rPr>
              <a:t>file</a:t>
            </a:r>
            <a:endParaRPr kumimoji="0" lang="en-US" sz="1800" b="1" i="0" u="none" strike="noStrike" cap="none" normalizeH="0" baseline="0" dirty="0" smtClean="0">
              <a:solidFill>
                <a:schemeClr val="bg1"/>
              </a:solidFill>
              <a:effectLst/>
            </a:endParaRPr>
          </a:p>
        </p:txBody>
      </p:sp>
      <p:grpSp>
        <p:nvGrpSpPr>
          <p:cNvPr id="3" name="Group 15"/>
          <p:cNvGrpSpPr/>
          <p:nvPr/>
        </p:nvGrpSpPr>
        <p:grpSpPr>
          <a:xfrm>
            <a:off x="194894" y="3428740"/>
            <a:ext cx="2519218" cy="1828800"/>
            <a:chOff x="194894" y="3429000"/>
            <a:chExt cx="2519218" cy="1828800"/>
          </a:xfrm>
        </p:grpSpPr>
        <p:sp>
          <p:nvSpPr>
            <p:cNvPr id="4" name="Rounded Rectangle 3"/>
            <p:cNvSpPr/>
            <p:nvPr/>
          </p:nvSpPr>
          <p:spPr>
            <a:xfrm>
              <a:off x="194894" y="3429000"/>
              <a:ext cx="2519218" cy="1828800"/>
            </a:xfrm>
            <a:prstGeom prst="roundRect">
              <a:avLst/>
            </a:prstGeom>
            <a:solidFill>
              <a:schemeClr val="accent3"/>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chemeClr val="bg1"/>
                  </a:solidFill>
                </a:rPr>
                <a:t>Project System</a:t>
              </a:r>
            </a:p>
            <a:p>
              <a:pPr algn="ctr"/>
              <a:endParaRPr lang="en-US" sz="2000" dirty="0" smtClean="0">
                <a:solidFill>
                  <a:schemeClr val="bg1"/>
                </a:solidFill>
              </a:endParaRPr>
            </a:p>
            <a:p>
              <a:pPr algn="ctr"/>
              <a:endParaRPr lang="en-US" sz="2000" dirty="0" smtClean="0">
                <a:solidFill>
                  <a:schemeClr val="bg1"/>
                </a:solidFill>
              </a:endParaRPr>
            </a:p>
            <a:p>
              <a:pPr algn="ctr"/>
              <a:endParaRPr lang="en-US" sz="2000" dirty="0" smtClean="0">
                <a:solidFill>
                  <a:schemeClr val="bg1"/>
                </a:solidFill>
              </a:endParaRPr>
            </a:p>
            <a:p>
              <a:pPr algn="ctr"/>
              <a:endParaRPr lang="en-US" sz="2000" dirty="0" smtClean="0">
                <a:solidFill>
                  <a:schemeClr val="bg1"/>
                </a:solidFill>
              </a:endParaRPr>
            </a:p>
            <a:p>
              <a:pPr algn="ctr"/>
              <a:endParaRPr lang="en-US" sz="2000" dirty="0" smtClean="0">
                <a:solidFill>
                  <a:schemeClr val="bg1"/>
                </a:solidFill>
              </a:endParaRPr>
            </a:p>
          </p:txBody>
        </p:sp>
        <p:sp>
          <p:nvSpPr>
            <p:cNvPr id="33" name="Flowchart: Multidocument 32"/>
            <p:cNvSpPr/>
            <p:nvPr/>
          </p:nvSpPr>
          <p:spPr bwMode="auto">
            <a:xfrm>
              <a:off x="349596" y="3777673"/>
              <a:ext cx="2272145" cy="1376218"/>
            </a:xfrm>
            <a:prstGeom prst="flowChartMultidocument">
              <a:avLst/>
            </a:prstGeom>
            <a:gradFill>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solidFill>
                    <a:schemeClr val="bg1"/>
                  </a:solidFill>
                  <a:effectLst/>
                </a:rPr>
                <a:t>DDL Scripts</a:t>
              </a:r>
            </a:p>
            <a:p>
              <a:pPr marL="0" marR="0" indent="0" algn="l" defTabSz="914400" rtl="0" eaLnBrk="1" fontAlgn="base" latinLnBrk="0" hangingPunct="1">
                <a:lnSpc>
                  <a:spcPct val="100000"/>
                </a:lnSpc>
                <a:spcBef>
                  <a:spcPct val="0"/>
                </a:spcBef>
                <a:spcAft>
                  <a:spcPct val="0"/>
                </a:spcAft>
                <a:buClrTx/>
                <a:buSzTx/>
                <a:buFontTx/>
                <a:buNone/>
                <a:tabLst/>
              </a:pPr>
              <a:r>
                <a:rPr lang="en-US" b="1" dirty="0" smtClean="0">
                  <a:solidFill>
                    <a:schemeClr val="bg1"/>
                  </a:solidFill>
                </a:rPr>
                <a:t>(artifacts)</a:t>
              </a:r>
              <a:endParaRPr kumimoji="0" lang="en-US" sz="1800" b="1" i="0" u="none" strike="noStrike" cap="none" normalizeH="0" baseline="0" dirty="0" smtClean="0">
                <a:solidFill>
                  <a:schemeClr val="bg1"/>
                </a:solidFill>
                <a:effectLst/>
              </a:endParaRPr>
            </a:p>
          </p:txBody>
        </p:sp>
      </p:grpSp>
      <p:cxnSp>
        <p:nvCxnSpPr>
          <p:cNvPr id="40" name="Straight Arrow Connector 39"/>
          <p:cNvCxnSpPr>
            <a:stCxn id="13" idx="3"/>
            <a:endCxn id="27" idx="1"/>
          </p:cNvCxnSpPr>
          <p:nvPr/>
        </p:nvCxnSpPr>
        <p:spPr bwMode="auto">
          <a:xfrm>
            <a:off x="6368465" y="4343141"/>
            <a:ext cx="1058945" cy="2566"/>
          </a:xfrm>
          <a:prstGeom prst="straightConnector1">
            <a:avLst/>
          </a:prstGeom>
          <a:ln>
            <a:solidFill>
              <a:srgbClr val="FFFFFF"/>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44" name="TextBox 43"/>
          <p:cNvSpPr txBox="1"/>
          <p:nvPr/>
        </p:nvSpPr>
        <p:spPr>
          <a:xfrm>
            <a:off x="1468597" y="2179798"/>
            <a:ext cx="2069797" cy="923330"/>
          </a:xfrm>
          <a:prstGeom prst="rect">
            <a:avLst/>
          </a:prstGeom>
          <a:noFill/>
        </p:spPr>
        <p:txBody>
          <a:bodyPr wrap="none" rtlCol="0">
            <a:spAutoFit/>
          </a:bodyPr>
          <a:lstStyle/>
          <a:p>
            <a:r>
              <a:rPr lang="en-US" dirty="0" smtClean="0">
                <a:solidFill>
                  <a:schemeClr val="bg1"/>
                </a:solidFill>
              </a:rPr>
              <a:t>Reverse engineer </a:t>
            </a:r>
            <a:br>
              <a:rPr lang="en-US" dirty="0" smtClean="0">
                <a:solidFill>
                  <a:schemeClr val="bg1"/>
                </a:solidFill>
              </a:rPr>
            </a:br>
            <a:r>
              <a:rPr lang="en-US" dirty="0" smtClean="0">
                <a:solidFill>
                  <a:schemeClr val="bg1"/>
                </a:solidFill>
              </a:rPr>
              <a:t>schema</a:t>
            </a:r>
          </a:p>
          <a:p>
            <a:r>
              <a:rPr lang="en-US" dirty="0" smtClean="0">
                <a:solidFill>
                  <a:schemeClr val="bg1"/>
                </a:solidFill>
              </a:rPr>
              <a:t>into DDL artifacts</a:t>
            </a:r>
            <a:endParaRPr lang="en-US" dirty="0">
              <a:solidFill>
                <a:schemeClr val="bg1"/>
              </a:solidFill>
            </a:endParaRPr>
          </a:p>
        </p:txBody>
      </p:sp>
      <p:sp>
        <p:nvSpPr>
          <p:cNvPr id="45" name="TextBox 44"/>
          <p:cNvSpPr txBox="1"/>
          <p:nvPr/>
        </p:nvSpPr>
        <p:spPr>
          <a:xfrm>
            <a:off x="1522044" y="5500265"/>
            <a:ext cx="3403496" cy="646331"/>
          </a:xfrm>
          <a:prstGeom prst="rect">
            <a:avLst/>
          </a:prstGeom>
          <a:noFill/>
        </p:spPr>
        <p:txBody>
          <a:bodyPr wrap="none" rtlCol="0">
            <a:spAutoFit/>
          </a:bodyPr>
          <a:lstStyle/>
          <a:p>
            <a:r>
              <a:rPr lang="en-US" dirty="0" smtClean="0">
                <a:solidFill>
                  <a:schemeClr val="bg1"/>
                </a:solidFill>
              </a:rPr>
              <a:t>Compose model representation</a:t>
            </a:r>
          </a:p>
          <a:p>
            <a:r>
              <a:rPr lang="en-US" dirty="0" smtClean="0">
                <a:solidFill>
                  <a:schemeClr val="bg1"/>
                </a:solidFill>
              </a:rPr>
              <a:t>from source code fragments</a:t>
            </a:r>
            <a:endParaRPr lang="en-US" dirty="0">
              <a:solidFill>
                <a:schemeClr val="bg1"/>
              </a:solidFill>
            </a:endParaRPr>
          </a:p>
        </p:txBody>
      </p:sp>
      <p:sp>
        <p:nvSpPr>
          <p:cNvPr id="46" name="TextBox 45"/>
          <p:cNvSpPr txBox="1"/>
          <p:nvPr/>
        </p:nvSpPr>
        <p:spPr>
          <a:xfrm>
            <a:off x="6580927" y="3911611"/>
            <a:ext cx="697627" cy="369332"/>
          </a:xfrm>
          <a:prstGeom prst="rect">
            <a:avLst/>
          </a:prstGeom>
          <a:noFill/>
        </p:spPr>
        <p:txBody>
          <a:bodyPr wrap="none" rtlCol="0">
            <a:spAutoFit/>
          </a:bodyPr>
          <a:lstStyle/>
          <a:p>
            <a:r>
              <a:rPr lang="en-US" dirty="0" smtClean="0">
                <a:solidFill>
                  <a:schemeClr val="bg1"/>
                </a:solidFill>
              </a:rPr>
              <a:t>Build</a:t>
            </a:r>
            <a:endParaRPr lang="en-US" dirty="0">
              <a:solidFill>
                <a:schemeClr val="bg1"/>
              </a:solidFill>
            </a:endParaRPr>
          </a:p>
        </p:txBody>
      </p:sp>
      <p:sp>
        <p:nvSpPr>
          <p:cNvPr id="47" name="Curved Down Arrow 46"/>
          <p:cNvSpPr/>
          <p:nvPr/>
        </p:nvSpPr>
        <p:spPr bwMode="auto">
          <a:xfrm>
            <a:off x="4137891" y="2706254"/>
            <a:ext cx="1893454" cy="731520"/>
          </a:xfrm>
          <a:prstGeom prst="curvedDownArrow">
            <a:avLst/>
          </a:prstGeom>
          <a:gradFill>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solidFill>
                  <a:schemeClr val="bg1"/>
                </a:solidFill>
                <a:effectLst/>
                <a:latin typeface="Segoe Semibold" pitchFamily="34" charset="0"/>
              </a:rPr>
              <a:t>Interpret,</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rPr>
              <a:t>Analyze and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solidFill>
                  <a:schemeClr val="bg1"/>
                </a:solidFill>
                <a:effectLst/>
                <a:latin typeface="Segoe Semibold" pitchFamily="34" charset="0"/>
              </a:rPr>
              <a:t>Validate</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rPr>
              <a:t>Schema Model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solidFill>
                <a:schemeClr val="bg1"/>
              </a:solidFill>
              <a:effectLst/>
              <a:latin typeface="Segoe Semibold"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smtClean="0">
              <a:solidFill>
                <a:schemeClr val="bg1"/>
              </a:solidFill>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solidFill>
                <a:schemeClr val="bg1"/>
              </a:solidFill>
              <a:effectLst/>
              <a:latin typeface="Segoe Semibold"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smtClean="0">
              <a:solidFill>
                <a:schemeClr val="bg1"/>
              </a:solidFill>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solidFill>
                <a:schemeClr val="bg1"/>
              </a:solidFill>
              <a:effectLst/>
              <a:latin typeface="Segoe Semibold"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smtClean="0">
              <a:solidFill>
                <a:schemeClr val="bg1"/>
              </a:solidFill>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solidFill>
                <a:schemeClr val="bg1"/>
              </a:solidFill>
              <a:effectLst/>
              <a:latin typeface="Segoe Semi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1" fill="hold" grpId="1" nodeType="clickEffect">
                                  <p:stCondLst>
                                    <p:cond delay="0"/>
                                  </p:stCondLst>
                                  <p:childTnLst>
                                    <p:anim calcmode="lin" valueType="num">
                                      <p:cBhvr additive="base">
                                        <p:cTn id="26" dur="500"/>
                                        <p:tgtEl>
                                          <p:spTgt spid="6"/>
                                        </p:tgtEl>
                                        <p:attrNameLst>
                                          <p:attrName>ppt_x</p:attrName>
                                        </p:attrNameLst>
                                      </p:cBhvr>
                                      <p:tavLst>
                                        <p:tav tm="0">
                                          <p:val>
                                            <p:strVal val="ppt_x"/>
                                          </p:val>
                                        </p:tav>
                                        <p:tav tm="100000">
                                          <p:val>
                                            <p:strVal val="ppt_x"/>
                                          </p:val>
                                        </p:tav>
                                      </p:tavLst>
                                    </p:anim>
                                    <p:anim calcmode="lin" valueType="num">
                                      <p:cBhvr additive="base">
                                        <p:cTn id="27" dur="500"/>
                                        <p:tgtEl>
                                          <p:spTgt spid="6"/>
                                        </p:tgtEl>
                                        <p:attrNameLst>
                                          <p:attrName>ppt_y</p:attrName>
                                        </p:attrNameLst>
                                      </p:cBhvr>
                                      <p:tavLst>
                                        <p:tav tm="0">
                                          <p:val>
                                            <p:strVal val="ppt_y"/>
                                          </p:val>
                                        </p:tav>
                                        <p:tav tm="100000">
                                          <p:val>
                                            <p:strVal val="0-ppt_h/2"/>
                                          </p:val>
                                        </p:tav>
                                      </p:tavLst>
                                    </p:anim>
                                    <p:set>
                                      <p:cBhvr>
                                        <p:cTn id="28" dur="1" fill="hold">
                                          <p:stCondLst>
                                            <p:cond delay="499"/>
                                          </p:stCondLst>
                                        </p:cTn>
                                        <p:tgtEl>
                                          <p:spTgt spid="6"/>
                                        </p:tgtEl>
                                        <p:attrNameLst>
                                          <p:attrName>style.visibility</p:attrName>
                                        </p:attrNameLst>
                                      </p:cBhvr>
                                      <p:to>
                                        <p:strVal val="hidden"/>
                                      </p:to>
                                    </p:set>
                                  </p:childTnLst>
                                </p:cTn>
                              </p:par>
                              <p:par>
                                <p:cTn id="29" presetID="2" presetClass="exit" presetSubtype="1" fill="hold" grpId="1" nodeType="withEffect">
                                  <p:stCondLst>
                                    <p:cond delay="0"/>
                                  </p:stCondLst>
                                  <p:childTnLst>
                                    <p:anim calcmode="lin" valueType="num">
                                      <p:cBhvr additive="base">
                                        <p:cTn id="30" dur="500"/>
                                        <p:tgtEl>
                                          <p:spTgt spid="44"/>
                                        </p:tgtEl>
                                        <p:attrNameLst>
                                          <p:attrName>ppt_x</p:attrName>
                                        </p:attrNameLst>
                                      </p:cBhvr>
                                      <p:tavLst>
                                        <p:tav tm="0">
                                          <p:val>
                                            <p:strVal val="ppt_x"/>
                                          </p:val>
                                        </p:tav>
                                        <p:tav tm="100000">
                                          <p:val>
                                            <p:strVal val="ppt_x"/>
                                          </p:val>
                                        </p:tav>
                                      </p:tavLst>
                                    </p:anim>
                                    <p:anim calcmode="lin" valueType="num">
                                      <p:cBhvr additive="base">
                                        <p:cTn id="31" dur="500"/>
                                        <p:tgtEl>
                                          <p:spTgt spid="44"/>
                                        </p:tgtEl>
                                        <p:attrNameLst>
                                          <p:attrName>ppt_y</p:attrName>
                                        </p:attrNameLst>
                                      </p:cBhvr>
                                      <p:tavLst>
                                        <p:tav tm="0">
                                          <p:val>
                                            <p:strVal val="ppt_y"/>
                                          </p:val>
                                        </p:tav>
                                        <p:tav tm="100000">
                                          <p:val>
                                            <p:strVal val="0-ppt_h/2"/>
                                          </p:val>
                                        </p:tav>
                                      </p:tavLst>
                                    </p:anim>
                                    <p:set>
                                      <p:cBhvr>
                                        <p:cTn id="32" dur="1" fill="hold">
                                          <p:stCondLst>
                                            <p:cond delay="499"/>
                                          </p:stCondLst>
                                        </p:cTn>
                                        <p:tgtEl>
                                          <p:spTgt spid="44"/>
                                        </p:tgtEl>
                                        <p:attrNameLst>
                                          <p:attrName>style.visibility</p:attrName>
                                        </p:attrNameLst>
                                      </p:cBhvr>
                                      <p:to>
                                        <p:strVal val="hidden"/>
                                      </p:to>
                                    </p:set>
                                  </p:childTnLst>
                                </p:cTn>
                              </p:par>
                              <p:par>
                                <p:cTn id="33" presetID="2" presetClass="exit" presetSubtype="1" fill="hold" nodeType="withEffect">
                                  <p:stCondLst>
                                    <p:cond delay="0"/>
                                  </p:stCondLst>
                                  <p:childTnLst>
                                    <p:anim calcmode="lin" valueType="num">
                                      <p:cBhvr additive="base">
                                        <p:cTn id="34" dur="500"/>
                                        <p:tgtEl>
                                          <p:spTgt spid="9"/>
                                        </p:tgtEl>
                                        <p:attrNameLst>
                                          <p:attrName>ppt_x</p:attrName>
                                        </p:attrNameLst>
                                      </p:cBhvr>
                                      <p:tavLst>
                                        <p:tav tm="0">
                                          <p:val>
                                            <p:strVal val="ppt_x"/>
                                          </p:val>
                                        </p:tav>
                                        <p:tav tm="100000">
                                          <p:val>
                                            <p:strVal val="ppt_x"/>
                                          </p:val>
                                        </p:tav>
                                      </p:tavLst>
                                    </p:anim>
                                    <p:anim calcmode="lin" valueType="num">
                                      <p:cBhvr additive="base">
                                        <p:cTn id="35" dur="500"/>
                                        <p:tgtEl>
                                          <p:spTgt spid="9"/>
                                        </p:tgtEl>
                                        <p:attrNameLst>
                                          <p:attrName>ppt_y</p:attrName>
                                        </p:attrNameLst>
                                      </p:cBhvr>
                                      <p:tavLst>
                                        <p:tav tm="0">
                                          <p:val>
                                            <p:strVal val="ppt_y"/>
                                          </p:val>
                                        </p:tav>
                                        <p:tav tm="100000">
                                          <p:val>
                                            <p:strVal val="0-ppt_h/2"/>
                                          </p:val>
                                        </p:tav>
                                      </p:tavLst>
                                    </p:anim>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0-#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0-#ppt_w/2"/>
                                          </p:val>
                                        </p:tav>
                                        <p:tav tm="100000">
                                          <p:val>
                                            <p:strVal val="#ppt_x"/>
                                          </p:val>
                                        </p:tav>
                                      </p:tavLst>
                                    </p:anim>
                                    <p:anim calcmode="lin" valueType="num">
                                      <p:cBhvr additive="base">
                                        <p:cTn id="50"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1+#ppt_w/2"/>
                                          </p:val>
                                        </p:tav>
                                        <p:tav tm="100000">
                                          <p:val>
                                            <p:strVal val="#ppt_x"/>
                                          </p:val>
                                        </p:tav>
                                      </p:tavLst>
                                    </p:anim>
                                    <p:anim calcmode="lin" valueType="num">
                                      <p:cBhvr additive="base">
                                        <p:cTn id="62" dur="500" fill="hold"/>
                                        <p:tgtEl>
                                          <p:spTgt spid="4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1+#ppt_w/2"/>
                                          </p:val>
                                        </p:tav>
                                        <p:tav tm="100000">
                                          <p:val>
                                            <p:strVal val="#ppt_x"/>
                                          </p:val>
                                        </p:tav>
                                      </p:tavLst>
                                    </p:anim>
                                    <p:anim calcmode="lin" valueType="num">
                                      <p:cBhvr additive="base">
                                        <p:cTn id="70"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6" grpId="1" animBg="1"/>
      <p:bldP spid="27" grpId="0" animBg="1"/>
      <p:bldP spid="44" grpId="0"/>
      <p:bldP spid="44" grpId="1"/>
      <p:bldP spid="45" grpId="0"/>
      <p:bldP spid="46" grpId="0"/>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Schema Deployment</a:t>
            </a:r>
            <a:endParaRPr lang="en-US" dirty="0"/>
          </a:p>
        </p:txBody>
      </p:sp>
      <p:sp>
        <p:nvSpPr>
          <p:cNvPr id="4" name="Rounded Rectangle 3"/>
          <p:cNvSpPr/>
          <p:nvPr/>
        </p:nvSpPr>
        <p:spPr>
          <a:xfrm>
            <a:off x="4768756" y="2209800"/>
            <a:ext cx="2519218" cy="1828800"/>
          </a:xfrm>
          <a:prstGeom prst="roundRect">
            <a:avLst/>
          </a:prstGeom>
          <a:solidFill>
            <a:schemeClr val="accent3"/>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chemeClr val="bg1"/>
                </a:solidFill>
              </a:rPr>
              <a:t>Schema Model</a:t>
            </a:r>
          </a:p>
        </p:txBody>
      </p:sp>
      <p:sp>
        <p:nvSpPr>
          <p:cNvPr id="6" name="Can 5"/>
          <p:cNvSpPr/>
          <p:nvPr/>
        </p:nvSpPr>
        <p:spPr>
          <a:xfrm>
            <a:off x="6934200" y="983912"/>
            <a:ext cx="1592291" cy="875144"/>
          </a:xfrm>
          <a:prstGeom prst="can">
            <a:avLst/>
          </a:prstGeom>
          <a:gradFill>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chemeClr val="bg1"/>
                </a:solidFill>
              </a:rPr>
              <a:t>Target</a:t>
            </a:r>
          </a:p>
          <a:p>
            <a:pPr algn="ctr"/>
            <a:r>
              <a:rPr lang="en-US" sz="2000" b="1" dirty="0" smtClean="0">
                <a:solidFill>
                  <a:schemeClr val="bg1"/>
                </a:solidFill>
              </a:rPr>
              <a:t>Database</a:t>
            </a:r>
            <a:endParaRPr lang="en-US" sz="2000" b="1" dirty="0">
              <a:solidFill>
                <a:schemeClr val="bg1"/>
              </a:solidFill>
            </a:endParaRPr>
          </a:p>
        </p:txBody>
      </p:sp>
      <p:cxnSp>
        <p:nvCxnSpPr>
          <p:cNvPr id="9" name="Elbow Connector 8"/>
          <p:cNvCxnSpPr>
            <a:stCxn id="6" idx="3"/>
            <a:endCxn id="4" idx="3"/>
          </p:cNvCxnSpPr>
          <p:nvPr/>
        </p:nvCxnSpPr>
        <p:spPr bwMode="auto">
          <a:xfrm rot="5400000">
            <a:off x="6876588" y="2270442"/>
            <a:ext cx="1265144" cy="442372"/>
          </a:xfrm>
          <a:prstGeom prst="bentConnector2">
            <a:avLst/>
          </a:prstGeom>
          <a:ln>
            <a:solidFill>
              <a:srgbClr val="FFFFFF"/>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3" name="Rounded Rectangle 12"/>
          <p:cNvSpPr/>
          <p:nvPr/>
        </p:nvSpPr>
        <p:spPr>
          <a:xfrm>
            <a:off x="1822485" y="2231205"/>
            <a:ext cx="2519218" cy="1817773"/>
          </a:xfrm>
          <a:prstGeom prst="roundRect">
            <a:avLst/>
          </a:prstGeom>
          <a:gradFill>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chemeClr val="bg1"/>
                </a:solidFill>
              </a:rPr>
              <a:t>Schema Model</a:t>
            </a:r>
          </a:p>
        </p:txBody>
      </p:sp>
      <p:sp>
        <p:nvSpPr>
          <p:cNvPr id="27" name="Flowchart: Document 26"/>
          <p:cNvSpPr/>
          <p:nvPr/>
        </p:nvSpPr>
        <p:spPr bwMode="auto">
          <a:xfrm>
            <a:off x="136248" y="1005809"/>
            <a:ext cx="1468581" cy="1099127"/>
          </a:xfrm>
          <a:prstGeom prst="flowChartDocument">
            <a:avLst/>
          </a:prstGeom>
          <a:solidFill>
            <a:schemeClr val="accent6"/>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solidFill>
                  <a:schemeClr val="bg1"/>
                </a:solidFill>
                <a:effectLst/>
              </a:rPr>
              <a:t>.</a:t>
            </a:r>
            <a:r>
              <a:rPr kumimoji="0" lang="en-US" sz="1800" b="1" i="0" u="none" strike="noStrike" cap="none" normalizeH="0" baseline="0" dirty="0" err="1" smtClean="0">
                <a:solidFill>
                  <a:schemeClr val="bg1"/>
                </a:solidFill>
                <a:effectLst/>
              </a:rPr>
              <a:t>dbschema</a:t>
            </a:r>
            <a:endParaRPr kumimoji="0" lang="en-US" sz="1800" b="1" i="0" u="none" strike="noStrike" cap="none" normalizeH="0" baseline="0" dirty="0" smtClean="0">
              <a:solidFill>
                <a:schemeClr val="bg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solidFill>
                  <a:schemeClr val="bg1"/>
                </a:solidFill>
              </a:rPr>
              <a:t>file</a:t>
            </a:r>
            <a:endParaRPr kumimoji="0" lang="en-US" sz="1800" b="1" i="0" u="none" strike="noStrike" cap="none" normalizeH="0" baseline="0" dirty="0" smtClean="0">
              <a:solidFill>
                <a:schemeClr val="bg1"/>
              </a:solidFill>
              <a:effectLst/>
            </a:endParaRPr>
          </a:p>
        </p:txBody>
      </p:sp>
      <p:cxnSp>
        <p:nvCxnSpPr>
          <p:cNvPr id="22" name="Elbow Connector 8"/>
          <p:cNvCxnSpPr>
            <a:stCxn id="27" idx="2"/>
            <a:endCxn id="13" idx="1"/>
          </p:cNvCxnSpPr>
          <p:nvPr/>
        </p:nvCxnSpPr>
        <p:spPr bwMode="auto">
          <a:xfrm rot="16200000" flipH="1">
            <a:off x="792602" y="2110209"/>
            <a:ext cx="1107820" cy="951946"/>
          </a:xfrm>
          <a:prstGeom prst="bentConnector2">
            <a:avLst/>
          </a:prstGeom>
          <a:ln>
            <a:solidFill>
              <a:srgbClr val="FFFFFF"/>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25" name="Flowchart: Extract 24"/>
          <p:cNvSpPr/>
          <p:nvPr/>
        </p:nvSpPr>
        <p:spPr bwMode="auto">
          <a:xfrm>
            <a:off x="4223208" y="4483231"/>
            <a:ext cx="685800" cy="685800"/>
          </a:xfrm>
          <a:prstGeom prst="flowChartExtract">
            <a:avLst/>
          </a:prstGeom>
          <a:solidFill>
            <a:schemeClr val="accent1"/>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marR="0" indent="0" algn="ctr" fontAlgn="base">
              <a:lnSpc>
                <a:spcPct val="100000"/>
              </a:lnSpc>
              <a:spcBef>
                <a:spcPct val="0"/>
              </a:spcBef>
              <a:spcAft>
                <a:spcPct val="0"/>
              </a:spcAft>
              <a:buClrTx/>
              <a:buSzTx/>
              <a:buFontTx/>
              <a:buNone/>
              <a:tabLst/>
            </a:pPr>
            <a:endParaRPr lang="en-US" sz="2000" b="1" dirty="0" smtClean="0">
              <a:solidFill>
                <a:schemeClr val="bg1"/>
              </a:solidFill>
            </a:endParaRPr>
          </a:p>
        </p:txBody>
      </p:sp>
      <p:cxnSp>
        <p:nvCxnSpPr>
          <p:cNvPr id="26" name="Elbow Connector 8"/>
          <p:cNvCxnSpPr>
            <a:stCxn id="13" idx="2"/>
            <a:endCxn id="25" idx="1"/>
          </p:cNvCxnSpPr>
          <p:nvPr/>
        </p:nvCxnSpPr>
        <p:spPr bwMode="auto">
          <a:xfrm rot="16200000" flipH="1">
            <a:off x="3349800" y="3781272"/>
            <a:ext cx="777153" cy="1312564"/>
          </a:xfrm>
          <a:prstGeom prst="bentConnector2">
            <a:avLst/>
          </a:prstGeom>
          <a:ln>
            <a:solidFill>
              <a:srgbClr val="FFFFFF"/>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30" name="Elbow Connector 8"/>
          <p:cNvCxnSpPr>
            <a:stCxn id="4" idx="2"/>
            <a:endCxn id="25" idx="3"/>
          </p:cNvCxnSpPr>
          <p:nvPr/>
        </p:nvCxnSpPr>
        <p:spPr bwMode="auto">
          <a:xfrm rot="5400000">
            <a:off x="4989197" y="3786962"/>
            <a:ext cx="787531" cy="1290807"/>
          </a:xfrm>
          <a:prstGeom prst="bentConnector2">
            <a:avLst/>
          </a:prstGeom>
          <a:ln>
            <a:solidFill>
              <a:srgbClr val="FFFFFF"/>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34" name="Flowchart: Process 33"/>
          <p:cNvSpPr/>
          <p:nvPr/>
        </p:nvSpPr>
        <p:spPr bwMode="auto">
          <a:xfrm>
            <a:off x="3667027" y="5854046"/>
            <a:ext cx="1809946" cy="612648"/>
          </a:xfrm>
          <a:prstGeom prst="flowChartProcess">
            <a:avLst/>
          </a:prstGeom>
          <a:solidFill>
            <a:schemeClr val="accent6"/>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solidFill>
                  <a:schemeClr val="bg1"/>
                </a:solidFill>
                <a:effectLst/>
              </a:rPr>
              <a:t>Deployment </a:t>
            </a:r>
          </a:p>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solidFill>
                  <a:schemeClr val="bg1"/>
                </a:solidFill>
              </a:rPr>
              <a:t>Engine</a:t>
            </a:r>
            <a:endParaRPr kumimoji="0" lang="en-US" sz="1800" b="1" i="0" u="none" strike="noStrike" cap="none" normalizeH="0" baseline="0" dirty="0" smtClean="0">
              <a:solidFill>
                <a:schemeClr val="bg1"/>
              </a:solidFill>
              <a:effectLst/>
            </a:endParaRPr>
          </a:p>
        </p:txBody>
      </p:sp>
      <p:cxnSp>
        <p:nvCxnSpPr>
          <p:cNvPr id="35" name="Elbow Connector 8"/>
          <p:cNvCxnSpPr>
            <a:stCxn id="25" idx="2"/>
            <a:endCxn id="34" idx="0"/>
          </p:cNvCxnSpPr>
          <p:nvPr/>
        </p:nvCxnSpPr>
        <p:spPr bwMode="auto">
          <a:xfrm rot="16200000" flipH="1">
            <a:off x="4226547" y="5508592"/>
            <a:ext cx="685015" cy="5892"/>
          </a:xfrm>
          <a:prstGeom prst="bentConnector3">
            <a:avLst>
              <a:gd name="adj1" fmla="val 50000"/>
            </a:avLst>
          </a:prstGeom>
          <a:ln>
            <a:solidFill>
              <a:srgbClr val="FFFFFF"/>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39" name="Elbow Connector 8"/>
          <p:cNvCxnSpPr>
            <a:stCxn id="34" idx="3"/>
            <a:endCxn id="6" idx="4"/>
          </p:cNvCxnSpPr>
          <p:nvPr/>
        </p:nvCxnSpPr>
        <p:spPr bwMode="auto">
          <a:xfrm flipV="1">
            <a:off x="5476973" y="1421484"/>
            <a:ext cx="3049518" cy="4738886"/>
          </a:xfrm>
          <a:prstGeom prst="bentConnector3">
            <a:avLst>
              <a:gd name="adj1" fmla="val 114621"/>
            </a:avLst>
          </a:prstGeom>
          <a:ln>
            <a:solidFill>
              <a:srgbClr val="FFFFFF"/>
            </a:solidFill>
            <a:prstDash val="sysDot"/>
            <a:headEnd type="none" w="med" len="med"/>
            <a:tailEnd type="arrow"/>
          </a:ln>
        </p:spPr>
        <p:style>
          <a:lnRef idx="3">
            <a:schemeClr val="dk1"/>
          </a:lnRef>
          <a:fillRef idx="0">
            <a:schemeClr val="dk1"/>
          </a:fillRef>
          <a:effectRef idx="2">
            <a:schemeClr val="dk1"/>
          </a:effectRef>
          <a:fontRef idx="minor">
            <a:schemeClr val="tx1"/>
          </a:fontRef>
        </p:style>
      </p:cxnSp>
      <p:sp>
        <p:nvSpPr>
          <p:cNvPr id="50" name="TextBox 49"/>
          <p:cNvSpPr txBox="1"/>
          <p:nvPr/>
        </p:nvSpPr>
        <p:spPr>
          <a:xfrm>
            <a:off x="3912124" y="4191000"/>
            <a:ext cx="1219245" cy="369332"/>
          </a:xfrm>
          <a:prstGeom prst="rect">
            <a:avLst/>
          </a:prstGeom>
          <a:noFill/>
        </p:spPr>
        <p:txBody>
          <a:bodyPr wrap="none" rtlCol="0">
            <a:spAutoFit/>
          </a:bodyPr>
          <a:lstStyle/>
          <a:p>
            <a:r>
              <a:rPr lang="en-US" dirty="0" smtClean="0">
                <a:solidFill>
                  <a:schemeClr val="bg1"/>
                </a:solidFill>
              </a:rPr>
              <a:t>Model Diff</a:t>
            </a:r>
            <a:endParaRPr lang="en-US" dirty="0">
              <a:solidFill>
                <a:schemeClr val="bg1"/>
              </a:solidFill>
            </a:endParaRPr>
          </a:p>
        </p:txBody>
      </p:sp>
      <p:sp>
        <p:nvSpPr>
          <p:cNvPr id="52" name="TextBox 51"/>
          <p:cNvSpPr txBox="1"/>
          <p:nvPr/>
        </p:nvSpPr>
        <p:spPr>
          <a:xfrm>
            <a:off x="5836763" y="6185556"/>
            <a:ext cx="2899255" cy="369332"/>
          </a:xfrm>
          <a:prstGeom prst="rect">
            <a:avLst/>
          </a:prstGeom>
          <a:noFill/>
        </p:spPr>
        <p:txBody>
          <a:bodyPr wrap="none" rtlCol="0">
            <a:spAutoFit/>
          </a:bodyPr>
          <a:lstStyle/>
          <a:p>
            <a:r>
              <a:rPr lang="en-US" dirty="0" smtClean="0">
                <a:solidFill>
                  <a:schemeClr val="bg1"/>
                </a:solidFill>
              </a:rPr>
              <a:t>Incremental Target Update</a:t>
            </a:r>
            <a:endParaRPr lang="en-US" dirty="0">
              <a:solidFill>
                <a:schemeClr val="bg1"/>
              </a:solidFill>
            </a:endParaRPr>
          </a:p>
        </p:txBody>
      </p:sp>
      <p:cxnSp>
        <p:nvCxnSpPr>
          <p:cNvPr id="53" name="Elbow Connector 8"/>
          <p:cNvCxnSpPr>
            <a:endCxn id="34" idx="1"/>
          </p:cNvCxnSpPr>
          <p:nvPr/>
        </p:nvCxnSpPr>
        <p:spPr bwMode="auto">
          <a:xfrm rot="16200000" flipH="1">
            <a:off x="44800" y="2538143"/>
            <a:ext cx="4086474" cy="3157979"/>
          </a:xfrm>
          <a:prstGeom prst="bentConnector2">
            <a:avLst/>
          </a:prstGeom>
          <a:ln>
            <a:solidFill>
              <a:srgbClr val="FFFFFF"/>
            </a:solidFill>
            <a:prstDash val="dash"/>
            <a:headEnd type="none" w="med" len="med"/>
            <a:tailEnd type="arrow"/>
          </a:ln>
        </p:spPr>
        <p:style>
          <a:lnRef idx="3">
            <a:schemeClr val="dk1"/>
          </a:lnRef>
          <a:fillRef idx="0">
            <a:schemeClr val="dk1"/>
          </a:fillRef>
          <a:effectRef idx="2">
            <a:schemeClr val="dk1"/>
          </a:effectRef>
          <a:fontRef idx="minor">
            <a:schemeClr val="tx1"/>
          </a:fontRef>
        </p:style>
      </p:cxnSp>
      <p:sp>
        <p:nvSpPr>
          <p:cNvPr id="56" name="TextBox 55"/>
          <p:cNvSpPr txBox="1"/>
          <p:nvPr/>
        </p:nvSpPr>
        <p:spPr>
          <a:xfrm>
            <a:off x="465056" y="6205980"/>
            <a:ext cx="2941831" cy="369332"/>
          </a:xfrm>
          <a:prstGeom prst="rect">
            <a:avLst/>
          </a:prstGeom>
          <a:noFill/>
        </p:spPr>
        <p:txBody>
          <a:bodyPr wrap="none" rtlCol="0">
            <a:spAutoFit/>
          </a:bodyPr>
          <a:lstStyle/>
          <a:p>
            <a:r>
              <a:rPr lang="en-US" dirty="0" smtClean="0">
                <a:solidFill>
                  <a:schemeClr val="bg1"/>
                </a:solidFill>
              </a:rPr>
              <a:t>Additional schema artifacts</a:t>
            </a:r>
            <a:endParaRPr lang="en-US" dirty="0">
              <a:solidFill>
                <a:schemeClr val="bg1"/>
              </a:solidFill>
            </a:endParaRPr>
          </a:p>
        </p:txBody>
      </p:sp>
      <p:sp>
        <p:nvSpPr>
          <p:cNvPr id="20" name="Flowchart: Document 19"/>
          <p:cNvSpPr/>
          <p:nvPr/>
        </p:nvSpPr>
        <p:spPr bwMode="auto">
          <a:xfrm>
            <a:off x="7772400" y="4695738"/>
            <a:ext cx="762000" cy="457200"/>
          </a:xfrm>
          <a:prstGeom prst="flowChartDocument">
            <a:avLst/>
          </a:prstGeom>
          <a:gradFill>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w="3175" cmpd="sng">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.SQL</a:t>
            </a:r>
          </a:p>
        </p:txBody>
      </p:sp>
      <p:cxnSp>
        <p:nvCxnSpPr>
          <p:cNvPr id="21" name="Elbow Connector 8"/>
          <p:cNvCxnSpPr>
            <a:stCxn id="34" idx="3"/>
            <a:endCxn id="20" idx="1"/>
          </p:cNvCxnSpPr>
          <p:nvPr/>
        </p:nvCxnSpPr>
        <p:spPr bwMode="auto">
          <a:xfrm flipV="1">
            <a:off x="5476973" y="4924338"/>
            <a:ext cx="2295427" cy="1236032"/>
          </a:xfrm>
          <a:prstGeom prst="bentConnector3">
            <a:avLst>
              <a:gd name="adj1" fmla="val 50000"/>
            </a:avLst>
          </a:prstGeom>
          <a:ln>
            <a:solidFill>
              <a:srgbClr val="FFFFFF"/>
            </a:solidFill>
            <a:prstDash val="sysDot"/>
            <a:headEnd type="none" w="med" len="med"/>
            <a:tailEnd type="arrow"/>
          </a:ln>
        </p:spPr>
        <p:style>
          <a:lnRef idx="3">
            <a:schemeClr val="dk1"/>
          </a:lnRef>
          <a:fillRef idx="0">
            <a:schemeClr val="dk1"/>
          </a:fillRef>
          <a:effectRef idx="2">
            <a:schemeClr val="dk1"/>
          </a:effectRef>
          <a:fontRef idx="minor">
            <a:schemeClr val="tx1"/>
          </a:fontRef>
        </p:style>
      </p:cxnSp>
      <p:sp>
        <p:nvSpPr>
          <p:cNvPr id="29" name="Flowchart: Document 28"/>
          <p:cNvSpPr/>
          <p:nvPr/>
        </p:nvSpPr>
        <p:spPr bwMode="auto">
          <a:xfrm>
            <a:off x="7772400" y="5229138"/>
            <a:ext cx="762000" cy="457200"/>
          </a:xfrm>
          <a:prstGeom prst="flowChartDocument">
            <a:avLst/>
          </a:prstGeom>
          <a:gradFill>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w="3175" cmpd="sng">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a:t>
            </a:r>
          </a:p>
        </p:txBody>
      </p:sp>
      <p:cxnSp>
        <p:nvCxnSpPr>
          <p:cNvPr id="31" name="Elbow Connector 8"/>
          <p:cNvCxnSpPr>
            <a:stCxn id="34" idx="3"/>
            <a:endCxn id="29" idx="1"/>
          </p:cNvCxnSpPr>
          <p:nvPr/>
        </p:nvCxnSpPr>
        <p:spPr bwMode="auto">
          <a:xfrm flipV="1">
            <a:off x="5476973" y="5457738"/>
            <a:ext cx="2295427" cy="702632"/>
          </a:xfrm>
          <a:prstGeom prst="bentConnector3">
            <a:avLst>
              <a:gd name="adj1" fmla="val 50000"/>
            </a:avLst>
          </a:prstGeom>
          <a:ln>
            <a:solidFill>
              <a:srgbClr val="FFFFFF"/>
            </a:solidFill>
            <a:prstDash val="sysDot"/>
            <a:headEnd type="none" w="med" len="med"/>
            <a:tailEnd type="arrow"/>
          </a:ln>
        </p:spPr>
        <p:style>
          <a:lnRef idx="3">
            <a:schemeClr val="dk1"/>
          </a:lnRef>
          <a:fillRef idx="0">
            <a:schemeClr val="dk1"/>
          </a:fillRef>
          <a:effectRef idx="2">
            <a:schemeClr val="dk1"/>
          </a:effectRef>
          <a:fontRef idx="minor">
            <a:schemeClr val="tx1"/>
          </a:fontRef>
        </p:style>
      </p:cxnSp>
      <p:sp>
        <p:nvSpPr>
          <p:cNvPr id="47" name="Rectangle 46"/>
          <p:cNvSpPr/>
          <p:nvPr/>
        </p:nvSpPr>
        <p:spPr>
          <a:xfrm>
            <a:off x="7409860" y="4314738"/>
            <a:ext cx="1563248" cy="338554"/>
          </a:xfrm>
          <a:prstGeom prst="rect">
            <a:avLst/>
          </a:prstGeom>
        </p:spPr>
        <p:txBody>
          <a:bodyPr wrap="none">
            <a:spAutoFit/>
          </a:bodyPr>
          <a:lstStyle/>
          <a:p>
            <a:r>
              <a:rPr lang="en-US" sz="1600" dirty="0" smtClean="0">
                <a:solidFill>
                  <a:schemeClr val="bg1"/>
                </a:solidFill>
              </a:rPr>
              <a:t>Plan Executors</a:t>
            </a:r>
            <a:endParaRPr lang="en-US" sz="16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fill="hold"/>
                                        <p:tgtEl>
                                          <p:spTgt spid="53"/>
                                        </p:tgtEl>
                                        <p:attrNameLst>
                                          <p:attrName>ppt_x</p:attrName>
                                        </p:attrNameLst>
                                      </p:cBhvr>
                                      <p:tavLst>
                                        <p:tav tm="0">
                                          <p:val>
                                            <p:strVal val="0-#ppt_w/2"/>
                                          </p:val>
                                        </p:tav>
                                        <p:tav tm="100000">
                                          <p:val>
                                            <p:strVal val="#ppt_x"/>
                                          </p:val>
                                        </p:tav>
                                      </p:tavLst>
                                    </p:anim>
                                    <p:anim calcmode="lin" valueType="num">
                                      <p:cBhvr additive="base">
                                        <p:cTn id="64" dur="500" fill="hold"/>
                                        <p:tgtEl>
                                          <p:spTgt spid="53"/>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500" fill="hold"/>
                                        <p:tgtEl>
                                          <p:spTgt spid="56"/>
                                        </p:tgtEl>
                                        <p:attrNameLst>
                                          <p:attrName>ppt_x</p:attrName>
                                        </p:attrNameLst>
                                      </p:cBhvr>
                                      <p:tavLst>
                                        <p:tav tm="0">
                                          <p:val>
                                            <p:strVal val="0-#ppt_w/2"/>
                                          </p:val>
                                        </p:tav>
                                        <p:tav tm="100000">
                                          <p:val>
                                            <p:strVal val="#ppt_x"/>
                                          </p:val>
                                        </p:tav>
                                      </p:tavLst>
                                    </p:anim>
                                    <p:anim calcmode="lin" valueType="num">
                                      <p:cBhvr additive="base">
                                        <p:cTn id="68"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1+#ppt_w/2"/>
                                          </p:val>
                                        </p:tav>
                                        <p:tav tm="100000">
                                          <p:val>
                                            <p:strVal val="#ppt_x"/>
                                          </p:val>
                                        </p:tav>
                                      </p:tavLst>
                                    </p:anim>
                                    <p:anim calcmode="lin" valueType="num">
                                      <p:cBhvr additive="base">
                                        <p:cTn id="74" dur="500" fill="hold"/>
                                        <p:tgtEl>
                                          <p:spTgt spid="47"/>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1+#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1+#ppt_w/2"/>
                                          </p:val>
                                        </p:tav>
                                        <p:tav tm="100000">
                                          <p:val>
                                            <p:strVal val="#ppt_x"/>
                                          </p:val>
                                        </p:tav>
                                      </p:tavLst>
                                    </p:anim>
                                    <p:anim calcmode="lin" valueType="num">
                                      <p:cBhvr additive="base">
                                        <p:cTn id="82" dur="500" fill="hold"/>
                                        <p:tgtEl>
                                          <p:spTgt spid="20"/>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500" fill="hold"/>
                                        <p:tgtEl>
                                          <p:spTgt spid="52"/>
                                        </p:tgtEl>
                                        <p:attrNameLst>
                                          <p:attrName>ppt_x</p:attrName>
                                        </p:attrNameLst>
                                      </p:cBhvr>
                                      <p:tavLst>
                                        <p:tav tm="0">
                                          <p:val>
                                            <p:strVal val="1+#ppt_w/2"/>
                                          </p:val>
                                        </p:tav>
                                        <p:tav tm="100000">
                                          <p:val>
                                            <p:strVal val="#ppt_x"/>
                                          </p:val>
                                        </p:tav>
                                      </p:tavLst>
                                    </p:anim>
                                    <p:anim calcmode="lin" valueType="num">
                                      <p:cBhvr additive="base">
                                        <p:cTn id="86"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500" fill="hold"/>
                                        <p:tgtEl>
                                          <p:spTgt spid="39"/>
                                        </p:tgtEl>
                                        <p:attrNameLst>
                                          <p:attrName>ppt_x</p:attrName>
                                        </p:attrNameLst>
                                      </p:cBhvr>
                                      <p:tavLst>
                                        <p:tav tm="0">
                                          <p:val>
                                            <p:strVal val="1+#ppt_w/2"/>
                                          </p:val>
                                        </p:tav>
                                        <p:tav tm="100000">
                                          <p:val>
                                            <p:strVal val="#ppt_x"/>
                                          </p:val>
                                        </p:tav>
                                      </p:tavLst>
                                    </p:anim>
                                    <p:anim calcmode="lin" valueType="num">
                                      <p:cBhvr additive="base">
                                        <p:cTn id="92"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500" fill="hold"/>
                                        <p:tgtEl>
                                          <p:spTgt spid="29"/>
                                        </p:tgtEl>
                                        <p:attrNameLst>
                                          <p:attrName>ppt_x</p:attrName>
                                        </p:attrNameLst>
                                      </p:cBhvr>
                                      <p:tavLst>
                                        <p:tav tm="0">
                                          <p:val>
                                            <p:strVal val="#ppt_x"/>
                                          </p:val>
                                        </p:tav>
                                        <p:tav tm="100000">
                                          <p:val>
                                            <p:strVal val="#ppt_x"/>
                                          </p:val>
                                        </p:tav>
                                      </p:tavLst>
                                    </p:anim>
                                    <p:anim calcmode="lin" valueType="num">
                                      <p:cBhvr additive="base">
                                        <p:cTn id="10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P spid="27" grpId="0" animBg="1"/>
      <p:bldP spid="25" grpId="0" animBg="1"/>
      <p:bldP spid="34" grpId="0" animBg="1"/>
      <p:bldP spid="50" grpId="0"/>
      <p:bldP spid="52" grpId="0"/>
      <p:bldP spid="56" grpId="0"/>
      <p:bldP spid="20" grpId="0" animBg="1"/>
      <p:bldP spid="29" grpId="0" animBg="1"/>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spect="1" noChangeArrowheads="1"/>
          </p:cNvSpPr>
          <p:nvPr/>
        </p:nvSpPr>
        <p:spPr bwMode="auto">
          <a:xfrm>
            <a:off x="0" y="809625"/>
            <a:ext cx="4302125" cy="1095375"/>
          </a:xfrm>
          <a:prstGeom prst="rect">
            <a:avLst/>
          </a:prstGeom>
          <a:gradFill rotWithShape="1">
            <a:gsLst>
              <a:gs pos="0">
                <a:schemeClr val="tx2">
                  <a:alpha val="84000"/>
                </a:schemeClr>
              </a:gs>
              <a:gs pos="100000">
                <a:schemeClr val="tx2">
                  <a:gamma/>
                  <a:tint val="60392"/>
                  <a:invGamma/>
                  <a:alpha val="6000"/>
                </a:schemeClr>
              </a:gs>
            </a:gsLst>
            <a:lin ang="0" scaled="1"/>
          </a:gradFill>
          <a:ln w="9525">
            <a:noFill/>
            <a:miter lim="800000"/>
            <a:headEnd/>
            <a:tailEnd/>
          </a:ln>
          <a:effectLst/>
        </p:spPr>
        <p:txBody>
          <a:bodyPr anchor="ctr"/>
          <a:lstStyle/>
          <a:p>
            <a:pPr fontAlgn="auto">
              <a:spcBef>
                <a:spcPts val="0"/>
              </a:spcBef>
              <a:spcAft>
                <a:spcPts val="0"/>
              </a:spcAft>
              <a:defRPr/>
            </a:pPr>
            <a:r>
              <a:rPr lang="en-US" sz="5000" b="1" i="1">
                <a:solidFill>
                  <a:schemeClr val="bg1"/>
                </a:solidFill>
                <a:effectLst>
                  <a:outerShdw blurRad="38100" dist="38100" dir="2700000" algn="tl">
                    <a:srgbClr val="000000"/>
                  </a:outerShdw>
                </a:effectLst>
                <a:latin typeface="Arial" charset="0"/>
                <a:cs typeface="+mn-cs"/>
              </a:rPr>
              <a:t>  demo</a:t>
            </a:r>
          </a:p>
        </p:txBody>
      </p:sp>
      <p:sp>
        <p:nvSpPr>
          <p:cNvPr id="40963" name="Rectangle 3"/>
          <p:cNvSpPr>
            <a:spLocks noChangeArrowheads="1"/>
          </p:cNvSpPr>
          <p:nvPr/>
        </p:nvSpPr>
        <p:spPr bwMode="auto">
          <a:xfrm>
            <a:off x="971550" y="2565400"/>
            <a:ext cx="7715250" cy="1143000"/>
          </a:xfrm>
          <a:prstGeom prst="rect">
            <a:avLst/>
          </a:prstGeom>
          <a:noFill/>
          <a:ln w="9525">
            <a:noFill/>
            <a:miter lim="800000"/>
            <a:headEnd/>
            <a:tailEnd/>
          </a:ln>
          <a:effectLst/>
        </p:spPr>
        <p:txBody>
          <a:bodyPr anchor="ctr"/>
          <a:lstStyle/>
          <a:p>
            <a:pPr fontAlgn="auto">
              <a:spcBef>
                <a:spcPts val="0"/>
              </a:spcBef>
              <a:spcAft>
                <a:spcPts val="0"/>
              </a:spcAft>
              <a:defRPr/>
            </a:pPr>
            <a:endParaRPr lang="en-US" sz="4400" b="1" dirty="0">
              <a:solidFill>
                <a:schemeClr val="bg1"/>
              </a:solidFill>
              <a:effectLst>
                <a:outerShdw blurRad="38100" dist="38100" dir="2700000" algn="tl">
                  <a:srgbClr val="000000"/>
                </a:outerShdw>
              </a:effectLst>
              <a:latin typeface="Arial" charset="0"/>
              <a:cs typeface="+mn-cs"/>
            </a:endParaRPr>
          </a:p>
        </p:txBody>
      </p:sp>
      <p:sp>
        <p:nvSpPr>
          <p:cNvPr id="4" name="Rectangle 3"/>
          <p:cNvSpPr>
            <a:spLocks noChangeArrowheads="1"/>
          </p:cNvSpPr>
          <p:nvPr/>
        </p:nvSpPr>
        <p:spPr bwMode="auto">
          <a:xfrm>
            <a:off x="1123950" y="2717800"/>
            <a:ext cx="7715250" cy="1143000"/>
          </a:xfrm>
          <a:prstGeom prst="rect">
            <a:avLst/>
          </a:prstGeom>
          <a:noFill/>
          <a:ln w="9525">
            <a:noFill/>
            <a:miter lim="800000"/>
            <a:headEnd/>
            <a:tailEnd/>
          </a:ln>
          <a:effectLst/>
        </p:spPr>
        <p:txBody>
          <a:bodyPr anchor="ctr"/>
          <a:lstStyle/>
          <a:p>
            <a:pPr fontAlgn="auto">
              <a:spcBef>
                <a:spcPts val="0"/>
              </a:spcBef>
              <a:spcAft>
                <a:spcPts val="0"/>
              </a:spcAft>
              <a:defRPr/>
            </a:pPr>
            <a:r>
              <a:rPr lang="en-GB" sz="4400" b="1" dirty="0" smtClean="0">
                <a:solidFill>
                  <a:schemeClr val="bg1"/>
                </a:solidFill>
                <a:effectLst>
                  <a:outerShdw blurRad="38100" dist="38100" dir="2700000" algn="tl">
                    <a:srgbClr val="000000"/>
                  </a:outerShdw>
                </a:effectLst>
                <a:latin typeface="Arial" charset="0"/>
                <a:cs typeface="+mn-cs"/>
              </a:rPr>
              <a:t>DB Life Cycle</a:t>
            </a:r>
            <a:endParaRPr lang="en-US" sz="4400" b="1" dirty="0">
              <a:solidFill>
                <a:schemeClr val="bg1"/>
              </a:solidFill>
              <a:effectLst>
                <a:outerShdw blurRad="38100" dist="38100" dir="2700000" algn="tl">
                  <a:srgbClr val="000000"/>
                </a:outerShdw>
              </a:effectLst>
              <a:latin typeface="Arial"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left)">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457200" y="1600201"/>
            <a:ext cx="8229600" cy="4186254"/>
          </a:xfrm>
        </p:spPr>
        <p:txBody>
          <a:bodyPr>
            <a:normAutofit lnSpcReduction="10000"/>
          </a:bodyPr>
          <a:lstStyle/>
          <a:p>
            <a:r>
              <a:rPr lang="en-GB" dirty="0" smtClean="0"/>
              <a:t>Why do we need DB Pro.?</a:t>
            </a:r>
          </a:p>
          <a:p>
            <a:r>
              <a:rPr lang="en-GB" dirty="0" smtClean="0"/>
              <a:t>What is Visual Studio Team System</a:t>
            </a:r>
          </a:p>
          <a:p>
            <a:r>
              <a:rPr lang="en-GB" dirty="0" smtClean="0"/>
              <a:t>DB Pro. Features</a:t>
            </a:r>
          </a:p>
          <a:p>
            <a:pPr lvl="1"/>
            <a:r>
              <a:rPr lang="en-GB" dirty="0" smtClean="0"/>
              <a:t>Project Life-cycle</a:t>
            </a:r>
          </a:p>
          <a:p>
            <a:pPr lvl="1"/>
            <a:r>
              <a:rPr lang="en-GB" dirty="0" smtClean="0"/>
              <a:t>Testing</a:t>
            </a:r>
          </a:p>
          <a:p>
            <a:pPr lvl="1"/>
            <a:r>
              <a:rPr lang="en-GB" dirty="0" smtClean="0"/>
              <a:t>Deployment</a:t>
            </a:r>
          </a:p>
          <a:p>
            <a:pPr lvl="1"/>
            <a:r>
              <a:rPr lang="en-GB" dirty="0" smtClean="0"/>
              <a:t>Power Tools</a:t>
            </a:r>
          </a:p>
          <a:p>
            <a:r>
              <a:rPr lang="en-GB" dirty="0" smtClean="0"/>
              <a:t>The Future</a:t>
            </a:r>
          </a:p>
          <a:p>
            <a:pPr lvl="1"/>
            <a:endParaRPr lang="en-GB"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dirty="0" smtClean="0"/>
              <a:t>Data Generation </a:t>
            </a:r>
          </a:p>
        </p:txBody>
      </p:sp>
      <p:sp>
        <p:nvSpPr>
          <p:cNvPr id="3" name="Content Placeholder 2"/>
          <p:cNvSpPr>
            <a:spLocks noGrp="1"/>
          </p:cNvSpPr>
          <p:nvPr>
            <p:ph idx="1"/>
          </p:nvPr>
        </p:nvSpPr>
        <p:spPr>
          <a:xfrm>
            <a:off x="457200" y="1600201"/>
            <a:ext cx="8229600" cy="3908778"/>
          </a:xfrm>
        </p:spPr>
        <p:txBody>
          <a:bodyPr/>
          <a:lstStyle/>
          <a:p>
            <a:r>
              <a:rPr lang="en-GB" sz="2800" dirty="0" smtClean="0"/>
              <a:t>Shipped with the product</a:t>
            </a:r>
          </a:p>
          <a:p>
            <a:pPr lvl="1"/>
            <a:r>
              <a:rPr lang="en-GB" sz="2400" dirty="0" smtClean="0"/>
              <a:t>Data-bound, Regular Expression, Random Number</a:t>
            </a:r>
          </a:p>
          <a:p>
            <a:r>
              <a:rPr lang="en-GB" sz="2800" dirty="0" smtClean="0"/>
              <a:t>Available as a Power Tool</a:t>
            </a:r>
          </a:p>
          <a:p>
            <a:pPr lvl="1"/>
            <a:r>
              <a:rPr lang="en-GB" sz="2400" dirty="0" smtClean="0"/>
              <a:t>File-bound and a Wizard tools to ease the process</a:t>
            </a:r>
          </a:p>
          <a:p>
            <a:r>
              <a:rPr lang="en-GB" sz="2800" dirty="0" err="1" smtClean="0"/>
              <a:t>Codeplex</a:t>
            </a:r>
            <a:r>
              <a:rPr lang="en-GB" sz="2800" dirty="0" smtClean="0"/>
              <a:t> – </a:t>
            </a:r>
            <a:r>
              <a:rPr lang="en-GB" sz="2800" dirty="0" err="1" smtClean="0"/>
              <a:t>DbProGenerators</a:t>
            </a:r>
            <a:endParaRPr lang="en-GB" sz="2800" dirty="0" smtClean="0"/>
          </a:p>
          <a:p>
            <a:pPr lvl="1"/>
            <a:r>
              <a:rPr lang="en-GB" sz="2400" dirty="0" err="1" smtClean="0"/>
              <a:t>Lorem</a:t>
            </a:r>
            <a:r>
              <a:rPr lang="en-GB" sz="2400" dirty="0" smtClean="0"/>
              <a:t> </a:t>
            </a:r>
            <a:r>
              <a:rPr lang="en-GB" sz="2400" dirty="0" err="1" smtClean="0"/>
              <a:t>Ipsum</a:t>
            </a:r>
            <a:r>
              <a:rPr lang="en-GB" sz="2400" dirty="0" smtClean="0"/>
              <a:t>, </a:t>
            </a:r>
            <a:r>
              <a:rPr lang="en-GB" sz="2400" dirty="0" smtClean="0"/>
              <a:t>sparse </a:t>
            </a:r>
            <a:r>
              <a:rPr lang="en-GB" sz="2400" dirty="0" smtClean="0"/>
              <a:t>columns, XML bound, Word bound and web search bound</a:t>
            </a:r>
          </a:p>
          <a:p>
            <a:r>
              <a:rPr lang="en-GB" sz="2800" dirty="0" smtClean="0"/>
              <a:t>Plus what you write yourself.....</a:t>
            </a:r>
          </a:p>
          <a:p>
            <a:pPr lvl="1"/>
            <a:endParaRPr lang="en-GB" sz="2400"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spect="1" noChangeArrowheads="1"/>
          </p:cNvSpPr>
          <p:nvPr/>
        </p:nvSpPr>
        <p:spPr bwMode="auto">
          <a:xfrm>
            <a:off x="0" y="809625"/>
            <a:ext cx="4302125" cy="1095375"/>
          </a:xfrm>
          <a:prstGeom prst="rect">
            <a:avLst/>
          </a:prstGeom>
          <a:gradFill rotWithShape="1">
            <a:gsLst>
              <a:gs pos="0">
                <a:schemeClr val="tx2">
                  <a:alpha val="84000"/>
                </a:schemeClr>
              </a:gs>
              <a:gs pos="100000">
                <a:schemeClr val="tx2">
                  <a:gamma/>
                  <a:tint val="60392"/>
                  <a:invGamma/>
                  <a:alpha val="6000"/>
                </a:schemeClr>
              </a:gs>
            </a:gsLst>
            <a:lin ang="0" scaled="1"/>
          </a:gradFill>
          <a:ln w="9525">
            <a:noFill/>
            <a:miter lim="800000"/>
            <a:headEnd/>
            <a:tailEnd/>
          </a:ln>
          <a:effectLst/>
        </p:spPr>
        <p:txBody>
          <a:bodyPr anchor="ctr"/>
          <a:lstStyle/>
          <a:p>
            <a:pPr fontAlgn="auto">
              <a:spcBef>
                <a:spcPts val="0"/>
              </a:spcBef>
              <a:spcAft>
                <a:spcPts val="0"/>
              </a:spcAft>
              <a:defRPr/>
            </a:pPr>
            <a:r>
              <a:rPr lang="en-US" sz="5000" b="1" i="1">
                <a:solidFill>
                  <a:schemeClr val="bg1"/>
                </a:solidFill>
                <a:effectLst>
                  <a:outerShdw blurRad="38100" dist="38100" dir="2700000" algn="tl">
                    <a:srgbClr val="000000"/>
                  </a:outerShdw>
                </a:effectLst>
                <a:latin typeface="Arial" charset="0"/>
                <a:cs typeface="+mn-cs"/>
              </a:rPr>
              <a:t>  demo</a:t>
            </a:r>
          </a:p>
        </p:txBody>
      </p:sp>
      <p:sp>
        <p:nvSpPr>
          <p:cNvPr id="40963" name="Rectangle 3"/>
          <p:cNvSpPr>
            <a:spLocks noChangeArrowheads="1"/>
          </p:cNvSpPr>
          <p:nvPr/>
        </p:nvSpPr>
        <p:spPr bwMode="auto">
          <a:xfrm>
            <a:off x="971550" y="2565400"/>
            <a:ext cx="7715250" cy="1143000"/>
          </a:xfrm>
          <a:prstGeom prst="rect">
            <a:avLst/>
          </a:prstGeom>
          <a:noFill/>
          <a:ln w="9525">
            <a:noFill/>
            <a:miter lim="800000"/>
            <a:headEnd/>
            <a:tailEnd/>
          </a:ln>
          <a:effectLst/>
        </p:spPr>
        <p:txBody>
          <a:bodyPr anchor="ctr"/>
          <a:lstStyle/>
          <a:p>
            <a:pPr fontAlgn="auto">
              <a:spcBef>
                <a:spcPts val="0"/>
              </a:spcBef>
              <a:spcAft>
                <a:spcPts val="0"/>
              </a:spcAft>
              <a:defRPr/>
            </a:pPr>
            <a:endParaRPr lang="en-US" sz="4400" b="1" dirty="0">
              <a:solidFill>
                <a:schemeClr val="bg1"/>
              </a:solidFill>
              <a:effectLst>
                <a:outerShdw blurRad="38100" dist="38100" dir="2700000" algn="tl">
                  <a:srgbClr val="000000"/>
                </a:outerShdw>
              </a:effectLst>
              <a:latin typeface="Arial" charset="0"/>
              <a:cs typeface="+mn-cs"/>
            </a:endParaRPr>
          </a:p>
        </p:txBody>
      </p:sp>
      <p:sp>
        <p:nvSpPr>
          <p:cNvPr id="4" name="Rectangle 3"/>
          <p:cNvSpPr>
            <a:spLocks noChangeArrowheads="1"/>
          </p:cNvSpPr>
          <p:nvPr/>
        </p:nvSpPr>
        <p:spPr bwMode="auto">
          <a:xfrm>
            <a:off x="1123950" y="2717800"/>
            <a:ext cx="7715250" cy="1143000"/>
          </a:xfrm>
          <a:prstGeom prst="rect">
            <a:avLst/>
          </a:prstGeom>
          <a:noFill/>
          <a:ln w="9525">
            <a:noFill/>
            <a:miter lim="800000"/>
            <a:headEnd/>
            <a:tailEnd/>
          </a:ln>
          <a:effectLst/>
        </p:spPr>
        <p:txBody>
          <a:bodyPr anchor="ctr"/>
          <a:lstStyle/>
          <a:p>
            <a:pPr fontAlgn="auto">
              <a:spcBef>
                <a:spcPts val="0"/>
              </a:spcBef>
              <a:spcAft>
                <a:spcPts val="0"/>
              </a:spcAft>
              <a:defRPr/>
            </a:pPr>
            <a:r>
              <a:rPr lang="en-GB" sz="4400" b="1" dirty="0" smtClean="0">
                <a:solidFill>
                  <a:schemeClr val="bg1"/>
                </a:solidFill>
                <a:effectLst>
                  <a:outerShdw blurRad="38100" dist="38100" dir="2700000" algn="tl">
                    <a:srgbClr val="000000"/>
                  </a:outerShdw>
                </a:effectLst>
                <a:latin typeface="Arial" charset="0"/>
                <a:cs typeface="+mn-cs"/>
              </a:rPr>
              <a:t>Data Generation</a:t>
            </a:r>
            <a:endParaRPr lang="en-US" sz="4400" b="1" dirty="0">
              <a:solidFill>
                <a:schemeClr val="bg1"/>
              </a:solidFill>
              <a:effectLst>
                <a:outerShdw blurRad="38100" dist="38100" dir="2700000" algn="tl">
                  <a:srgbClr val="000000"/>
                </a:outerShdw>
              </a:effectLst>
              <a:latin typeface="Arial"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left)">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en-US" dirty="0" smtClean="0"/>
              <a:t>Testing in DB Pro</a:t>
            </a:r>
          </a:p>
        </p:txBody>
      </p:sp>
      <p:sp>
        <p:nvSpPr>
          <p:cNvPr id="23555" name="Rectangle 3"/>
          <p:cNvSpPr>
            <a:spLocks noGrp="1"/>
          </p:cNvSpPr>
          <p:nvPr>
            <p:ph type="body" idx="1"/>
          </p:nvPr>
        </p:nvSpPr>
        <p:spPr/>
        <p:txBody>
          <a:bodyPr/>
          <a:lstStyle/>
          <a:p>
            <a:r>
              <a:rPr lang="en-US" dirty="0" smtClean="0"/>
              <a:t>Firstly remember that can test any CLR code before loading it into SQL Server</a:t>
            </a:r>
          </a:p>
          <a:p>
            <a:r>
              <a:rPr lang="en-US" dirty="0" err="1" smtClean="0"/>
              <a:t>DBPro</a:t>
            </a:r>
            <a:r>
              <a:rPr lang="en-US" dirty="0" smtClean="0"/>
              <a:t> adds database tests that can be used to test any stored procedure, function, trigger or DB object</a:t>
            </a:r>
          </a:p>
          <a:p>
            <a:r>
              <a:rPr lang="en-US" dirty="0" smtClean="0"/>
              <a:t>A single test project can contain a variety of test types</a:t>
            </a:r>
          </a:p>
          <a:p>
            <a:r>
              <a:rPr lang="en-US" dirty="0" smtClean="0"/>
              <a:t>Can be used to auto generate test stubs</a:t>
            </a:r>
          </a:p>
          <a:p>
            <a:endParaRPr lang="en-US"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spect="1" noChangeArrowheads="1"/>
          </p:cNvSpPr>
          <p:nvPr/>
        </p:nvSpPr>
        <p:spPr bwMode="auto">
          <a:xfrm>
            <a:off x="0" y="809625"/>
            <a:ext cx="4302125" cy="1095375"/>
          </a:xfrm>
          <a:prstGeom prst="rect">
            <a:avLst/>
          </a:prstGeom>
          <a:gradFill rotWithShape="1">
            <a:gsLst>
              <a:gs pos="0">
                <a:schemeClr val="tx2">
                  <a:alpha val="84000"/>
                </a:schemeClr>
              </a:gs>
              <a:gs pos="100000">
                <a:schemeClr val="tx2">
                  <a:gamma/>
                  <a:tint val="60392"/>
                  <a:invGamma/>
                  <a:alpha val="6000"/>
                </a:schemeClr>
              </a:gs>
            </a:gsLst>
            <a:lin ang="0" scaled="1"/>
          </a:gradFill>
          <a:ln w="9525">
            <a:noFill/>
            <a:miter lim="800000"/>
            <a:headEnd/>
            <a:tailEnd/>
          </a:ln>
          <a:effectLst/>
        </p:spPr>
        <p:txBody>
          <a:bodyPr anchor="ctr"/>
          <a:lstStyle/>
          <a:p>
            <a:pPr fontAlgn="auto">
              <a:spcBef>
                <a:spcPts val="0"/>
              </a:spcBef>
              <a:spcAft>
                <a:spcPts val="0"/>
              </a:spcAft>
              <a:defRPr/>
            </a:pPr>
            <a:r>
              <a:rPr lang="en-US" sz="5000" b="1" i="1">
                <a:solidFill>
                  <a:schemeClr val="bg1"/>
                </a:solidFill>
                <a:effectLst>
                  <a:outerShdw blurRad="38100" dist="38100" dir="2700000" algn="tl">
                    <a:srgbClr val="000000"/>
                  </a:outerShdw>
                </a:effectLst>
                <a:latin typeface="Arial" charset="0"/>
                <a:cs typeface="+mn-cs"/>
              </a:rPr>
              <a:t>  demo</a:t>
            </a:r>
          </a:p>
        </p:txBody>
      </p:sp>
      <p:sp>
        <p:nvSpPr>
          <p:cNvPr id="40963" name="Rectangle 3"/>
          <p:cNvSpPr>
            <a:spLocks noChangeArrowheads="1"/>
          </p:cNvSpPr>
          <p:nvPr/>
        </p:nvSpPr>
        <p:spPr bwMode="auto">
          <a:xfrm>
            <a:off x="971550" y="2565400"/>
            <a:ext cx="7715250" cy="1143000"/>
          </a:xfrm>
          <a:prstGeom prst="rect">
            <a:avLst/>
          </a:prstGeom>
          <a:noFill/>
          <a:ln w="9525">
            <a:noFill/>
            <a:miter lim="800000"/>
            <a:headEnd/>
            <a:tailEnd/>
          </a:ln>
          <a:effectLst/>
        </p:spPr>
        <p:txBody>
          <a:bodyPr anchor="ctr"/>
          <a:lstStyle/>
          <a:p>
            <a:pPr fontAlgn="auto">
              <a:spcBef>
                <a:spcPts val="0"/>
              </a:spcBef>
              <a:spcAft>
                <a:spcPts val="0"/>
              </a:spcAft>
              <a:defRPr/>
            </a:pPr>
            <a:r>
              <a:rPr lang="en-GB" sz="4400" b="1" dirty="0" smtClean="0">
                <a:solidFill>
                  <a:schemeClr val="bg1"/>
                </a:solidFill>
                <a:effectLst>
                  <a:outerShdw blurRad="38100" dist="38100" dir="2700000" algn="tl">
                    <a:srgbClr val="000000"/>
                  </a:outerShdw>
                </a:effectLst>
                <a:latin typeface="Arial" charset="0"/>
                <a:cs typeface="+mn-cs"/>
              </a:rPr>
              <a:t>Automated Testing</a:t>
            </a:r>
            <a:endParaRPr lang="en-US" sz="4400" b="1" dirty="0">
              <a:solidFill>
                <a:schemeClr val="bg1"/>
              </a:solidFill>
              <a:effectLst>
                <a:outerShdw blurRad="38100" dist="38100" dir="2700000" algn="tl">
                  <a:srgbClr val="000000"/>
                </a:outerShdw>
              </a:effectLst>
              <a:latin typeface="Arial"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left)">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DB Testing Valid?</a:t>
            </a:r>
            <a:endParaRPr lang="en-GB" dirty="0"/>
          </a:p>
        </p:txBody>
      </p:sp>
      <p:sp>
        <p:nvSpPr>
          <p:cNvPr id="3" name="Content Placeholder 2"/>
          <p:cNvSpPr>
            <a:spLocks noGrp="1"/>
          </p:cNvSpPr>
          <p:nvPr>
            <p:ph idx="1"/>
          </p:nvPr>
        </p:nvSpPr>
        <p:spPr/>
        <p:txBody>
          <a:bodyPr/>
          <a:lstStyle/>
          <a:p>
            <a:r>
              <a:rPr lang="en-GB" dirty="0" smtClean="0"/>
              <a:t>You have to ask how useful it is to test at the raw data layer?</a:t>
            </a:r>
          </a:p>
          <a:p>
            <a:r>
              <a:rPr lang="en-GB" dirty="0" smtClean="0"/>
              <a:t>Usually more effective to test the DB via the data access layer or as part of integration testing</a:t>
            </a:r>
            <a:endParaRPr lang="en-GB"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en-US" dirty="0" err="1" smtClean="0"/>
              <a:t>MSBuild</a:t>
            </a:r>
            <a:endParaRPr lang="en-US" dirty="0" smtClean="0"/>
          </a:p>
        </p:txBody>
      </p:sp>
      <p:sp>
        <p:nvSpPr>
          <p:cNvPr id="23555" name="Rectangle 3"/>
          <p:cNvSpPr>
            <a:spLocks noGrp="1"/>
          </p:cNvSpPr>
          <p:nvPr>
            <p:ph type="body" idx="1"/>
          </p:nvPr>
        </p:nvSpPr>
        <p:spPr/>
        <p:txBody>
          <a:bodyPr/>
          <a:lstStyle/>
          <a:p>
            <a:r>
              <a:rPr lang="en-US" dirty="0" smtClean="0"/>
              <a:t>All the key DB tasks can be scripted</a:t>
            </a:r>
          </a:p>
          <a:p>
            <a:r>
              <a:rPr lang="en-US" dirty="0" smtClean="0"/>
              <a:t>Database operations can become part of a scheduled build</a:t>
            </a:r>
          </a:p>
          <a:p>
            <a:r>
              <a:rPr lang="en-US" dirty="0" smtClean="0"/>
              <a:t>However this can all get a bit complex and </a:t>
            </a:r>
            <a:r>
              <a:rPr lang="en-US" dirty="0" err="1" smtClean="0"/>
              <a:t>DBPro</a:t>
            </a:r>
            <a:r>
              <a:rPr lang="en-US" dirty="0" smtClean="0"/>
              <a:t> </a:t>
            </a:r>
            <a:r>
              <a:rPr lang="en-US" dirty="0" err="1" smtClean="0"/>
              <a:t>MSBuild</a:t>
            </a:r>
            <a:r>
              <a:rPr lang="en-US" dirty="0" smtClean="0"/>
              <a:t> tasks are a bit idiosyncratic.</a:t>
            </a:r>
          </a:p>
          <a:p>
            <a:r>
              <a:rPr lang="en-US" dirty="0" smtClean="0"/>
              <a:t>Check the web for examples</a:t>
            </a:r>
          </a:p>
          <a:p>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a:t>
            </a:r>
            <a:endParaRPr lang="en-GB" dirty="0"/>
          </a:p>
        </p:txBody>
      </p:sp>
      <p:sp>
        <p:nvSpPr>
          <p:cNvPr id="3" name="Content Placeholder 2"/>
          <p:cNvSpPr>
            <a:spLocks noGrp="1"/>
          </p:cNvSpPr>
          <p:nvPr>
            <p:ph idx="1"/>
          </p:nvPr>
        </p:nvSpPr>
        <p:spPr/>
        <p:txBody>
          <a:bodyPr>
            <a:normAutofit fontScale="92500"/>
          </a:bodyPr>
          <a:lstStyle/>
          <a:p>
            <a:r>
              <a:rPr lang="en-US" dirty="0" smtClean="0"/>
              <a:t>Developer &amp; Database Team Editions merged</a:t>
            </a:r>
          </a:p>
          <a:p>
            <a:r>
              <a:rPr lang="en-US" dirty="0" smtClean="0"/>
              <a:t>Database Schema Providers</a:t>
            </a:r>
          </a:p>
          <a:p>
            <a:pPr lvl="1"/>
            <a:r>
              <a:rPr lang="en-US" dirty="0" smtClean="0"/>
              <a:t>Publicly extensible in Visual Studio 2010</a:t>
            </a:r>
          </a:p>
          <a:p>
            <a:pPr lvl="1"/>
            <a:r>
              <a:rPr lang="en-GB" dirty="0" smtClean="0"/>
              <a:t>Quest Software announced that they will offer a Database Schema Provider (DSP) for Oracle</a:t>
            </a:r>
            <a:endParaRPr lang="en-US" dirty="0" smtClean="0"/>
          </a:p>
          <a:p>
            <a:pPr lvl="1"/>
            <a:r>
              <a:rPr lang="en-GB" dirty="0" smtClean="0"/>
              <a:t>Partnership with IBM provides DB2 support </a:t>
            </a:r>
            <a:endParaRPr lang="en-US" dirty="0" smtClean="0"/>
          </a:p>
          <a:p>
            <a:r>
              <a:rPr lang="en-US" dirty="0" smtClean="0"/>
              <a:t>Contextual Project Feature Extensibility</a:t>
            </a:r>
          </a:p>
          <a:p>
            <a:pPr lvl="1"/>
            <a:r>
              <a:rPr lang="en-US" dirty="0" smtClean="0"/>
              <a:t>Publicly extensible in Visual Studio 2010</a:t>
            </a:r>
          </a:p>
          <a:p>
            <a:pPr lvl="2"/>
            <a:endParaRPr lang="en-GB" dirty="0" smtClean="0"/>
          </a:p>
          <a:p>
            <a:pPr lvl="2"/>
            <a:endParaRPr lang="en-GB" b="1" dirty="0" smtClean="0"/>
          </a:p>
          <a:p>
            <a:pPr lvl="1"/>
            <a:endParaRPr lang="en-GB" dirty="0" smtClean="0"/>
          </a:p>
          <a:p>
            <a:pPr lvl="1"/>
            <a:endParaRPr lang="en-GB" b="1" dirty="0" smtClean="0"/>
          </a:p>
          <a:p>
            <a:endParaRPr lang="en-GB" dirty="0" smtClean="0"/>
          </a:p>
          <a:p>
            <a:endParaRPr lang="en-GB"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Rectangle 4"/>
          <p:cNvSpPr>
            <a:spLocks noGrp="1" noChangeArrowheads="1"/>
          </p:cNvSpPr>
          <p:nvPr>
            <p:ph type="title"/>
          </p:nvPr>
        </p:nvSpPr>
        <p:spPr/>
        <p:txBody>
          <a:bodyPr/>
          <a:lstStyle/>
          <a:p>
            <a:r>
              <a:rPr lang="en-US" dirty="0"/>
              <a:t>Summary</a:t>
            </a:r>
          </a:p>
        </p:txBody>
      </p:sp>
      <p:sp>
        <p:nvSpPr>
          <p:cNvPr id="263173" name="Rectangle 5"/>
          <p:cNvSpPr>
            <a:spLocks noGrp="1" noChangeArrowheads="1"/>
          </p:cNvSpPr>
          <p:nvPr>
            <p:ph type="body" idx="1"/>
          </p:nvPr>
        </p:nvSpPr>
        <p:spPr>
          <a:xfrm>
            <a:off x="457200" y="1600201"/>
            <a:ext cx="8229600" cy="4257692"/>
          </a:xfrm>
        </p:spPr>
        <p:txBody>
          <a:bodyPr>
            <a:normAutofit fontScale="85000" lnSpcReduction="10000"/>
          </a:bodyPr>
          <a:lstStyle/>
          <a:p>
            <a:r>
              <a:rPr lang="en-US" dirty="0"/>
              <a:t>Visual Studio Team Edition for Database Professionals </a:t>
            </a:r>
            <a:r>
              <a:rPr lang="en-US" dirty="0" smtClean="0"/>
              <a:t>make SQL development part of the project mainstream.</a:t>
            </a:r>
            <a:endParaRPr lang="en-US" dirty="0"/>
          </a:p>
          <a:p>
            <a:r>
              <a:rPr lang="en-US" dirty="0"/>
              <a:t>Team </a:t>
            </a:r>
            <a:r>
              <a:rPr lang="en-US" dirty="0" smtClean="0"/>
              <a:t>System </a:t>
            </a:r>
            <a:r>
              <a:rPr lang="en-US" dirty="0"/>
              <a:t>coupled with integrated version control helps to mitigate risks associated with </a:t>
            </a:r>
            <a:r>
              <a:rPr lang="en-US" dirty="0" smtClean="0"/>
              <a:t>DB schema </a:t>
            </a:r>
            <a:r>
              <a:rPr lang="en-US" dirty="0"/>
              <a:t>change</a:t>
            </a:r>
          </a:p>
          <a:p>
            <a:r>
              <a:rPr lang="en-US" dirty="0"/>
              <a:t>Build integration provides for quality tracking and improvement</a:t>
            </a:r>
          </a:p>
          <a:p>
            <a:r>
              <a:rPr lang="en-US" dirty="0"/>
              <a:t>Process reduces last minute problems and the need to rollback changes out of production</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dirty="0" smtClean="0"/>
              <a:t>Good VSTS Blogs</a:t>
            </a:r>
          </a:p>
        </p:txBody>
      </p:sp>
      <p:sp>
        <p:nvSpPr>
          <p:cNvPr id="44035" name="Content Placeholder 2"/>
          <p:cNvSpPr>
            <a:spLocks noGrp="1"/>
          </p:cNvSpPr>
          <p:nvPr>
            <p:ph idx="1"/>
          </p:nvPr>
        </p:nvSpPr>
        <p:spPr>
          <a:xfrm>
            <a:off x="457200" y="1600200"/>
            <a:ext cx="8453718" cy="4525963"/>
          </a:xfrm>
        </p:spPr>
        <p:txBody>
          <a:bodyPr>
            <a:normAutofit/>
          </a:bodyPr>
          <a:lstStyle/>
          <a:p>
            <a:r>
              <a:rPr lang="en-GB" sz="2800" dirty="0" err="1" smtClean="0"/>
              <a:t>Gert</a:t>
            </a:r>
            <a:r>
              <a:rPr lang="en-GB" sz="2800" dirty="0" smtClean="0"/>
              <a:t> Drapers (was Architect/Development Manager Visual Studio Team Edition for DB Professionals, but moved to new team Mar 09)</a:t>
            </a:r>
          </a:p>
          <a:p>
            <a:pPr lvl="1"/>
            <a:r>
              <a:rPr lang="en-GB" sz="2600" dirty="0" smtClean="0"/>
              <a:t> http://blogs.msdn.com/gertd </a:t>
            </a:r>
          </a:p>
          <a:p>
            <a:r>
              <a:rPr lang="en-GB" sz="3000" dirty="0" smtClean="0"/>
              <a:t>VSTS DB Team Blog (replaces </a:t>
            </a:r>
            <a:r>
              <a:rPr lang="en-GB" sz="3000" dirty="0" err="1" smtClean="0"/>
              <a:t>Gert’s</a:t>
            </a:r>
            <a:r>
              <a:rPr lang="en-GB" sz="3000" dirty="0" smtClean="0"/>
              <a:t> blog)</a:t>
            </a:r>
          </a:p>
          <a:p>
            <a:pPr lvl="1"/>
            <a:r>
              <a:rPr lang="en-GB" sz="2600" dirty="0" smtClean="0"/>
              <a:t>http://blogs.msdn.com/vstsdb/</a:t>
            </a:r>
          </a:p>
          <a:p>
            <a:r>
              <a:rPr lang="en-GB" sz="3000" dirty="0" smtClean="0"/>
              <a:t>Brian Harry (Product Unit Manager for Team Foundation Server)</a:t>
            </a:r>
          </a:p>
          <a:p>
            <a:pPr lvl="1"/>
            <a:r>
              <a:rPr lang="en-GB" sz="2600" dirty="0" smtClean="0"/>
              <a:t>http://blogs.msdn.com/bharry</a:t>
            </a:r>
          </a:p>
          <a:p>
            <a:pPr lvl="1"/>
            <a:endParaRPr lang="en-GB"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00125" y="642938"/>
            <a:ext cx="7286625" cy="457200"/>
          </a:xfrm>
        </p:spPr>
        <p:txBody>
          <a:bodyPr rtlCol="0">
            <a:normAutofit fontScale="90000"/>
          </a:bodyPr>
          <a:lstStyle/>
          <a:p>
            <a:pPr fontAlgn="auto">
              <a:spcAft>
                <a:spcPts val="0"/>
              </a:spcAft>
              <a:defRPr/>
            </a:pPr>
            <a:r>
              <a:rPr lang="en-GB" dirty="0">
                <a:solidFill>
                  <a:schemeClr val="bg1"/>
                </a:solidFill>
              </a:rPr>
              <a:t>For Further Information</a:t>
            </a:r>
          </a:p>
        </p:txBody>
      </p:sp>
      <p:sp>
        <p:nvSpPr>
          <p:cNvPr id="37896" name="Rectangle 8"/>
          <p:cNvSpPr>
            <a:spLocks noGrp="1" noChangeArrowheads="1"/>
          </p:cNvSpPr>
          <p:nvPr>
            <p:ph type="body" idx="1"/>
          </p:nvPr>
        </p:nvSpPr>
        <p:spPr/>
        <p:txBody>
          <a:bodyPr rtlCol="0">
            <a:normAutofit/>
          </a:bodyPr>
          <a:lstStyle/>
          <a:p>
            <a:pPr fontAlgn="auto">
              <a:spcAft>
                <a:spcPts val="0"/>
              </a:spcAft>
              <a:defRPr/>
            </a:pPr>
            <a:r>
              <a:rPr lang="en-GB" dirty="0" smtClean="0">
                <a:solidFill>
                  <a:schemeClr val="bg1"/>
                </a:solidFill>
              </a:rPr>
              <a:t>My random thoughts </a:t>
            </a:r>
            <a:r>
              <a:rPr lang="en-GB" i="1" dirty="0" smtClean="0">
                <a:solidFill>
                  <a:schemeClr val="bg1"/>
                </a:solidFill>
              </a:rPr>
              <a:t>‘But it works on my PC!’ </a:t>
            </a:r>
            <a:endParaRPr lang="en-GB" dirty="0">
              <a:solidFill>
                <a:schemeClr val="bg1"/>
              </a:solidFill>
            </a:endParaRPr>
          </a:p>
          <a:p>
            <a:pPr lvl="1" fontAlgn="auto">
              <a:spcAft>
                <a:spcPts val="0"/>
              </a:spcAft>
              <a:buFont typeface="Arial" pitchFamily="34" charset="0"/>
              <a:buNone/>
              <a:defRPr/>
            </a:pPr>
            <a:r>
              <a:rPr lang="en-GB" dirty="0" smtClean="0">
                <a:solidFill>
                  <a:schemeClr val="bg1"/>
                </a:solidFill>
              </a:rPr>
              <a:t>http://blogs.blackmarble.co.uk/blogs/rfennell</a:t>
            </a:r>
          </a:p>
          <a:p>
            <a:pPr lvl="1" fontAlgn="auto">
              <a:spcAft>
                <a:spcPts val="0"/>
              </a:spcAft>
              <a:buFont typeface="Arial" pitchFamily="34" charset="0"/>
              <a:buNone/>
              <a:defRPr/>
            </a:pPr>
            <a:endParaRPr lang="en-GB" dirty="0" smtClean="0">
              <a:solidFill>
                <a:schemeClr val="bg1"/>
              </a:solidFill>
            </a:endParaRPr>
          </a:p>
          <a:p>
            <a:pPr fontAlgn="auto">
              <a:spcAft>
                <a:spcPts val="0"/>
              </a:spcAft>
              <a:defRPr/>
            </a:pPr>
            <a:r>
              <a:rPr lang="en-GB" dirty="0" smtClean="0">
                <a:solidFill>
                  <a:schemeClr val="bg1"/>
                </a:solidFill>
              </a:rPr>
              <a:t>You </a:t>
            </a:r>
            <a:r>
              <a:rPr lang="en-GB" dirty="0">
                <a:solidFill>
                  <a:schemeClr val="bg1"/>
                </a:solidFill>
              </a:rPr>
              <a:t>can also get in touch via:</a:t>
            </a:r>
          </a:p>
          <a:p>
            <a:pPr lvl="1" fontAlgn="auto">
              <a:spcAft>
                <a:spcPts val="0"/>
              </a:spcAft>
              <a:buFont typeface="Arial" pitchFamily="34" charset="0"/>
              <a:buNone/>
              <a:defRPr/>
            </a:pPr>
            <a:r>
              <a:rPr lang="en-GB" dirty="0" smtClean="0">
                <a:solidFill>
                  <a:schemeClr val="bg1"/>
                </a:solidFill>
              </a:rPr>
              <a:t>  Email </a:t>
            </a:r>
            <a:r>
              <a:rPr lang="en-GB" dirty="0">
                <a:solidFill>
                  <a:schemeClr val="bg1"/>
                </a:solidFill>
              </a:rPr>
              <a:t>– richard@blackmarble.co.uk</a:t>
            </a:r>
          </a:p>
          <a:p>
            <a:pPr lvl="1" fontAlgn="auto">
              <a:spcAft>
                <a:spcPts val="0"/>
              </a:spcAft>
              <a:buFont typeface="Arial" pitchFamily="34" charset="0"/>
              <a:buNone/>
              <a:defRPr/>
            </a:pPr>
            <a:r>
              <a:rPr lang="en-GB" dirty="0" smtClean="0">
                <a:solidFill>
                  <a:schemeClr val="bg1"/>
                </a:solidFill>
              </a:rPr>
              <a:t>  </a:t>
            </a:r>
            <a:r>
              <a:rPr lang="en-GB" dirty="0" err="1" smtClean="0">
                <a:solidFill>
                  <a:schemeClr val="bg1"/>
                </a:solidFill>
              </a:rPr>
              <a:t>WebSite</a:t>
            </a:r>
            <a:r>
              <a:rPr lang="en-GB" dirty="0" smtClean="0">
                <a:solidFill>
                  <a:schemeClr val="bg1"/>
                </a:solidFill>
              </a:rPr>
              <a:t> </a:t>
            </a:r>
            <a:r>
              <a:rPr lang="en-GB" dirty="0">
                <a:solidFill>
                  <a:schemeClr val="bg1"/>
                </a:solidFill>
              </a:rPr>
              <a:t>– www.blackmarble.co.uk</a:t>
            </a:r>
          </a:p>
          <a:p>
            <a:pPr fontAlgn="auto">
              <a:spcAft>
                <a:spcPts val="0"/>
              </a:spcAft>
              <a:buFontTx/>
              <a:buNone/>
              <a:defRPr/>
            </a:pPr>
            <a:endParaRPr lang="en-US" dirty="0">
              <a:solidFill>
                <a:schemeClr val="bg1"/>
              </a:solidFill>
              <a:effectLst>
                <a:outerShdw blurRad="38100" dist="38100" dir="2700000" algn="tl">
                  <a:srgbClr val="000000"/>
                </a:outerShdw>
              </a:effectLst>
            </a:endParaRPr>
          </a:p>
        </p:txBody>
      </p:sp>
      <p:pic>
        <p:nvPicPr>
          <p:cNvPr id="4" name="Picture 3" descr="mvp.png"/>
          <p:cNvPicPr>
            <a:picLocks noChangeAspect="1"/>
          </p:cNvPicPr>
          <p:nvPr/>
        </p:nvPicPr>
        <p:blipFill>
          <a:blip r:embed="rId3"/>
          <a:stretch>
            <a:fillRect/>
          </a:stretch>
        </p:blipFill>
        <p:spPr>
          <a:xfrm>
            <a:off x="7423149" y="6092296"/>
            <a:ext cx="1546578" cy="622291"/>
          </a:xfrm>
          <a:prstGeom prst="rect">
            <a:avLst/>
          </a:prstGeom>
        </p:spPr>
      </p:pic>
    </p:spTree>
  </p:cSld>
  <p:clrMapOvr>
    <a:masterClrMapping/>
  </p:clrMapOvr>
  <p:transition spd="med"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Pain points in DB development</a:t>
            </a:r>
            <a:endParaRPr lang="en-GB" dirty="0">
              <a:solidFill>
                <a:schemeClr val="bg1"/>
              </a:solidFill>
            </a:endParaRPr>
          </a:p>
        </p:txBody>
      </p:sp>
      <p:sp>
        <p:nvSpPr>
          <p:cNvPr id="3" name="Text Placeholder 2"/>
          <p:cNvSpPr>
            <a:spLocks noGrp="1"/>
          </p:cNvSpPr>
          <p:nvPr>
            <p:ph type="body" idx="1"/>
          </p:nvPr>
        </p:nvSpPr>
        <p:spPr/>
        <p:txBody>
          <a:bodyPr>
            <a:normAutofit fontScale="92500" lnSpcReduction="10000"/>
          </a:bodyPr>
          <a:lstStyle/>
          <a:p>
            <a:r>
              <a:rPr lang="en-GB" dirty="0" smtClean="0">
                <a:solidFill>
                  <a:schemeClr val="bg1"/>
                </a:solidFill>
              </a:rPr>
              <a:t>What is the ‘correct DB schema’?</a:t>
            </a:r>
          </a:p>
          <a:p>
            <a:r>
              <a:rPr lang="en-GB" dirty="0" smtClean="0">
                <a:solidFill>
                  <a:schemeClr val="bg1"/>
                </a:solidFill>
              </a:rPr>
              <a:t>How do we version control it?</a:t>
            </a:r>
          </a:p>
          <a:p>
            <a:r>
              <a:rPr lang="en-GB" dirty="0" smtClean="0">
                <a:solidFill>
                  <a:schemeClr val="bg1"/>
                </a:solidFill>
              </a:rPr>
              <a:t>How do I know the impact of a change?</a:t>
            </a:r>
          </a:p>
          <a:p>
            <a:r>
              <a:rPr lang="en-GB" dirty="0" smtClean="0">
                <a:solidFill>
                  <a:schemeClr val="bg1"/>
                </a:solidFill>
              </a:rPr>
              <a:t>How do we publish a DB?</a:t>
            </a:r>
          </a:p>
          <a:p>
            <a:r>
              <a:rPr lang="en-GB" dirty="0" smtClean="0">
                <a:solidFill>
                  <a:schemeClr val="bg1"/>
                </a:solidFill>
              </a:rPr>
              <a:t>Where do we get test data from?</a:t>
            </a:r>
          </a:p>
          <a:p>
            <a:r>
              <a:rPr lang="en-GB" dirty="0" smtClean="0">
                <a:solidFill>
                  <a:schemeClr val="bg1"/>
                </a:solidFill>
              </a:rPr>
              <a:t>How do we test it anyway?</a:t>
            </a:r>
          </a:p>
          <a:p>
            <a:endParaRPr lang="en-GB" sz="1900" dirty="0" smtClean="0">
              <a:solidFill>
                <a:schemeClr val="bg1"/>
              </a:solidFill>
            </a:endParaRPr>
          </a:p>
          <a:p>
            <a:r>
              <a:rPr lang="en-GB" dirty="0" smtClean="0">
                <a:solidFill>
                  <a:schemeClr val="bg1"/>
                </a:solidFill>
              </a:rPr>
              <a:t>There has been no ‘Microsoft standard’ way to manage the DB – until now</a:t>
            </a:r>
          </a:p>
          <a:p>
            <a:endParaRPr lang="en-GB" dirty="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75"/>
          <p:cNvGrpSpPr>
            <a:grpSpLocks/>
          </p:cNvGrpSpPr>
          <p:nvPr/>
        </p:nvGrpSpPr>
        <p:grpSpPr bwMode="auto">
          <a:xfrm>
            <a:off x="152400" y="1828800"/>
            <a:ext cx="1828800" cy="1539875"/>
            <a:chOff x="96" y="1104"/>
            <a:chExt cx="1152" cy="970"/>
          </a:xfrm>
        </p:grpSpPr>
        <p:pic>
          <p:nvPicPr>
            <p:cNvPr id="8225" name="Picture 35" descr="Office 2007 h reverse"/>
            <p:cNvPicPr>
              <a:picLocks noChangeAspect="1" noChangeArrowheads="1"/>
            </p:cNvPicPr>
            <p:nvPr/>
          </p:nvPicPr>
          <p:blipFill>
            <a:blip r:embed="rId3" cstate="print"/>
            <a:srcRect/>
            <a:stretch>
              <a:fillRect/>
            </a:stretch>
          </p:blipFill>
          <p:spPr bwMode="auto">
            <a:xfrm>
              <a:off x="192" y="1104"/>
              <a:ext cx="960" cy="271"/>
            </a:xfrm>
            <a:prstGeom prst="rect">
              <a:avLst/>
            </a:prstGeom>
            <a:noFill/>
            <a:ln w="9525">
              <a:noFill/>
              <a:miter lim="800000"/>
              <a:headEnd/>
              <a:tailEnd/>
            </a:ln>
          </p:spPr>
        </p:pic>
        <p:sp>
          <p:nvSpPr>
            <p:cNvPr id="319540" name="Rectangle 52"/>
            <p:cNvSpPr>
              <a:spLocks noChangeArrowheads="1"/>
            </p:cNvSpPr>
            <p:nvPr/>
          </p:nvSpPr>
          <p:spPr bwMode="auto">
            <a:xfrm>
              <a:off x="96" y="1440"/>
              <a:ext cx="1152" cy="634"/>
            </a:xfrm>
            <a:prstGeom prst="rect">
              <a:avLst/>
            </a:prstGeom>
            <a:noFill/>
            <a:ln w="9525">
              <a:noFill/>
              <a:miter lim="800000"/>
              <a:headEnd/>
              <a:tailEnd/>
            </a:ln>
            <a:effectLst/>
          </p:spPr>
          <p:txBody>
            <a:bodyPr>
              <a:spAutoFit/>
            </a:bodyPr>
            <a:lstStyle/>
            <a:p>
              <a:pPr fontAlgn="auto">
                <a:lnSpc>
                  <a:spcPct val="90000"/>
                </a:lnSpc>
                <a:spcBef>
                  <a:spcPct val="30000"/>
                </a:spcBef>
                <a:spcAft>
                  <a:spcPts val="0"/>
                </a:spcAft>
                <a:buClr>
                  <a:schemeClr val="tx2"/>
                </a:buClr>
                <a:buFont typeface="Wingdings 2" pitchFamily="18" charset="2"/>
                <a:buNone/>
                <a:defRPr/>
              </a:pPr>
              <a:r>
                <a:rPr lang="en-US" dirty="0">
                  <a:solidFill>
                    <a:schemeClr val="bg1"/>
                  </a:solidFill>
                  <a:effectLst>
                    <a:outerShdw blurRad="38100" dist="38100" dir="2700000" algn="tl">
                      <a:srgbClr val="000000"/>
                    </a:outerShdw>
                  </a:effectLst>
                  <a:latin typeface="+mn-lt"/>
                  <a:cs typeface="+mn-cs"/>
                </a:rPr>
                <a:t>Excel</a:t>
              </a:r>
            </a:p>
            <a:p>
              <a:pPr fontAlgn="auto">
                <a:lnSpc>
                  <a:spcPct val="90000"/>
                </a:lnSpc>
                <a:spcBef>
                  <a:spcPct val="30000"/>
                </a:spcBef>
                <a:spcAft>
                  <a:spcPts val="0"/>
                </a:spcAft>
                <a:buClr>
                  <a:schemeClr val="tx2"/>
                </a:buClr>
                <a:buFont typeface="Wingdings 2" pitchFamily="18" charset="2"/>
                <a:buNone/>
                <a:defRPr/>
              </a:pPr>
              <a:r>
                <a:rPr lang="en-US" dirty="0">
                  <a:solidFill>
                    <a:schemeClr val="bg1"/>
                  </a:solidFill>
                  <a:effectLst>
                    <a:outerShdw blurRad="38100" dist="38100" dir="2700000" algn="tl">
                      <a:srgbClr val="000000"/>
                    </a:outerShdw>
                  </a:effectLst>
                  <a:latin typeface="+mn-lt"/>
                  <a:cs typeface="+mn-cs"/>
                </a:rPr>
                <a:t>Project</a:t>
              </a:r>
            </a:p>
            <a:p>
              <a:pPr fontAlgn="auto">
                <a:lnSpc>
                  <a:spcPct val="90000"/>
                </a:lnSpc>
                <a:spcBef>
                  <a:spcPct val="30000"/>
                </a:spcBef>
                <a:spcAft>
                  <a:spcPts val="0"/>
                </a:spcAft>
                <a:buClr>
                  <a:schemeClr val="tx2"/>
                </a:buClr>
                <a:buFont typeface="Wingdings 2" pitchFamily="18" charset="2"/>
                <a:buNone/>
                <a:defRPr/>
              </a:pPr>
              <a:endParaRPr lang="en-US" dirty="0">
                <a:solidFill>
                  <a:schemeClr val="bg1"/>
                </a:solidFill>
                <a:effectLst>
                  <a:outerShdw blurRad="38100" dist="38100" dir="2700000" algn="tl">
                    <a:srgbClr val="000000"/>
                  </a:outerShdw>
                </a:effectLst>
                <a:latin typeface="+mn-lt"/>
                <a:cs typeface="+mn-cs"/>
              </a:endParaRPr>
            </a:p>
          </p:txBody>
        </p:sp>
      </p:grpSp>
      <p:grpSp>
        <p:nvGrpSpPr>
          <p:cNvPr id="3" name="Group 76"/>
          <p:cNvGrpSpPr>
            <a:grpSpLocks/>
          </p:cNvGrpSpPr>
          <p:nvPr/>
        </p:nvGrpSpPr>
        <p:grpSpPr bwMode="auto">
          <a:xfrm>
            <a:off x="0" y="4495800"/>
            <a:ext cx="2057400" cy="1828800"/>
            <a:chOff x="0" y="2832"/>
            <a:chExt cx="1296" cy="1152"/>
          </a:xfrm>
        </p:grpSpPr>
        <p:pic>
          <p:nvPicPr>
            <p:cNvPr id="8223" name="Picture 37" descr="Server SQL database"/>
            <p:cNvPicPr>
              <a:picLocks noChangeAspect="1" noChangeArrowheads="1"/>
            </p:cNvPicPr>
            <p:nvPr/>
          </p:nvPicPr>
          <p:blipFill>
            <a:blip r:embed="rId4"/>
            <a:srcRect/>
            <a:stretch>
              <a:fillRect/>
            </a:stretch>
          </p:blipFill>
          <p:spPr bwMode="auto">
            <a:xfrm>
              <a:off x="378" y="3264"/>
              <a:ext cx="486" cy="720"/>
            </a:xfrm>
            <a:prstGeom prst="rect">
              <a:avLst/>
            </a:prstGeom>
            <a:noFill/>
            <a:ln w="9525">
              <a:noFill/>
              <a:miter lim="800000"/>
              <a:headEnd/>
              <a:tailEnd/>
            </a:ln>
          </p:spPr>
        </p:pic>
        <p:sp>
          <p:nvSpPr>
            <p:cNvPr id="319539" name="Rectangle 51"/>
            <p:cNvSpPr>
              <a:spLocks noChangeArrowheads="1"/>
            </p:cNvSpPr>
            <p:nvPr/>
          </p:nvSpPr>
          <p:spPr bwMode="auto">
            <a:xfrm>
              <a:off x="0" y="2832"/>
              <a:ext cx="1296" cy="370"/>
            </a:xfrm>
            <a:prstGeom prst="rect">
              <a:avLst/>
            </a:prstGeom>
            <a:noFill/>
            <a:ln w="9525">
              <a:noFill/>
              <a:miter lim="800000"/>
              <a:headEnd/>
              <a:tailEnd/>
            </a:ln>
            <a:effectLst/>
          </p:spPr>
          <p:txBody>
            <a:bodyPr>
              <a:spAutoFit/>
            </a:bodyPr>
            <a:lstStyle/>
            <a:p>
              <a:pPr fontAlgn="auto">
                <a:lnSpc>
                  <a:spcPct val="90000"/>
                </a:lnSpc>
                <a:spcBef>
                  <a:spcPct val="30000"/>
                </a:spcBef>
                <a:spcAft>
                  <a:spcPts val="0"/>
                </a:spcAft>
                <a:buClr>
                  <a:schemeClr val="tx2"/>
                </a:buClr>
                <a:buFont typeface="Wingdings 2" pitchFamily="18" charset="2"/>
                <a:buNone/>
                <a:defRPr/>
              </a:pPr>
              <a:r>
                <a:rPr lang="en-US" dirty="0">
                  <a:solidFill>
                    <a:schemeClr val="bg1"/>
                  </a:solidFill>
                  <a:effectLst>
                    <a:outerShdw blurRad="38100" dist="38100" dir="2700000" algn="tl">
                      <a:srgbClr val="000000"/>
                    </a:outerShdw>
                  </a:effectLst>
                  <a:latin typeface="+mn-lt"/>
                  <a:cs typeface="+mn-cs"/>
                </a:rPr>
                <a:t>Operations, QA and Help Desk</a:t>
              </a:r>
            </a:p>
          </p:txBody>
        </p:sp>
      </p:grpSp>
      <p:grpSp>
        <p:nvGrpSpPr>
          <p:cNvPr id="4" name="Group 77"/>
          <p:cNvGrpSpPr>
            <a:grpSpLocks/>
          </p:cNvGrpSpPr>
          <p:nvPr/>
        </p:nvGrpSpPr>
        <p:grpSpPr bwMode="auto">
          <a:xfrm>
            <a:off x="7162800" y="4664075"/>
            <a:ext cx="1905000" cy="1736725"/>
            <a:chOff x="4512" y="2938"/>
            <a:chExt cx="1200" cy="1094"/>
          </a:xfrm>
        </p:grpSpPr>
        <p:pic>
          <p:nvPicPr>
            <p:cNvPr id="8221" name="Picture 38" descr="Business Process (developer)"/>
            <p:cNvPicPr>
              <a:picLocks noChangeAspect="1" noChangeArrowheads="1"/>
            </p:cNvPicPr>
            <p:nvPr/>
          </p:nvPicPr>
          <p:blipFill>
            <a:blip r:embed="rId5"/>
            <a:srcRect/>
            <a:stretch>
              <a:fillRect/>
            </a:stretch>
          </p:blipFill>
          <p:spPr bwMode="auto">
            <a:xfrm>
              <a:off x="4752" y="3312"/>
              <a:ext cx="490" cy="720"/>
            </a:xfrm>
            <a:prstGeom prst="rect">
              <a:avLst/>
            </a:prstGeom>
            <a:noFill/>
            <a:ln w="9525">
              <a:noFill/>
              <a:miter lim="800000"/>
              <a:headEnd/>
              <a:tailEnd/>
            </a:ln>
          </p:spPr>
        </p:pic>
        <p:sp>
          <p:nvSpPr>
            <p:cNvPr id="319538" name="Rectangle 50"/>
            <p:cNvSpPr>
              <a:spLocks noChangeArrowheads="1"/>
            </p:cNvSpPr>
            <p:nvPr/>
          </p:nvSpPr>
          <p:spPr bwMode="auto">
            <a:xfrm>
              <a:off x="4512" y="2938"/>
              <a:ext cx="1200" cy="372"/>
            </a:xfrm>
            <a:prstGeom prst="rect">
              <a:avLst/>
            </a:prstGeom>
            <a:noFill/>
            <a:ln w="9525">
              <a:noFill/>
              <a:miter lim="800000"/>
              <a:headEnd/>
              <a:tailEnd/>
            </a:ln>
            <a:effectLst/>
          </p:spPr>
          <p:txBody>
            <a:bodyPr>
              <a:spAutoFit/>
            </a:bodyPr>
            <a:lstStyle/>
            <a:p>
              <a:pPr fontAlgn="auto">
                <a:lnSpc>
                  <a:spcPct val="90000"/>
                </a:lnSpc>
                <a:spcBef>
                  <a:spcPct val="30000"/>
                </a:spcBef>
                <a:spcAft>
                  <a:spcPts val="0"/>
                </a:spcAft>
                <a:buClr>
                  <a:schemeClr val="tx2"/>
                </a:buClr>
                <a:buFont typeface="Wingdings 2" pitchFamily="18" charset="2"/>
                <a:buNone/>
                <a:defRPr/>
              </a:pPr>
              <a:r>
                <a:rPr lang="en-US" dirty="0">
                  <a:solidFill>
                    <a:schemeClr val="bg1"/>
                  </a:solidFill>
                  <a:effectLst>
                    <a:outerShdw blurRad="38100" dist="38100" dir="2700000" algn="tl">
                      <a:srgbClr val="000000"/>
                    </a:outerShdw>
                  </a:effectLst>
                  <a:latin typeface="+mn-lt"/>
                  <a:cs typeface="+mn-cs"/>
                </a:rPr>
                <a:t>Non-Microsoft Developer</a:t>
              </a:r>
            </a:p>
          </p:txBody>
        </p:sp>
      </p:grpSp>
      <p:grpSp>
        <p:nvGrpSpPr>
          <p:cNvPr id="5" name="Group 79"/>
          <p:cNvGrpSpPr>
            <a:grpSpLocks/>
          </p:cNvGrpSpPr>
          <p:nvPr/>
        </p:nvGrpSpPr>
        <p:grpSpPr bwMode="auto">
          <a:xfrm>
            <a:off x="6934200" y="1606550"/>
            <a:ext cx="2133600" cy="1727200"/>
            <a:chOff x="4368" y="1012"/>
            <a:chExt cx="1344" cy="1088"/>
          </a:xfrm>
        </p:grpSpPr>
        <p:grpSp>
          <p:nvGrpSpPr>
            <p:cNvPr id="6" name="Group 78"/>
            <p:cNvGrpSpPr>
              <a:grpSpLocks/>
            </p:cNvGrpSpPr>
            <p:nvPr/>
          </p:nvGrpSpPr>
          <p:grpSpPr bwMode="auto">
            <a:xfrm>
              <a:off x="4368" y="1012"/>
              <a:ext cx="1056" cy="668"/>
              <a:chOff x="4272" y="1008"/>
              <a:chExt cx="1056" cy="668"/>
            </a:xfrm>
          </p:grpSpPr>
          <p:pic>
            <p:nvPicPr>
              <p:cNvPr id="8219" name="Picture 39" descr="Internet cloud web"/>
              <p:cNvPicPr>
                <a:picLocks noChangeAspect="1" noChangeArrowheads="1"/>
              </p:cNvPicPr>
              <p:nvPr/>
            </p:nvPicPr>
            <p:blipFill>
              <a:blip r:embed="rId6"/>
              <a:srcRect/>
              <a:stretch>
                <a:fillRect/>
              </a:stretch>
            </p:blipFill>
            <p:spPr bwMode="auto">
              <a:xfrm>
                <a:off x="4272" y="1344"/>
                <a:ext cx="768" cy="332"/>
              </a:xfrm>
              <a:prstGeom prst="rect">
                <a:avLst/>
              </a:prstGeom>
              <a:noFill/>
              <a:ln w="9525">
                <a:noFill/>
                <a:miter lim="800000"/>
                <a:headEnd/>
                <a:tailEnd/>
              </a:ln>
            </p:spPr>
          </p:pic>
          <p:pic>
            <p:nvPicPr>
              <p:cNvPr id="8220" name="Picture 33" descr="http mage"/>
              <p:cNvPicPr>
                <a:picLocks noChangeAspect="1" noChangeArrowheads="1"/>
              </p:cNvPicPr>
              <p:nvPr/>
            </p:nvPicPr>
            <p:blipFill>
              <a:blip r:embed="rId7"/>
              <a:srcRect/>
              <a:stretch>
                <a:fillRect/>
              </a:stretch>
            </p:blipFill>
            <p:spPr bwMode="auto">
              <a:xfrm>
                <a:off x="4512" y="1008"/>
                <a:ext cx="816" cy="482"/>
              </a:xfrm>
              <a:prstGeom prst="rect">
                <a:avLst/>
              </a:prstGeom>
              <a:noFill/>
              <a:ln w="9525">
                <a:noFill/>
                <a:miter lim="800000"/>
                <a:headEnd/>
                <a:tailEnd/>
              </a:ln>
            </p:spPr>
          </p:pic>
        </p:grpSp>
        <p:sp>
          <p:nvSpPr>
            <p:cNvPr id="319537" name="Rectangle 49"/>
            <p:cNvSpPr>
              <a:spLocks noChangeArrowheads="1"/>
            </p:cNvSpPr>
            <p:nvPr/>
          </p:nvSpPr>
          <p:spPr bwMode="auto">
            <a:xfrm>
              <a:off x="4512" y="1728"/>
              <a:ext cx="1200" cy="372"/>
            </a:xfrm>
            <a:prstGeom prst="rect">
              <a:avLst/>
            </a:prstGeom>
            <a:noFill/>
            <a:ln w="9525">
              <a:noFill/>
              <a:miter lim="800000"/>
              <a:headEnd/>
              <a:tailEnd/>
            </a:ln>
            <a:effectLst/>
          </p:spPr>
          <p:txBody>
            <a:bodyPr>
              <a:spAutoFit/>
            </a:bodyPr>
            <a:lstStyle/>
            <a:p>
              <a:pPr fontAlgn="auto">
                <a:lnSpc>
                  <a:spcPct val="90000"/>
                </a:lnSpc>
                <a:spcBef>
                  <a:spcPct val="30000"/>
                </a:spcBef>
                <a:spcAft>
                  <a:spcPts val="0"/>
                </a:spcAft>
                <a:buClr>
                  <a:schemeClr val="tx2"/>
                </a:buClr>
                <a:buFont typeface="Wingdings 2" pitchFamily="18" charset="2"/>
                <a:buNone/>
                <a:defRPr/>
              </a:pPr>
              <a:r>
                <a:rPr lang="en-US" dirty="0">
                  <a:solidFill>
                    <a:schemeClr val="bg1"/>
                  </a:solidFill>
                  <a:effectLst>
                    <a:outerShdw blurRad="38100" dist="38100" dir="2700000" algn="tl">
                      <a:srgbClr val="000000"/>
                    </a:outerShdw>
                  </a:effectLst>
                  <a:latin typeface="+mn-lt"/>
                  <a:cs typeface="+mn-cs"/>
                </a:rPr>
                <a:t>Team System Web Access</a:t>
              </a:r>
            </a:p>
          </p:txBody>
        </p:sp>
      </p:grpSp>
      <p:sp>
        <p:nvSpPr>
          <p:cNvPr id="319569" name="Rectangle 81"/>
          <p:cNvSpPr>
            <a:spLocks noGrp="1" noChangeArrowheads="1"/>
          </p:cNvSpPr>
          <p:nvPr>
            <p:ph type="title"/>
          </p:nvPr>
        </p:nvSpPr>
        <p:spPr>
          <a:xfrm>
            <a:off x="381000" y="228600"/>
            <a:ext cx="8763000" cy="1025525"/>
          </a:xfrm>
        </p:spPr>
        <p:txBody>
          <a:bodyPr rtlCol="0">
            <a:normAutofit fontScale="90000"/>
          </a:bodyPr>
          <a:lstStyle/>
          <a:p>
            <a:pPr fontAlgn="auto">
              <a:spcAft>
                <a:spcPts val="0"/>
              </a:spcAft>
              <a:defRPr/>
            </a:pPr>
            <a:r>
              <a:rPr lang="en-US" sz="4000" dirty="0" smtClean="0"/>
              <a:t>Visual Studio Team System</a:t>
            </a:r>
            <a:br>
              <a:rPr lang="en-US" sz="4000" dirty="0" smtClean="0"/>
            </a:br>
            <a:r>
              <a:rPr lang="en-US" sz="2800" dirty="0" smtClean="0"/>
              <a:t>Application Life Cycle Management (ALM) Solution</a:t>
            </a:r>
          </a:p>
        </p:txBody>
      </p:sp>
      <p:grpSp>
        <p:nvGrpSpPr>
          <p:cNvPr id="7" name="Group 53"/>
          <p:cNvGrpSpPr>
            <a:grpSpLocks/>
          </p:cNvGrpSpPr>
          <p:nvPr/>
        </p:nvGrpSpPr>
        <p:grpSpPr bwMode="auto">
          <a:xfrm>
            <a:off x="1905000" y="1600200"/>
            <a:ext cx="5181600" cy="4953000"/>
            <a:chOff x="1200" y="1008"/>
            <a:chExt cx="3264" cy="3120"/>
          </a:xfrm>
        </p:grpSpPr>
        <p:pic>
          <p:nvPicPr>
            <p:cNvPr id="8214" name="Picture 3" descr="arc-v7-Arrow03"/>
            <p:cNvPicPr>
              <a:picLocks noChangeAspect="1" noChangeArrowheads="1"/>
            </p:cNvPicPr>
            <p:nvPr/>
          </p:nvPicPr>
          <p:blipFill>
            <a:blip r:embed="rId8"/>
            <a:srcRect/>
            <a:stretch>
              <a:fillRect/>
            </a:stretch>
          </p:blipFill>
          <p:spPr bwMode="auto">
            <a:xfrm>
              <a:off x="1418" y="1008"/>
              <a:ext cx="2829" cy="919"/>
            </a:xfrm>
            <a:prstGeom prst="rect">
              <a:avLst/>
            </a:prstGeom>
            <a:noFill/>
            <a:ln w="9525">
              <a:noFill/>
              <a:miter lim="800000"/>
              <a:headEnd/>
              <a:tailEnd/>
            </a:ln>
          </p:spPr>
        </p:pic>
        <p:pic>
          <p:nvPicPr>
            <p:cNvPr id="8215" name="Picture 4" descr="arc-v7-Arrow01"/>
            <p:cNvPicPr>
              <a:picLocks noChangeAspect="1" noChangeArrowheads="1"/>
            </p:cNvPicPr>
            <p:nvPr/>
          </p:nvPicPr>
          <p:blipFill>
            <a:blip r:embed="rId9"/>
            <a:srcRect/>
            <a:stretch>
              <a:fillRect/>
            </a:stretch>
          </p:blipFill>
          <p:spPr bwMode="auto">
            <a:xfrm>
              <a:off x="1200" y="1759"/>
              <a:ext cx="1633" cy="2366"/>
            </a:xfrm>
            <a:prstGeom prst="rect">
              <a:avLst/>
            </a:prstGeom>
            <a:noFill/>
            <a:ln w="9525">
              <a:noFill/>
              <a:miter lim="800000"/>
              <a:headEnd/>
              <a:tailEnd/>
            </a:ln>
          </p:spPr>
        </p:pic>
        <p:pic>
          <p:nvPicPr>
            <p:cNvPr id="8216" name="Picture 5" descr="arc-v7-Arrow02"/>
            <p:cNvPicPr>
              <a:picLocks noChangeAspect="1" noChangeArrowheads="1"/>
            </p:cNvPicPr>
            <p:nvPr/>
          </p:nvPicPr>
          <p:blipFill>
            <a:blip r:embed="rId10"/>
            <a:srcRect/>
            <a:stretch>
              <a:fillRect/>
            </a:stretch>
          </p:blipFill>
          <p:spPr bwMode="auto">
            <a:xfrm>
              <a:off x="2729" y="1789"/>
              <a:ext cx="1735" cy="2339"/>
            </a:xfrm>
            <a:prstGeom prst="rect">
              <a:avLst/>
            </a:prstGeom>
            <a:noFill/>
            <a:ln w="9525">
              <a:noFill/>
              <a:miter lim="800000"/>
              <a:headEnd/>
              <a:tailEnd/>
            </a:ln>
          </p:spPr>
        </p:pic>
      </p:grpSp>
      <p:pic>
        <p:nvPicPr>
          <p:cNvPr id="9225" name="Picture 6" descr="arc-v7-GreySemiCircle"/>
          <p:cNvPicPr>
            <a:picLocks noChangeAspect="1" noChangeArrowheads="1"/>
          </p:cNvPicPr>
          <p:nvPr/>
        </p:nvPicPr>
        <p:blipFill>
          <a:blip r:embed="rId11"/>
          <a:srcRect/>
          <a:stretch>
            <a:fillRect/>
          </a:stretch>
        </p:blipFill>
        <p:spPr bwMode="auto">
          <a:xfrm>
            <a:off x="2239963" y="4090988"/>
            <a:ext cx="4532312" cy="2163762"/>
          </a:xfrm>
          <a:prstGeom prst="rect">
            <a:avLst/>
          </a:prstGeom>
          <a:noFill/>
          <a:ln w="9525">
            <a:noFill/>
            <a:miter lim="800000"/>
            <a:headEnd/>
            <a:tailEnd/>
          </a:ln>
        </p:spPr>
      </p:pic>
      <p:pic>
        <p:nvPicPr>
          <p:cNvPr id="9226" name="Picture 7" descr="arc-v7-BlueSemiCircle"/>
          <p:cNvPicPr>
            <a:picLocks noChangeAspect="1" noChangeArrowheads="1"/>
          </p:cNvPicPr>
          <p:nvPr/>
        </p:nvPicPr>
        <p:blipFill>
          <a:blip r:embed="rId12"/>
          <a:srcRect/>
          <a:stretch>
            <a:fillRect/>
          </a:stretch>
        </p:blipFill>
        <p:spPr bwMode="auto">
          <a:xfrm>
            <a:off x="2239963" y="1931988"/>
            <a:ext cx="4532312" cy="2163762"/>
          </a:xfrm>
          <a:prstGeom prst="rect">
            <a:avLst/>
          </a:prstGeom>
          <a:noFill/>
          <a:ln w="9525">
            <a:noFill/>
            <a:miter lim="800000"/>
            <a:headEnd/>
            <a:tailEnd/>
          </a:ln>
        </p:spPr>
      </p:pic>
      <p:pic>
        <p:nvPicPr>
          <p:cNvPr id="9227" name="Picture 8" descr="arc-v7-BluePuzzle01"/>
          <p:cNvPicPr>
            <a:picLocks noChangeAspect="1" noChangeArrowheads="1"/>
          </p:cNvPicPr>
          <p:nvPr/>
        </p:nvPicPr>
        <p:blipFill>
          <a:blip r:embed="rId13"/>
          <a:srcRect/>
          <a:stretch>
            <a:fillRect/>
          </a:stretch>
        </p:blipFill>
        <p:spPr bwMode="auto">
          <a:xfrm>
            <a:off x="2744788" y="3106738"/>
            <a:ext cx="987425" cy="989012"/>
          </a:xfrm>
          <a:prstGeom prst="rect">
            <a:avLst/>
          </a:prstGeom>
          <a:noFill/>
          <a:ln w="9525">
            <a:noFill/>
            <a:miter lim="800000"/>
            <a:headEnd/>
            <a:tailEnd/>
          </a:ln>
        </p:spPr>
      </p:pic>
      <p:pic>
        <p:nvPicPr>
          <p:cNvPr id="9228" name="Picture 9" descr="arc-v7-GreyPuzzle01"/>
          <p:cNvPicPr>
            <a:picLocks noChangeAspect="1" noChangeArrowheads="1"/>
          </p:cNvPicPr>
          <p:nvPr/>
        </p:nvPicPr>
        <p:blipFill>
          <a:blip r:embed="rId14"/>
          <a:srcRect/>
          <a:stretch>
            <a:fillRect/>
          </a:stretch>
        </p:blipFill>
        <p:spPr bwMode="auto">
          <a:xfrm>
            <a:off x="5284788" y="4087813"/>
            <a:ext cx="985837" cy="989012"/>
          </a:xfrm>
          <a:prstGeom prst="rect">
            <a:avLst/>
          </a:prstGeom>
          <a:noFill/>
          <a:ln w="9525">
            <a:noFill/>
            <a:miter lim="800000"/>
            <a:headEnd/>
            <a:tailEnd/>
          </a:ln>
        </p:spPr>
      </p:pic>
      <p:pic>
        <p:nvPicPr>
          <p:cNvPr id="9229" name="Picture 10" descr="arc-v7-GreyPuzzle02"/>
          <p:cNvPicPr>
            <a:picLocks noChangeAspect="1" noChangeArrowheads="1"/>
          </p:cNvPicPr>
          <p:nvPr/>
        </p:nvPicPr>
        <p:blipFill>
          <a:blip r:embed="rId15"/>
          <a:srcRect/>
          <a:stretch>
            <a:fillRect/>
          </a:stretch>
        </p:blipFill>
        <p:spPr bwMode="auto">
          <a:xfrm>
            <a:off x="4797425" y="4627563"/>
            <a:ext cx="1127125" cy="1055687"/>
          </a:xfrm>
          <a:prstGeom prst="rect">
            <a:avLst/>
          </a:prstGeom>
          <a:noFill/>
          <a:ln w="9525">
            <a:noFill/>
            <a:miter lim="800000"/>
            <a:headEnd/>
            <a:tailEnd/>
          </a:ln>
        </p:spPr>
      </p:pic>
      <p:pic>
        <p:nvPicPr>
          <p:cNvPr id="9230" name="Picture 11" descr="arc-v7-GreyPuzzle03"/>
          <p:cNvPicPr>
            <a:picLocks noChangeAspect="1" noChangeArrowheads="1"/>
          </p:cNvPicPr>
          <p:nvPr/>
        </p:nvPicPr>
        <p:blipFill>
          <a:blip r:embed="rId16"/>
          <a:srcRect/>
          <a:stretch>
            <a:fillRect/>
          </a:stretch>
        </p:blipFill>
        <p:spPr bwMode="auto">
          <a:xfrm>
            <a:off x="3954463" y="4960938"/>
            <a:ext cx="1093787" cy="811212"/>
          </a:xfrm>
          <a:prstGeom prst="rect">
            <a:avLst/>
          </a:prstGeom>
          <a:noFill/>
          <a:ln w="9525">
            <a:noFill/>
            <a:miter lim="800000"/>
            <a:headEnd/>
            <a:tailEnd/>
          </a:ln>
        </p:spPr>
      </p:pic>
      <p:pic>
        <p:nvPicPr>
          <p:cNvPr id="9231" name="Picture 12" descr="arc-v7-GreyPuzzle04"/>
          <p:cNvPicPr>
            <a:picLocks noChangeAspect="1" noChangeArrowheads="1"/>
          </p:cNvPicPr>
          <p:nvPr/>
        </p:nvPicPr>
        <p:blipFill>
          <a:blip r:embed="rId17"/>
          <a:srcRect/>
          <a:stretch>
            <a:fillRect/>
          </a:stretch>
        </p:blipFill>
        <p:spPr bwMode="auto">
          <a:xfrm>
            <a:off x="3076575" y="4627563"/>
            <a:ext cx="1127125" cy="1060450"/>
          </a:xfrm>
          <a:prstGeom prst="rect">
            <a:avLst/>
          </a:prstGeom>
          <a:noFill/>
          <a:ln w="9525">
            <a:noFill/>
            <a:miter lim="800000"/>
            <a:headEnd/>
            <a:tailEnd/>
          </a:ln>
        </p:spPr>
      </p:pic>
      <p:pic>
        <p:nvPicPr>
          <p:cNvPr id="9232" name="Picture 13" descr="arc-v7-GreyPuzzle05"/>
          <p:cNvPicPr>
            <a:picLocks noChangeAspect="1" noChangeArrowheads="1"/>
          </p:cNvPicPr>
          <p:nvPr/>
        </p:nvPicPr>
        <p:blipFill>
          <a:blip r:embed="rId18"/>
          <a:srcRect/>
          <a:stretch>
            <a:fillRect/>
          </a:stretch>
        </p:blipFill>
        <p:spPr bwMode="auto">
          <a:xfrm>
            <a:off x="2744788" y="4087813"/>
            <a:ext cx="987425" cy="989012"/>
          </a:xfrm>
          <a:prstGeom prst="rect">
            <a:avLst/>
          </a:prstGeom>
          <a:noFill/>
          <a:ln w="9525">
            <a:noFill/>
            <a:miter lim="800000"/>
            <a:headEnd/>
            <a:tailEnd/>
          </a:ln>
        </p:spPr>
      </p:pic>
      <p:pic>
        <p:nvPicPr>
          <p:cNvPr id="9233" name="Picture 14" descr="arc-v7-BluePuzzle02"/>
          <p:cNvPicPr>
            <a:picLocks noChangeAspect="1" noChangeArrowheads="1"/>
          </p:cNvPicPr>
          <p:nvPr/>
        </p:nvPicPr>
        <p:blipFill>
          <a:blip r:embed="rId19"/>
          <a:srcRect/>
          <a:stretch>
            <a:fillRect/>
          </a:stretch>
        </p:blipFill>
        <p:spPr bwMode="auto">
          <a:xfrm>
            <a:off x="3087688" y="2492375"/>
            <a:ext cx="1127125" cy="1055688"/>
          </a:xfrm>
          <a:prstGeom prst="rect">
            <a:avLst/>
          </a:prstGeom>
          <a:noFill/>
          <a:ln w="9525">
            <a:noFill/>
            <a:miter lim="800000"/>
            <a:headEnd/>
            <a:tailEnd/>
          </a:ln>
        </p:spPr>
      </p:pic>
      <p:pic>
        <p:nvPicPr>
          <p:cNvPr id="9234" name="Picture 15" descr="arc-v7-BluePuzzle03"/>
          <p:cNvPicPr>
            <a:picLocks noChangeAspect="1" noChangeArrowheads="1"/>
          </p:cNvPicPr>
          <p:nvPr/>
        </p:nvPicPr>
        <p:blipFill>
          <a:blip r:embed="rId20"/>
          <a:srcRect/>
          <a:stretch>
            <a:fillRect/>
          </a:stretch>
        </p:blipFill>
        <p:spPr bwMode="auto">
          <a:xfrm>
            <a:off x="3971925" y="2405063"/>
            <a:ext cx="1092200" cy="811212"/>
          </a:xfrm>
          <a:prstGeom prst="rect">
            <a:avLst/>
          </a:prstGeom>
          <a:noFill/>
          <a:ln w="9525">
            <a:noFill/>
            <a:miter lim="800000"/>
            <a:headEnd/>
            <a:tailEnd/>
          </a:ln>
        </p:spPr>
      </p:pic>
      <p:pic>
        <p:nvPicPr>
          <p:cNvPr id="9235" name="Picture 16" descr="arc-v7-BluePuzzle04"/>
          <p:cNvPicPr>
            <a:picLocks noChangeAspect="1" noChangeArrowheads="1"/>
          </p:cNvPicPr>
          <p:nvPr/>
        </p:nvPicPr>
        <p:blipFill>
          <a:blip r:embed="rId21"/>
          <a:srcRect/>
          <a:stretch>
            <a:fillRect/>
          </a:stretch>
        </p:blipFill>
        <p:spPr bwMode="auto">
          <a:xfrm>
            <a:off x="4810125" y="2489200"/>
            <a:ext cx="1127125" cy="1060450"/>
          </a:xfrm>
          <a:prstGeom prst="rect">
            <a:avLst/>
          </a:prstGeom>
          <a:noFill/>
          <a:ln w="9525">
            <a:noFill/>
            <a:miter lim="800000"/>
            <a:headEnd/>
            <a:tailEnd/>
          </a:ln>
        </p:spPr>
      </p:pic>
      <p:pic>
        <p:nvPicPr>
          <p:cNvPr id="9236" name="Picture 17" descr="arc-v7-BluePuzzle05"/>
          <p:cNvPicPr>
            <a:picLocks noChangeAspect="1" noChangeArrowheads="1"/>
          </p:cNvPicPr>
          <p:nvPr/>
        </p:nvPicPr>
        <p:blipFill>
          <a:blip r:embed="rId22"/>
          <a:srcRect/>
          <a:stretch>
            <a:fillRect/>
          </a:stretch>
        </p:blipFill>
        <p:spPr bwMode="auto">
          <a:xfrm>
            <a:off x="5291138" y="3101975"/>
            <a:ext cx="985837" cy="989013"/>
          </a:xfrm>
          <a:prstGeom prst="rect">
            <a:avLst/>
          </a:prstGeom>
          <a:noFill/>
          <a:ln w="9525">
            <a:noFill/>
            <a:miter lim="800000"/>
            <a:headEnd/>
            <a:tailEnd/>
          </a:ln>
        </p:spPr>
      </p:pic>
      <p:pic>
        <p:nvPicPr>
          <p:cNvPr id="9237" name="Picture 18" descr="arc-v7-CenterRing"/>
          <p:cNvPicPr>
            <a:picLocks noChangeAspect="1" noChangeArrowheads="1"/>
          </p:cNvPicPr>
          <p:nvPr/>
        </p:nvPicPr>
        <p:blipFill>
          <a:blip r:embed="rId23"/>
          <a:srcRect/>
          <a:stretch>
            <a:fillRect/>
          </a:stretch>
        </p:blipFill>
        <p:spPr bwMode="auto">
          <a:xfrm>
            <a:off x="3441700" y="3076575"/>
            <a:ext cx="2139950" cy="2041525"/>
          </a:xfrm>
          <a:prstGeom prst="rect">
            <a:avLst/>
          </a:prstGeom>
          <a:noFill/>
          <a:ln w="9525">
            <a:noFill/>
            <a:miter lim="800000"/>
            <a:headEnd/>
            <a:tailEnd/>
          </a:ln>
        </p:spPr>
      </p:pic>
      <p:pic>
        <p:nvPicPr>
          <p:cNvPr id="9238" name="Picture 19" descr="arc-v7-Center"/>
          <p:cNvPicPr>
            <a:picLocks noChangeAspect="1" noChangeArrowheads="1"/>
          </p:cNvPicPr>
          <p:nvPr/>
        </p:nvPicPr>
        <p:blipFill>
          <a:blip r:embed="rId24"/>
          <a:srcRect/>
          <a:stretch>
            <a:fillRect/>
          </a:stretch>
        </p:blipFill>
        <p:spPr bwMode="auto">
          <a:xfrm>
            <a:off x="3814763" y="3425825"/>
            <a:ext cx="1385887" cy="13239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38"/>
                                        </p:tgtEl>
                                        <p:attrNameLst>
                                          <p:attrName>style.visibility</p:attrName>
                                        </p:attrNameLst>
                                      </p:cBhvr>
                                      <p:to>
                                        <p:strVal val="visible"/>
                                      </p:to>
                                    </p:set>
                                    <p:anim calcmode="lin" valueType="num">
                                      <p:cBhvr additive="base">
                                        <p:cTn id="7" dur="1000" fill="hold"/>
                                        <p:tgtEl>
                                          <p:spTgt spid="9238"/>
                                        </p:tgtEl>
                                        <p:attrNameLst>
                                          <p:attrName>ppt_x</p:attrName>
                                        </p:attrNameLst>
                                      </p:cBhvr>
                                      <p:tavLst>
                                        <p:tav tm="0">
                                          <p:val>
                                            <p:strVal val="#ppt_x"/>
                                          </p:val>
                                        </p:tav>
                                        <p:tav tm="100000">
                                          <p:val>
                                            <p:strVal val="#ppt_x"/>
                                          </p:val>
                                        </p:tav>
                                      </p:tavLst>
                                    </p:anim>
                                    <p:anim calcmode="lin" valueType="num">
                                      <p:cBhvr additive="base">
                                        <p:cTn id="8" dur="1000" fill="hold"/>
                                        <p:tgtEl>
                                          <p:spTgt spid="923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237"/>
                                        </p:tgtEl>
                                        <p:attrNameLst>
                                          <p:attrName>style.visibility</p:attrName>
                                        </p:attrNameLst>
                                      </p:cBhvr>
                                      <p:to>
                                        <p:strVal val="visible"/>
                                      </p:to>
                                    </p:set>
                                    <p:anim calcmode="lin" valueType="num">
                                      <p:cBhvr additive="base">
                                        <p:cTn id="12" dur="500" fill="hold"/>
                                        <p:tgtEl>
                                          <p:spTgt spid="9237"/>
                                        </p:tgtEl>
                                        <p:attrNameLst>
                                          <p:attrName>ppt_x</p:attrName>
                                        </p:attrNameLst>
                                      </p:cBhvr>
                                      <p:tavLst>
                                        <p:tav tm="0">
                                          <p:val>
                                            <p:strVal val="#ppt_x"/>
                                          </p:val>
                                        </p:tav>
                                        <p:tav tm="100000">
                                          <p:val>
                                            <p:strVal val="#ppt_x"/>
                                          </p:val>
                                        </p:tav>
                                      </p:tavLst>
                                    </p:anim>
                                    <p:anim calcmode="lin" valueType="num">
                                      <p:cBhvr additive="base">
                                        <p:cTn id="13" dur="500" fill="hold"/>
                                        <p:tgtEl>
                                          <p:spTgt spid="9237"/>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9236"/>
                                        </p:tgtEl>
                                        <p:attrNameLst>
                                          <p:attrName>style.visibility</p:attrName>
                                        </p:attrNameLst>
                                      </p:cBhvr>
                                      <p:to>
                                        <p:strVal val="visible"/>
                                      </p:to>
                                    </p:set>
                                    <p:anim calcmode="lin" valueType="num">
                                      <p:cBhvr additive="base">
                                        <p:cTn id="17" dur="500" fill="hold"/>
                                        <p:tgtEl>
                                          <p:spTgt spid="9236"/>
                                        </p:tgtEl>
                                        <p:attrNameLst>
                                          <p:attrName>ppt_x</p:attrName>
                                        </p:attrNameLst>
                                      </p:cBhvr>
                                      <p:tavLst>
                                        <p:tav tm="0">
                                          <p:val>
                                            <p:strVal val="#ppt_x"/>
                                          </p:val>
                                        </p:tav>
                                        <p:tav tm="100000">
                                          <p:val>
                                            <p:strVal val="#ppt_x"/>
                                          </p:val>
                                        </p:tav>
                                      </p:tavLst>
                                    </p:anim>
                                    <p:anim calcmode="lin" valueType="num">
                                      <p:cBhvr additive="base">
                                        <p:cTn id="18" dur="500" fill="hold"/>
                                        <p:tgtEl>
                                          <p:spTgt spid="9236"/>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235"/>
                                        </p:tgtEl>
                                        <p:attrNameLst>
                                          <p:attrName>style.visibility</p:attrName>
                                        </p:attrNameLst>
                                      </p:cBhvr>
                                      <p:to>
                                        <p:strVal val="visible"/>
                                      </p:to>
                                    </p:set>
                                    <p:anim calcmode="lin" valueType="num">
                                      <p:cBhvr additive="base">
                                        <p:cTn id="22" dur="500" fill="hold"/>
                                        <p:tgtEl>
                                          <p:spTgt spid="9235"/>
                                        </p:tgtEl>
                                        <p:attrNameLst>
                                          <p:attrName>ppt_x</p:attrName>
                                        </p:attrNameLst>
                                      </p:cBhvr>
                                      <p:tavLst>
                                        <p:tav tm="0">
                                          <p:val>
                                            <p:strVal val="#ppt_x"/>
                                          </p:val>
                                        </p:tav>
                                        <p:tav tm="100000">
                                          <p:val>
                                            <p:strVal val="#ppt_x"/>
                                          </p:val>
                                        </p:tav>
                                      </p:tavLst>
                                    </p:anim>
                                    <p:anim calcmode="lin" valueType="num">
                                      <p:cBhvr additive="base">
                                        <p:cTn id="23" dur="500" fill="hold"/>
                                        <p:tgtEl>
                                          <p:spTgt spid="9235"/>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9234"/>
                                        </p:tgtEl>
                                        <p:attrNameLst>
                                          <p:attrName>style.visibility</p:attrName>
                                        </p:attrNameLst>
                                      </p:cBhvr>
                                      <p:to>
                                        <p:strVal val="visible"/>
                                      </p:to>
                                    </p:set>
                                    <p:anim calcmode="lin" valueType="num">
                                      <p:cBhvr additive="base">
                                        <p:cTn id="27" dur="500" fill="hold"/>
                                        <p:tgtEl>
                                          <p:spTgt spid="9234"/>
                                        </p:tgtEl>
                                        <p:attrNameLst>
                                          <p:attrName>ppt_x</p:attrName>
                                        </p:attrNameLst>
                                      </p:cBhvr>
                                      <p:tavLst>
                                        <p:tav tm="0">
                                          <p:val>
                                            <p:strVal val="#ppt_x"/>
                                          </p:val>
                                        </p:tav>
                                        <p:tav tm="100000">
                                          <p:val>
                                            <p:strVal val="#ppt_x"/>
                                          </p:val>
                                        </p:tav>
                                      </p:tavLst>
                                    </p:anim>
                                    <p:anim calcmode="lin" valueType="num">
                                      <p:cBhvr additive="base">
                                        <p:cTn id="28" dur="500" fill="hold"/>
                                        <p:tgtEl>
                                          <p:spTgt spid="9234"/>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9233"/>
                                        </p:tgtEl>
                                        <p:attrNameLst>
                                          <p:attrName>style.visibility</p:attrName>
                                        </p:attrNameLst>
                                      </p:cBhvr>
                                      <p:to>
                                        <p:strVal val="visible"/>
                                      </p:to>
                                    </p:set>
                                    <p:anim calcmode="lin" valueType="num">
                                      <p:cBhvr additive="base">
                                        <p:cTn id="32" dur="500" fill="hold"/>
                                        <p:tgtEl>
                                          <p:spTgt spid="9233"/>
                                        </p:tgtEl>
                                        <p:attrNameLst>
                                          <p:attrName>ppt_x</p:attrName>
                                        </p:attrNameLst>
                                      </p:cBhvr>
                                      <p:tavLst>
                                        <p:tav tm="0">
                                          <p:val>
                                            <p:strVal val="#ppt_x"/>
                                          </p:val>
                                        </p:tav>
                                        <p:tav tm="100000">
                                          <p:val>
                                            <p:strVal val="#ppt_x"/>
                                          </p:val>
                                        </p:tav>
                                      </p:tavLst>
                                    </p:anim>
                                    <p:anim calcmode="lin" valueType="num">
                                      <p:cBhvr additive="base">
                                        <p:cTn id="33" dur="500" fill="hold"/>
                                        <p:tgtEl>
                                          <p:spTgt spid="9233"/>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9227"/>
                                        </p:tgtEl>
                                        <p:attrNameLst>
                                          <p:attrName>style.visibility</p:attrName>
                                        </p:attrNameLst>
                                      </p:cBhvr>
                                      <p:to>
                                        <p:strVal val="visible"/>
                                      </p:to>
                                    </p:set>
                                    <p:anim calcmode="lin" valueType="num">
                                      <p:cBhvr additive="base">
                                        <p:cTn id="37" dur="500" fill="hold"/>
                                        <p:tgtEl>
                                          <p:spTgt spid="9227"/>
                                        </p:tgtEl>
                                        <p:attrNameLst>
                                          <p:attrName>ppt_x</p:attrName>
                                        </p:attrNameLst>
                                      </p:cBhvr>
                                      <p:tavLst>
                                        <p:tav tm="0">
                                          <p:val>
                                            <p:strVal val="#ppt_x"/>
                                          </p:val>
                                        </p:tav>
                                        <p:tav tm="100000">
                                          <p:val>
                                            <p:strVal val="#ppt_x"/>
                                          </p:val>
                                        </p:tav>
                                      </p:tavLst>
                                    </p:anim>
                                    <p:anim calcmode="lin" valueType="num">
                                      <p:cBhvr additive="base">
                                        <p:cTn id="38" dur="500" fill="hold"/>
                                        <p:tgtEl>
                                          <p:spTgt spid="9227"/>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9232"/>
                                        </p:tgtEl>
                                        <p:attrNameLst>
                                          <p:attrName>style.visibility</p:attrName>
                                        </p:attrNameLst>
                                      </p:cBhvr>
                                      <p:to>
                                        <p:strVal val="visible"/>
                                      </p:to>
                                    </p:set>
                                    <p:anim calcmode="lin" valueType="num">
                                      <p:cBhvr additive="base">
                                        <p:cTn id="42" dur="500" fill="hold"/>
                                        <p:tgtEl>
                                          <p:spTgt spid="9232"/>
                                        </p:tgtEl>
                                        <p:attrNameLst>
                                          <p:attrName>ppt_x</p:attrName>
                                        </p:attrNameLst>
                                      </p:cBhvr>
                                      <p:tavLst>
                                        <p:tav tm="0">
                                          <p:val>
                                            <p:strVal val="#ppt_x"/>
                                          </p:val>
                                        </p:tav>
                                        <p:tav tm="100000">
                                          <p:val>
                                            <p:strVal val="#ppt_x"/>
                                          </p:val>
                                        </p:tav>
                                      </p:tavLst>
                                    </p:anim>
                                    <p:anim calcmode="lin" valueType="num">
                                      <p:cBhvr additive="base">
                                        <p:cTn id="43" dur="500" fill="hold"/>
                                        <p:tgtEl>
                                          <p:spTgt spid="9232"/>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9231"/>
                                        </p:tgtEl>
                                        <p:attrNameLst>
                                          <p:attrName>style.visibility</p:attrName>
                                        </p:attrNameLst>
                                      </p:cBhvr>
                                      <p:to>
                                        <p:strVal val="visible"/>
                                      </p:to>
                                    </p:set>
                                    <p:anim calcmode="lin" valueType="num">
                                      <p:cBhvr additive="base">
                                        <p:cTn id="47" dur="500" fill="hold"/>
                                        <p:tgtEl>
                                          <p:spTgt spid="9231"/>
                                        </p:tgtEl>
                                        <p:attrNameLst>
                                          <p:attrName>ppt_x</p:attrName>
                                        </p:attrNameLst>
                                      </p:cBhvr>
                                      <p:tavLst>
                                        <p:tav tm="0">
                                          <p:val>
                                            <p:strVal val="#ppt_x"/>
                                          </p:val>
                                        </p:tav>
                                        <p:tav tm="100000">
                                          <p:val>
                                            <p:strVal val="#ppt_x"/>
                                          </p:val>
                                        </p:tav>
                                      </p:tavLst>
                                    </p:anim>
                                    <p:anim calcmode="lin" valueType="num">
                                      <p:cBhvr additive="base">
                                        <p:cTn id="48" dur="500" fill="hold"/>
                                        <p:tgtEl>
                                          <p:spTgt spid="9231"/>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2" presetClass="entr" presetSubtype="4" fill="hold" nodeType="afterEffect">
                                  <p:stCondLst>
                                    <p:cond delay="0"/>
                                  </p:stCondLst>
                                  <p:childTnLst>
                                    <p:set>
                                      <p:cBhvr>
                                        <p:cTn id="51" dur="1" fill="hold">
                                          <p:stCondLst>
                                            <p:cond delay="0"/>
                                          </p:stCondLst>
                                        </p:cTn>
                                        <p:tgtEl>
                                          <p:spTgt spid="9230"/>
                                        </p:tgtEl>
                                        <p:attrNameLst>
                                          <p:attrName>style.visibility</p:attrName>
                                        </p:attrNameLst>
                                      </p:cBhvr>
                                      <p:to>
                                        <p:strVal val="visible"/>
                                      </p:to>
                                    </p:set>
                                    <p:anim calcmode="lin" valueType="num">
                                      <p:cBhvr additive="base">
                                        <p:cTn id="52" dur="500" fill="hold"/>
                                        <p:tgtEl>
                                          <p:spTgt spid="9230"/>
                                        </p:tgtEl>
                                        <p:attrNameLst>
                                          <p:attrName>ppt_x</p:attrName>
                                        </p:attrNameLst>
                                      </p:cBhvr>
                                      <p:tavLst>
                                        <p:tav tm="0">
                                          <p:val>
                                            <p:strVal val="#ppt_x"/>
                                          </p:val>
                                        </p:tav>
                                        <p:tav tm="100000">
                                          <p:val>
                                            <p:strVal val="#ppt_x"/>
                                          </p:val>
                                        </p:tav>
                                      </p:tavLst>
                                    </p:anim>
                                    <p:anim calcmode="lin" valueType="num">
                                      <p:cBhvr additive="base">
                                        <p:cTn id="53" dur="500" fill="hold"/>
                                        <p:tgtEl>
                                          <p:spTgt spid="923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2" presetClass="entr" presetSubtype="4" fill="hold" nodeType="afterEffect">
                                  <p:stCondLst>
                                    <p:cond delay="0"/>
                                  </p:stCondLst>
                                  <p:childTnLst>
                                    <p:set>
                                      <p:cBhvr>
                                        <p:cTn id="56" dur="1" fill="hold">
                                          <p:stCondLst>
                                            <p:cond delay="0"/>
                                          </p:stCondLst>
                                        </p:cTn>
                                        <p:tgtEl>
                                          <p:spTgt spid="9229"/>
                                        </p:tgtEl>
                                        <p:attrNameLst>
                                          <p:attrName>style.visibility</p:attrName>
                                        </p:attrNameLst>
                                      </p:cBhvr>
                                      <p:to>
                                        <p:strVal val="visible"/>
                                      </p:to>
                                    </p:set>
                                    <p:anim calcmode="lin" valueType="num">
                                      <p:cBhvr additive="base">
                                        <p:cTn id="57" dur="500" fill="hold"/>
                                        <p:tgtEl>
                                          <p:spTgt spid="9229"/>
                                        </p:tgtEl>
                                        <p:attrNameLst>
                                          <p:attrName>ppt_x</p:attrName>
                                        </p:attrNameLst>
                                      </p:cBhvr>
                                      <p:tavLst>
                                        <p:tav tm="0">
                                          <p:val>
                                            <p:strVal val="#ppt_x"/>
                                          </p:val>
                                        </p:tav>
                                        <p:tav tm="100000">
                                          <p:val>
                                            <p:strVal val="#ppt_x"/>
                                          </p:val>
                                        </p:tav>
                                      </p:tavLst>
                                    </p:anim>
                                    <p:anim calcmode="lin" valueType="num">
                                      <p:cBhvr additive="base">
                                        <p:cTn id="58" dur="500" fill="hold"/>
                                        <p:tgtEl>
                                          <p:spTgt spid="9229"/>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 presetClass="entr" presetSubtype="4" fill="hold" nodeType="afterEffect">
                                  <p:stCondLst>
                                    <p:cond delay="0"/>
                                  </p:stCondLst>
                                  <p:childTnLst>
                                    <p:set>
                                      <p:cBhvr>
                                        <p:cTn id="61" dur="1" fill="hold">
                                          <p:stCondLst>
                                            <p:cond delay="0"/>
                                          </p:stCondLst>
                                        </p:cTn>
                                        <p:tgtEl>
                                          <p:spTgt spid="9228"/>
                                        </p:tgtEl>
                                        <p:attrNameLst>
                                          <p:attrName>style.visibility</p:attrName>
                                        </p:attrNameLst>
                                      </p:cBhvr>
                                      <p:to>
                                        <p:strVal val="visible"/>
                                      </p:to>
                                    </p:set>
                                    <p:anim calcmode="lin" valueType="num">
                                      <p:cBhvr additive="base">
                                        <p:cTn id="62" dur="500" fill="hold"/>
                                        <p:tgtEl>
                                          <p:spTgt spid="9228"/>
                                        </p:tgtEl>
                                        <p:attrNameLst>
                                          <p:attrName>ppt_x</p:attrName>
                                        </p:attrNameLst>
                                      </p:cBhvr>
                                      <p:tavLst>
                                        <p:tav tm="0">
                                          <p:val>
                                            <p:strVal val="#ppt_x"/>
                                          </p:val>
                                        </p:tav>
                                        <p:tav tm="100000">
                                          <p:val>
                                            <p:strVal val="#ppt_x"/>
                                          </p:val>
                                        </p:tav>
                                      </p:tavLst>
                                    </p:anim>
                                    <p:anim calcmode="lin" valueType="num">
                                      <p:cBhvr additive="base">
                                        <p:cTn id="63" dur="500" fill="hold"/>
                                        <p:tgtEl>
                                          <p:spTgt spid="9228"/>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2" presetClass="entr" presetSubtype="4" fill="hold" nodeType="afterEffect">
                                  <p:stCondLst>
                                    <p:cond delay="0"/>
                                  </p:stCondLst>
                                  <p:childTnLst>
                                    <p:set>
                                      <p:cBhvr>
                                        <p:cTn id="66" dur="1" fill="hold">
                                          <p:stCondLst>
                                            <p:cond delay="0"/>
                                          </p:stCondLst>
                                        </p:cTn>
                                        <p:tgtEl>
                                          <p:spTgt spid="9226"/>
                                        </p:tgtEl>
                                        <p:attrNameLst>
                                          <p:attrName>style.visibility</p:attrName>
                                        </p:attrNameLst>
                                      </p:cBhvr>
                                      <p:to>
                                        <p:strVal val="visible"/>
                                      </p:to>
                                    </p:set>
                                    <p:anim calcmode="lin" valueType="num">
                                      <p:cBhvr additive="base">
                                        <p:cTn id="67" dur="500" fill="hold"/>
                                        <p:tgtEl>
                                          <p:spTgt spid="9226"/>
                                        </p:tgtEl>
                                        <p:attrNameLst>
                                          <p:attrName>ppt_x</p:attrName>
                                        </p:attrNameLst>
                                      </p:cBhvr>
                                      <p:tavLst>
                                        <p:tav tm="0">
                                          <p:val>
                                            <p:strVal val="#ppt_x"/>
                                          </p:val>
                                        </p:tav>
                                        <p:tav tm="100000">
                                          <p:val>
                                            <p:strVal val="#ppt_x"/>
                                          </p:val>
                                        </p:tav>
                                      </p:tavLst>
                                    </p:anim>
                                    <p:anim calcmode="lin" valueType="num">
                                      <p:cBhvr additive="base">
                                        <p:cTn id="68" dur="500" fill="hold"/>
                                        <p:tgtEl>
                                          <p:spTgt spid="9226"/>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2" presetClass="entr" presetSubtype="4" fill="hold" nodeType="afterEffect">
                                  <p:stCondLst>
                                    <p:cond delay="0"/>
                                  </p:stCondLst>
                                  <p:childTnLst>
                                    <p:set>
                                      <p:cBhvr>
                                        <p:cTn id="71" dur="1" fill="hold">
                                          <p:stCondLst>
                                            <p:cond delay="0"/>
                                          </p:stCondLst>
                                        </p:cTn>
                                        <p:tgtEl>
                                          <p:spTgt spid="9225"/>
                                        </p:tgtEl>
                                        <p:attrNameLst>
                                          <p:attrName>style.visibility</p:attrName>
                                        </p:attrNameLst>
                                      </p:cBhvr>
                                      <p:to>
                                        <p:strVal val="visible"/>
                                      </p:to>
                                    </p:set>
                                    <p:anim calcmode="lin" valueType="num">
                                      <p:cBhvr additive="base">
                                        <p:cTn id="72" dur="500" fill="hold"/>
                                        <p:tgtEl>
                                          <p:spTgt spid="9225"/>
                                        </p:tgtEl>
                                        <p:attrNameLst>
                                          <p:attrName>ppt_x</p:attrName>
                                        </p:attrNameLst>
                                      </p:cBhvr>
                                      <p:tavLst>
                                        <p:tav tm="0">
                                          <p:val>
                                            <p:strVal val="#ppt_x"/>
                                          </p:val>
                                        </p:tav>
                                        <p:tav tm="100000">
                                          <p:val>
                                            <p:strVal val="#ppt_x"/>
                                          </p:val>
                                        </p:tav>
                                      </p:tavLst>
                                    </p:anim>
                                    <p:anim calcmode="lin" valueType="num">
                                      <p:cBhvr additive="base">
                                        <p:cTn id="73" dur="500" fill="hold"/>
                                        <p:tgtEl>
                                          <p:spTgt spid="9225"/>
                                        </p:tgtEl>
                                        <p:attrNameLst>
                                          <p:attrName>ppt_y</p:attrName>
                                        </p:attrNameLst>
                                      </p:cBhvr>
                                      <p:tavLst>
                                        <p:tav tm="0">
                                          <p:val>
                                            <p:strVal val="1+#ppt_h/2"/>
                                          </p:val>
                                        </p:tav>
                                        <p:tav tm="100000">
                                          <p:val>
                                            <p:strVal val="#ppt_y"/>
                                          </p:val>
                                        </p:tav>
                                      </p:tavLst>
                                    </p:anim>
                                  </p:childTnLst>
                                </p:cTn>
                              </p:par>
                            </p:childTnLst>
                          </p:cTn>
                        </p:par>
                        <p:par>
                          <p:cTn id="74" fill="hold">
                            <p:stCondLst>
                              <p:cond delay="7500"/>
                            </p:stCondLst>
                            <p:childTnLst>
                              <p:par>
                                <p:cTn id="75" presetID="2" presetClass="entr" presetSubtype="4"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2" presetClass="entr" presetSubtype="4" fill="hold" nodeType="after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additive="base">
                                        <p:cTn id="82" dur="500" fill="hold"/>
                                        <p:tgtEl>
                                          <p:spTgt spid="2"/>
                                        </p:tgtEl>
                                        <p:attrNameLst>
                                          <p:attrName>ppt_x</p:attrName>
                                        </p:attrNameLst>
                                      </p:cBhvr>
                                      <p:tavLst>
                                        <p:tav tm="0">
                                          <p:val>
                                            <p:strVal val="#ppt_x"/>
                                          </p:val>
                                        </p:tav>
                                        <p:tav tm="100000">
                                          <p:val>
                                            <p:strVal val="#ppt_x"/>
                                          </p:val>
                                        </p:tav>
                                      </p:tavLst>
                                    </p:anim>
                                    <p:anim calcmode="lin" valueType="num">
                                      <p:cBhvr additive="base">
                                        <p:cTn id="83" dur="500" fill="hold"/>
                                        <p:tgtEl>
                                          <p:spTgt spid="2"/>
                                        </p:tgtEl>
                                        <p:attrNameLst>
                                          <p:attrName>ppt_y</p:attrName>
                                        </p:attrNameLst>
                                      </p:cBhvr>
                                      <p:tavLst>
                                        <p:tav tm="0">
                                          <p:val>
                                            <p:strVal val="1+#ppt_h/2"/>
                                          </p:val>
                                        </p:tav>
                                        <p:tav tm="100000">
                                          <p:val>
                                            <p:strVal val="#ppt_y"/>
                                          </p:val>
                                        </p:tav>
                                      </p:tavLst>
                                    </p:anim>
                                  </p:childTnLst>
                                </p:cTn>
                              </p:par>
                            </p:childTnLst>
                          </p:cTn>
                        </p:par>
                        <p:par>
                          <p:cTn id="84" fill="hold">
                            <p:stCondLst>
                              <p:cond delay="9000"/>
                            </p:stCondLst>
                            <p:childTnLst>
                              <p:par>
                                <p:cTn id="85" presetID="2" presetClass="entr" presetSubtype="4"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1+#ppt_h/2"/>
                                          </p:val>
                                        </p:tav>
                                        <p:tav tm="100000">
                                          <p:val>
                                            <p:strVal val="#ppt_y"/>
                                          </p:val>
                                        </p:tav>
                                      </p:tavLst>
                                    </p:anim>
                                  </p:childTnLst>
                                </p:cTn>
                              </p:par>
                            </p:childTnLst>
                          </p:cTn>
                        </p:par>
                        <p:par>
                          <p:cTn id="89" fill="hold">
                            <p:stCondLst>
                              <p:cond delay="9500"/>
                            </p:stCondLst>
                            <p:childTnLst>
                              <p:par>
                                <p:cTn id="90" presetID="2" presetClass="entr" presetSubtype="4" fill="hold" nodeType="afterEffect">
                                  <p:stCondLst>
                                    <p:cond delay="0"/>
                                  </p:stCondLst>
                                  <p:childTnLst>
                                    <p:set>
                                      <p:cBhvr>
                                        <p:cTn id="91" dur="1" fill="hold">
                                          <p:stCondLst>
                                            <p:cond delay="0"/>
                                          </p:stCondLst>
                                        </p:cTn>
                                        <p:tgtEl>
                                          <p:spTgt spid="3"/>
                                        </p:tgtEl>
                                        <p:attrNameLst>
                                          <p:attrName>style.visibility</p:attrName>
                                        </p:attrNameLst>
                                      </p:cBhvr>
                                      <p:to>
                                        <p:strVal val="visible"/>
                                      </p:to>
                                    </p:set>
                                    <p:anim calcmode="lin" valueType="num">
                                      <p:cBhvr additive="base">
                                        <p:cTn id="92" dur="500" fill="hold"/>
                                        <p:tgtEl>
                                          <p:spTgt spid="3"/>
                                        </p:tgtEl>
                                        <p:attrNameLst>
                                          <p:attrName>ppt_x</p:attrName>
                                        </p:attrNameLst>
                                      </p:cBhvr>
                                      <p:tavLst>
                                        <p:tav tm="0">
                                          <p:val>
                                            <p:strVal val="#ppt_x"/>
                                          </p:val>
                                        </p:tav>
                                        <p:tav tm="100000">
                                          <p:val>
                                            <p:strVal val="#ppt_x"/>
                                          </p:val>
                                        </p:tav>
                                      </p:tavLst>
                                    </p:anim>
                                    <p:anim calcmode="lin" valueType="num">
                                      <p:cBhvr additive="base">
                                        <p:cTn id="93" dur="500" fill="hold"/>
                                        <p:tgtEl>
                                          <p:spTgt spid="3"/>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 presetClass="entr" presetSubtype="4" fill="hold" nodeType="after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ppt_x"/>
                                          </p:val>
                                        </p:tav>
                                        <p:tav tm="100000">
                                          <p:val>
                                            <p:strVal val="#ppt_x"/>
                                          </p:val>
                                        </p:tav>
                                      </p:tavLst>
                                    </p:anim>
                                    <p:anim calcmode="lin" valueType="num">
                                      <p:cBhvr additive="base">
                                        <p:cTn id="9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20" name="Rectangle 12"/>
          <p:cNvSpPr>
            <a:spLocks noGrp="1" noChangeArrowheads="1"/>
          </p:cNvSpPr>
          <p:nvPr>
            <p:ph type="title"/>
          </p:nvPr>
        </p:nvSpPr>
        <p:spPr/>
        <p:txBody>
          <a:bodyPr/>
          <a:lstStyle/>
          <a:p>
            <a:r>
              <a:rPr lang="en-GB" dirty="0" smtClean="0"/>
              <a:t>Visual Studio for Database Professionals</a:t>
            </a:r>
            <a:endParaRPr lang="en-US" dirty="0"/>
          </a:p>
        </p:txBody>
      </p:sp>
      <p:sp>
        <p:nvSpPr>
          <p:cNvPr id="222221" name="Rectangle 13"/>
          <p:cNvSpPr>
            <a:spLocks noGrp="1" noChangeArrowheads="1"/>
          </p:cNvSpPr>
          <p:nvPr>
            <p:ph type="body" idx="1"/>
          </p:nvPr>
        </p:nvSpPr>
        <p:spPr>
          <a:xfrm>
            <a:off x="457200" y="1817370"/>
            <a:ext cx="8229600" cy="4308793"/>
          </a:xfrm>
        </p:spPr>
        <p:txBody>
          <a:bodyPr>
            <a:normAutofit fontScale="85000" lnSpcReduction="20000"/>
          </a:bodyPr>
          <a:lstStyle/>
          <a:p>
            <a:r>
              <a:rPr lang="en-US" dirty="0" smtClean="0"/>
              <a:t>Incorporates the Database Professional into the software development lifecycle </a:t>
            </a:r>
          </a:p>
          <a:p>
            <a:r>
              <a:rPr lang="en-US" dirty="0" smtClean="0"/>
              <a:t>Provides a foundation for change management and process integration</a:t>
            </a:r>
          </a:p>
          <a:p>
            <a:r>
              <a:rPr lang="en-US" dirty="0" smtClean="0"/>
              <a:t>Exposes database schema as individual script files</a:t>
            </a:r>
          </a:p>
          <a:p>
            <a:r>
              <a:rPr lang="en-US" dirty="0" smtClean="0"/>
              <a:t>Provides a set of essential tools</a:t>
            </a:r>
          </a:p>
          <a:p>
            <a:pPr lvl="1"/>
            <a:r>
              <a:rPr lang="en-US" dirty="0" smtClean="0"/>
              <a:t>Version Control via Visual Studio supported providers</a:t>
            </a:r>
          </a:p>
          <a:p>
            <a:pPr lvl="1"/>
            <a:r>
              <a:rPr lang="en-US" dirty="0" smtClean="0"/>
              <a:t>Rename Refactoring	</a:t>
            </a:r>
          </a:p>
          <a:p>
            <a:pPr lvl="1"/>
            <a:r>
              <a:rPr lang="en-US" dirty="0" smtClean="0"/>
              <a:t>Schema Comparison Tools</a:t>
            </a:r>
          </a:p>
          <a:p>
            <a:pPr lvl="1"/>
            <a:r>
              <a:rPr lang="en-US" dirty="0" smtClean="0"/>
              <a:t>Data Comparison Tools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Visual Studio for Database Professionals</a:t>
            </a:r>
            <a:endParaRPr lang="en-GB" dirty="0">
              <a:solidFill>
                <a:schemeClr val="bg1"/>
              </a:solidFill>
            </a:endParaRPr>
          </a:p>
        </p:txBody>
      </p:sp>
      <p:sp>
        <p:nvSpPr>
          <p:cNvPr id="3" name="Text Placeholder 2"/>
          <p:cNvSpPr>
            <a:spLocks noGrp="1"/>
          </p:cNvSpPr>
          <p:nvPr>
            <p:ph type="body" idx="1"/>
          </p:nvPr>
        </p:nvSpPr>
        <p:spPr/>
        <p:txBody>
          <a:bodyPr/>
          <a:lstStyle/>
          <a:p>
            <a:r>
              <a:rPr lang="en-GB" dirty="0" smtClean="0">
                <a:solidFill>
                  <a:schemeClr val="bg1"/>
                </a:solidFill>
              </a:rPr>
              <a:t>Was known as ‘</a:t>
            </a:r>
            <a:r>
              <a:rPr lang="en-GB" dirty="0" err="1" smtClean="0">
                <a:solidFill>
                  <a:schemeClr val="bg1"/>
                </a:solidFill>
              </a:rPr>
              <a:t>DataDude</a:t>
            </a:r>
            <a:r>
              <a:rPr lang="en-GB" dirty="0" smtClean="0">
                <a:solidFill>
                  <a:schemeClr val="bg1"/>
                </a:solidFill>
              </a:rPr>
              <a:t>’ in beta phase</a:t>
            </a:r>
          </a:p>
          <a:p>
            <a:r>
              <a:rPr lang="en-GB" dirty="0" smtClean="0">
                <a:solidFill>
                  <a:schemeClr val="bg1"/>
                </a:solidFill>
              </a:rPr>
              <a:t>Released in 2006</a:t>
            </a:r>
          </a:p>
          <a:p>
            <a:r>
              <a:rPr lang="en-GB" dirty="0" smtClean="0">
                <a:solidFill>
                  <a:schemeClr val="bg1"/>
                </a:solidFill>
              </a:rPr>
              <a:t>Release VS 2008 was really more of a service pack than a major release.</a:t>
            </a:r>
          </a:p>
          <a:p>
            <a:r>
              <a:rPr lang="en-GB" dirty="0" smtClean="0">
                <a:solidFill>
                  <a:schemeClr val="bg1"/>
                </a:solidFill>
              </a:rPr>
              <a:t>VS 2008 GDR Released November 2008</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Visual Studio Team System 2008</a:t>
            </a:r>
            <a:br>
              <a:rPr lang="en-US" sz="4000" dirty="0" smtClean="0"/>
            </a:br>
            <a:r>
              <a:rPr lang="en-US" sz="4000" dirty="0" smtClean="0"/>
              <a:t>Database Edition GDR</a:t>
            </a:r>
            <a:endParaRPr lang="en-US" sz="4000" dirty="0"/>
          </a:p>
        </p:txBody>
      </p:sp>
      <p:sp>
        <p:nvSpPr>
          <p:cNvPr id="3" name="Content Placeholder 2"/>
          <p:cNvSpPr>
            <a:spLocks noGrp="1"/>
          </p:cNvSpPr>
          <p:nvPr>
            <p:ph idx="1"/>
          </p:nvPr>
        </p:nvSpPr>
        <p:spPr>
          <a:xfrm>
            <a:off x="730044" y="1649506"/>
            <a:ext cx="7681532" cy="4581575"/>
          </a:xfrm>
        </p:spPr>
        <p:txBody>
          <a:bodyPr/>
          <a:lstStyle/>
          <a:p>
            <a:r>
              <a:rPr lang="en-US" sz="2400" dirty="0" smtClean="0"/>
              <a:t>Builds on top of Visual Studio 2008 SP1</a:t>
            </a:r>
          </a:p>
          <a:p>
            <a:r>
              <a:rPr lang="en-US" sz="2400" dirty="0" smtClean="0"/>
              <a:t>Adds support for SQL Server 2008</a:t>
            </a:r>
          </a:p>
          <a:p>
            <a:r>
              <a:rPr lang="en-US" sz="2400" dirty="0" smtClean="0"/>
              <a:t>Introduces a new product architecture</a:t>
            </a:r>
          </a:p>
          <a:p>
            <a:pPr lvl="1"/>
            <a:r>
              <a:rPr lang="en-US" sz="2000" dirty="0" smtClean="0"/>
              <a:t>Database Schema Provider model</a:t>
            </a:r>
          </a:p>
          <a:p>
            <a:pPr lvl="1"/>
            <a:r>
              <a:rPr lang="en-US" sz="2000" dirty="0" smtClean="0"/>
              <a:t>Separation of Build &amp; Deploy</a:t>
            </a:r>
          </a:p>
          <a:p>
            <a:pPr lvl="1"/>
            <a:r>
              <a:rPr lang="en-US" sz="2000" dirty="0" smtClean="0"/>
              <a:t>Public Extensibility</a:t>
            </a:r>
          </a:p>
          <a:p>
            <a:r>
              <a:rPr lang="en-US" sz="2400" dirty="0" smtClean="0"/>
              <a:t>Incorporates functionality previously</a:t>
            </a:r>
            <a:br>
              <a:rPr lang="en-US" sz="2400" dirty="0" smtClean="0"/>
            </a:br>
            <a:r>
              <a:rPr lang="en-US" sz="2400" dirty="0" smtClean="0"/>
              <a:t>shipped in the Power Tools</a:t>
            </a:r>
          </a:p>
          <a:p>
            <a:pPr lvl="1"/>
            <a:r>
              <a:rPr lang="en-US" sz="2000" dirty="0" smtClean="0"/>
              <a:t>T-SQL Static Code Analysis</a:t>
            </a:r>
          </a:p>
          <a:p>
            <a:pPr lvl="1"/>
            <a:r>
              <a:rPr lang="en-US" sz="2000" dirty="0" smtClean="0"/>
              <a:t>Dependency Viewer</a:t>
            </a:r>
          </a:p>
          <a:p>
            <a:r>
              <a:rPr lang="en-US" sz="2400" dirty="0" smtClean="0"/>
              <a:t>Many product enhancements and improvements</a:t>
            </a:r>
            <a:endParaRPr lang="en-US" sz="24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Database Project Ecosystem</a:t>
            </a:r>
            <a:endParaRPr lang="en-US" sz="3600" dirty="0"/>
          </a:p>
        </p:txBody>
      </p:sp>
      <p:cxnSp>
        <p:nvCxnSpPr>
          <p:cNvPr id="27" name="Straight Arrow Connector 26"/>
          <p:cNvCxnSpPr/>
          <p:nvPr/>
        </p:nvCxnSpPr>
        <p:spPr>
          <a:xfrm rot="5400000" flipH="1" flipV="1">
            <a:off x="4085223" y="6284787"/>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5760333" y="6284787"/>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2434654" y="6284787"/>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795709" y="6283993"/>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795709" y="3682970"/>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2434654" y="3682970"/>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4085223" y="3682970"/>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5760333" y="3682970"/>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6850380" y="4731420"/>
            <a:ext cx="3048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564674" y="2842498"/>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1631474" y="2842498"/>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2696686" y="2842498"/>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3763485" y="2842498"/>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4830286" y="2842498"/>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5897086" y="2842498"/>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6963886" y="2842498"/>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8032274" y="2842498"/>
            <a:ext cx="2286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nvGrpSpPr>
          <p:cNvPr id="2" name="Group 67"/>
          <p:cNvGrpSpPr/>
          <p:nvPr/>
        </p:nvGrpSpPr>
        <p:grpSpPr>
          <a:xfrm>
            <a:off x="2434654" y="5703064"/>
            <a:ext cx="228600" cy="456406"/>
            <a:chOff x="1028055" y="5639594"/>
            <a:chExt cx="228600" cy="456406"/>
          </a:xfrm>
        </p:grpSpPr>
        <p:cxnSp>
          <p:nvCxnSpPr>
            <p:cNvPr id="69" name="Straight Arrow Connector 68"/>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3" name="Group 60"/>
            <p:cNvGrpSpPr/>
            <p:nvPr/>
          </p:nvGrpSpPr>
          <p:grpSpPr>
            <a:xfrm>
              <a:off x="1028055" y="5867400"/>
              <a:ext cx="228600" cy="228600"/>
              <a:chOff x="685800" y="609600"/>
              <a:chExt cx="304800" cy="304800"/>
            </a:xfrm>
          </p:grpSpPr>
          <p:sp>
            <p:nvSpPr>
              <p:cNvPr id="71" name="Arc 70"/>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72" name="Arc 71"/>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14" name="Group 72"/>
          <p:cNvGrpSpPr/>
          <p:nvPr/>
        </p:nvGrpSpPr>
        <p:grpSpPr>
          <a:xfrm>
            <a:off x="4085223" y="5703064"/>
            <a:ext cx="228600" cy="456406"/>
            <a:chOff x="1028055" y="5639594"/>
            <a:chExt cx="228600" cy="456406"/>
          </a:xfrm>
        </p:grpSpPr>
        <p:cxnSp>
          <p:nvCxnSpPr>
            <p:cNvPr id="74" name="Straight Arrow Connector 73"/>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21" name="Group 60"/>
            <p:cNvGrpSpPr/>
            <p:nvPr/>
          </p:nvGrpSpPr>
          <p:grpSpPr>
            <a:xfrm>
              <a:off x="1028055" y="5867400"/>
              <a:ext cx="228600" cy="228600"/>
              <a:chOff x="685800" y="609600"/>
              <a:chExt cx="304800" cy="304800"/>
            </a:xfrm>
          </p:grpSpPr>
          <p:sp>
            <p:nvSpPr>
              <p:cNvPr id="76" name="Arc 75"/>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77" name="Arc 76"/>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22" name="Group 77"/>
          <p:cNvGrpSpPr/>
          <p:nvPr/>
        </p:nvGrpSpPr>
        <p:grpSpPr>
          <a:xfrm>
            <a:off x="5760333" y="5703064"/>
            <a:ext cx="228600" cy="456406"/>
            <a:chOff x="1028055" y="5639594"/>
            <a:chExt cx="228600" cy="456406"/>
          </a:xfrm>
        </p:grpSpPr>
        <p:cxnSp>
          <p:nvCxnSpPr>
            <p:cNvPr id="79" name="Straight Arrow Connector 78"/>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23" name="Group 60"/>
            <p:cNvGrpSpPr/>
            <p:nvPr/>
          </p:nvGrpSpPr>
          <p:grpSpPr>
            <a:xfrm>
              <a:off x="1028055" y="5867400"/>
              <a:ext cx="228600" cy="228600"/>
              <a:chOff x="685800" y="609600"/>
              <a:chExt cx="304800" cy="304800"/>
            </a:xfrm>
          </p:grpSpPr>
          <p:sp>
            <p:nvSpPr>
              <p:cNvPr id="81" name="Arc 80"/>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82" name="Arc 81"/>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24" name="Group 82"/>
          <p:cNvGrpSpPr/>
          <p:nvPr/>
        </p:nvGrpSpPr>
        <p:grpSpPr>
          <a:xfrm>
            <a:off x="795709" y="3124200"/>
            <a:ext cx="228600" cy="456406"/>
            <a:chOff x="1028055" y="5639594"/>
            <a:chExt cx="228600" cy="456406"/>
          </a:xfrm>
        </p:grpSpPr>
        <p:cxnSp>
          <p:nvCxnSpPr>
            <p:cNvPr id="84" name="Straight Arrow Connector 83"/>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25" name="Group 60"/>
            <p:cNvGrpSpPr/>
            <p:nvPr/>
          </p:nvGrpSpPr>
          <p:grpSpPr>
            <a:xfrm>
              <a:off x="1028055" y="5867400"/>
              <a:ext cx="228600" cy="228600"/>
              <a:chOff x="685800" y="609600"/>
              <a:chExt cx="304800" cy="304800"/>
            </a:xfrm>
          </p:grpSpPr>
          <p:sp>
            <p:nvSpPr>
              <p:cNvPr id="86" name="Arc 85"/>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87" name="Arc 86"/>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26" name="Group 87"/>
          <p:cNvGrpSpPr/>
          <p:nvPr/>
        </p:nvGrpSpPr>
        <p:grpSpPr>
          <a:xfrm>
            <a:off x="2434654" y="3124200"/>
            <a:ext cx="228600" cy="456406"/>
            <a:chOff x="1028055" y="5639594"/>
            <a:chExt cx="228600" cy="456406"/>
          </a:xfrm>
        </p:grpSpPr>
        <p:cxnSp>
          <p:nvCxnSpPr>
            <p:cNvPr id="89" name="Straight Arrow Connector 88"/>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35" name="Group 60"/>
            <p:cNvGrpSpPr/>
            <p:nvPr/>
          </p:nvGrpSpPr>
          <p:grpSpPr>
            <a:xfrm>
              <a:off x="1028055" y="5867400"/>
              <a:ext cx="228600" cy="228600"/>
              <a:chOff x="685800" y="609600"/>
              <a:chExt cx="304800" cy="304800"/>
            </a:xfrm>
          </p:grpSpPr>
          <p:sp>
            <p:nvSpPr>
              <p:cNvPr id="91" name="Arc 90"/>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92" name="Arc 91"/>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36" name="Group 92"/>
          <p:cNvGrpSpPr/>
          <p:nvPr/>
        </p:nvGrpSpPr>
        <p:grpSpPr>
          <a:xfrm>
            <a:off x="4085223" y="3124200"/>
            <a:ext cx="228600" cy="456406"/>
            <a:chOff x="1028055" y="5639594"/>
            <a:chExt cx="228600" cy="456406"/>
          </a:xfrm>
        </p:grpSpPr>
        <p:cxnSp>
          <p:nvCxnSpPr>
            <p:cNvPr id="94" name="Straight Arrow Connector 93"/>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37" name="Group 60"/>
            <p:cNvGrpSpPr/>
            <p:nvPr/>
          </p:nvGrpSpPr>
          <p:grpSpPr>
            <a:xfrm>
              <a:off x="1028055" y="5867400"/>
              <a:ext cx="228600" cy="228600"/>
              <a:chOff x="685800" y="609600"/>
              <a:chExt cx="304800" cy="304800"/>
            </a:xfrm>
          </p:grpSpPr>
          <p:sp>
            <p:nvSpPr>
              <p:cNvPr id="96" name="Arc 95"/>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97" name="Arc 96"/>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39" name="Group 97"/>
          <p:cNvGrpSpPr/>
          <p:nvPr/>
        </p:nvGrpSpPr>
        <p:grpSpPr>
          <a:xfrm>
            <a:off x="5760333" y="3124200"/>
            <a:ext cx="228600" cy="456406"/>
            <a:chOff x="1028055" y="5639594"/>
            <a:chExt cx="228600" cy="456406"/>
          </a:xfrm>
        </p:grpSpPr>
        <p:cxnSp>
          <p:nvCxnSpPr>
            <p:cNvPr id="99" name="Straight Arrow Connector 98"/>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40" name="Group 60"/>
            <p:cNvGrpSpPr/>
            <p:nvPr/>
          </p:nvGrpSpPr>
          <p:grpSpPr>
            <a:xfrm>
              <a:off x="1028055" y="5867400"/>
              <a:ext cx="228600" cy="228600"/>
              <a:chOff x="685800" y="609600"/>
              <a:chExt cx="304800" cy="304800"/>
            </a:xfrm>
          </p:grpSpPr>
          <p:sp>
            <p:nvSpPr>
              <p:cNvPr id="101" name="Arc 100"/>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02" name="Arc 101"/>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41" name="Group 102"/>
          <p:cNvGrpSpPr/>
          <p:nvPr/>
        </p:nvGrpSpPr>
        <p:grpSpPr>
          <a:xfrm>
            <a:off x="564525" y="2362994"/>
            <a:ext cx="228600" cy="456406"/>
            <a:chOff x="1028055" y="5639594"/>
            <a:chExt cx="228600" cy="456406"/>
          </a:xfrm>
        </p:grpSpPr>
        <p:cxnSp>
          <p:nvCxnSpPr>
            <p:cNvPr id="104" name="Straight Arrow Connector 103"/>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42" name="Group 60"/>
            <p:cNvGrpSpPr/>
            <p:nvPr/>
          </p:nvGrpSpPr>
          <p:grpSpPr>
            <a:xfrm>
              <a:off x="1028055" y="5867400"/>
              <a:ext cx="228600" cy="228600"/>
              <a:chOff x="685800" y="609600"/>
              <a:chExt cx="304800" cy="304800"/>
            </a:xfrm>
          </p:grpSpPr>
          <p:sp>
            <p:nvSpPr>
              <p:cNvPr id="106" name="Arc 105"/>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07" name="Arc 106"/>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43" name="Group 107"/>
          <p:cNvGrpSpPr/>
          <p:nvPr/>
        </p:nvGrpSpPr>
        <p:grpSpPr>
          <a:xfrm>
            <a:off x="1630035" y="2362200"/>
            <a:ext cx="228600" cy="456406"/>
            <a:chOff x="1028055" y="5639594"/>
            <a:chExt cx="228600" cy="456406"/>
          </a:xfrm>
        </p:grpSpPr>
        <p:cxnSp>
          <p:nvCxnSpPr>
            <p:cNvPr id="109" name="Straight Arrow Connector 108"/>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44" name="Group 60"/>
            <p:cNvGrpSpPr/>
            <p:nvPr/>
          </p:nvGrpSpPr>
          <p:grpSpPr>
            <a:xfrm>
              <a:off x="1028055" y="5867400"/>
              <a:ext cx="228600" cy="228600"/>
              <a:chOff x="685800" y="609600"/>
              <a:chExt cx="304800" cy="304800"/>
            </a:xfrm>
          </p:grpSpPr>
          <p:sp>
            <p:nvSpPr>
              <p:cNvPr id="111" name="Arc 110"/>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12" name="Arc 111"/>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46" name="Group 112"/>
          <p:cNvGrpSpPr/>
          <p:nvPr/>
        </p:nvGrpSpPr>
        <p:grpSpPr>
          <a:xfrm>
            <a:off x="2698125" y="2362200"/>
            <a:ext cx="228600" cy="456406"/>
            <a:chOff x="1028055" y="5639594"/>
            <a:chExt cx="228600" cy="456406"/>
          </a:xfrm>
        </p:grpSpPr>
        <p:cxnSp>
          <p:nvCxnSpPr>
            <p:cNvPr id="114" name="Straight Arrow Connector 113"/>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54" name="Group 60"/>
            <p:cNvGrpSpPr/>
            <p:nvPr/>
          </p:nvGrpSpPr>
          <p:grpSpPr>
            <a:xfrm>
              <a:off x="1028055" y="5867400"/>
              <a:ext cx="228600" cy="228600"/>
              <a:chOff x="685800" y="609600"/>
              <a:chExt cx="304800" cy="304800"/>
            </a:xfrm>
          </p:grpSpPr>
          <p:sp>
            <p:nvSpPr>
              <p:cNvPr id="116" name="Arc 115"/>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17" name="Arc 116"/>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55" name="Group 117"/>
          <p:cNvGrpSpPr/>
          <p:nvPr/>
        </p:nvGrpSpPr>
        <p:grpSpPr>
          <a:xfrm>
            <a:off x="3763635" y="2362200"/>
            <a:ext cx="228600" cy="456406"/>
            <a:chOff x="1028055" y="5639594"/>
            <a:chExt cx="228600" cy="456406"/>
          </a:xfrm>
        </p:grpSpPr>
        <p:cxnSp>
          <p:nvCxnSpPr>
            <p:cNvPr id="119" name="Straight Arrow Connector 118"/>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56" name="Group 60"/>
            <p:cNvGrpSpPr/>
            <p:nvPr/>
          </p:nvGrpSpPr>
          <p:grpSpPr>
            <a:xfrm>
              <a:off x="1028055" y="5867400"/>
              <a:ext cx="228600" cy="228600"/>
              <a:chOff x="685800" y="609600"/>
              <a:chExt cx="304800" cy="304800"/>
            </a:xfrm>
          </p:grpSpPr>
          <p:sp>
            <p:nvSpPr>
              <p:cNvPr id="121" name="Arc 120"/>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22" name="Arc 121"/>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57" name="Group 122"/>
          <p:cNvGrpSpPr/>
          <p:nvPr/>
        </p:nvGrpSpPr>
        <p:grpSpPr>
          <a:xfrm>
            <a:off x="4830435" y="2362200"/>
            <a:ext cx="228600" cy="456406"/>
            <a:chOff x="1028055" y="5639594"/>
            <a:chExt cx="228600" cy="456406"/>
          </a:xfrm>
        </p:grpSpPr>
        <p:cxnSp>
          <p:nvCxnSpPr>
            <p:cNvPr id="124" name="Straight Arrow Connector 123"/>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58" name="Group 60"/>
            <p:cNvGrpSpPr/>
            <p:nvPr/>
          </p:nvGrpSpPr>
          <p:grpSpPr>
            <a:xfrm>
              <a:off x="1028055" y="5867400"/>
              <a:ext cx="228600" cy="228600"/>
              <a:chOff x="685800" y="609600"/>
              <a:chExt cx="304800" cy="304800"/>
            </a:xfrm>
          </p:grpSpPr>
          <p:sp>
            <p:nvSpPr>
              <p:cNvPr id="126" name="Arc 125"/>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27" name="Arc 126"/>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59" name="Group 127"/>
          <p:cNvGrpSpPr/>
          <p:nvPr/>
        </p:nvGrpSpPr>
        <p:grpSpPr>
          <a:xfrm>
            <a:off x="5890776" y="2362200"/>
            <a:ext cx="228600" cy="456406"/>
            <a:chOff x="1028055" y="5639594"/>
            <a:chExt cx="228600" cy="456406"/>
          </a:xfrm>
        </p:grpSpPr>
        <p:cxnSp>
          <p:nvCxnSpPr>
            <p:cNvPr id="129" name="Straight Arrow Connector 128"/>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60" name="Group 60"/>
            <p:cNvGrpSpPr/>
            <p:nvPr/>
          </p:nvGrpSpPr>
          <p:grpSpPr>
            <a:xfrm>
              <a:off x="1028055" y="5867400"/>
              <a:ext cx="228600" cy="228600"/>
              <a:chOff x="685800" y="609600"/>
              <a:chExt cx="304800" cy="304800"/>
            </a:xfrm>
          </p:grpSpPr>
          <p:sp>
            <p:nvSpPr>
              <p:cNvPr id="131" name="Arc 130"/>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32" name="Arc 131"/>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61" name="Group 132"/>
          <p:cNvGrpSpPr/>
          <p:nvPr/>
        </p:nvGrpSpPr>
        <p:grpSpPr>
          <a:xfrm>
            <a:off x="6964035" y="2362200"/>
            <a:ext cx="228600" cy="456406"/>
            <a:chOff x="1028055" y="5639594"/>
            <a:chExt cx="228600" cy="456406"/>
          </a:xfrm>
        </p:grpSpPr>
        <p:cxnSp>
          <p:nvCxnSpPr>
            <p:cNvPr id="134" name="Straight Arrow Connector 133"/>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62" name="Group 60"/>
            <p:cNvGrpSpPr/>
            <p:nvPr/>
          </p:nvGrpSpPr>
          <p:grpSpPr>
            <a:xfrm>
              <a:off x="1028055" y="5867400"/>
              <a:ext cx="228600" cy="228600"/>
              <a:chOff x="685800" y="609600"/>
              <a:chExt cx="304800" cy="304800"/>
            </a:xfrm>
          </p:grpSpPr>
          <p:sp>
            <p:nvSpPr>
              <p:cNvPr id="136" name="Arc 135"/>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37" name="Arc 136"/>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63" name="Group 137"/>
          <p:cNvGrpSpPr/>
          <p:nvPr/>
        </p:nvGrpSpPr>
        <p:grpSpPr>
          <a:xfrm>
            <a:off x="8032125" y="2362200"/>
            <a:ext cx="228600" cy="456406"/>
            <a:chOff x="1028055" y="5639594"/>
            <a:chExt cx="228600" cy="456406"/>
          </a:xfrm>
        </p:grpSpPr>
        <p:cxnSp>
          <p:nvCxnSpPr>
            <p:cNvPr id="139" name="Straight Arrow Connector 138"/>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64" name="Group 60"/>
            <p:cNvGrpSpPr/>
            <p:nvPr/>
          </p:nvGrpSpPr>
          <p:grpSpPr>
            <a:xfrm>
              <a:off x="1028055" y="5867400"/>
              <a:ext cx="228600" cy="228600"/>
              <a:chOff x="685800" y="609600"/>
              <a:chExt cx="304800" cy="304800"/>
            </a:xfrm>
          </p:grpSpPr>
          <p:sp>
            <p:nvSpPr>
              <p:cNvPr id="141" name="Arc 140"/>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42" name="Arc 141"/>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sp>
        <p:nvSpPr>
          <p:cNvPr id="9" name="Rectangle 8"/>
          <p:cNvSpPr/>
          <p:nvPr/>
        </p:nvSpPr>
        <p:spPr>
          <a:xfrm>
            <a:off x="2354580" y="1600200"/>
            <a:ext cx="914400" cy="914400"/>
          </a:xfrm>
          <a:prstGeom prst="rect">
            <a:avLst/>
          </a:prstGeom>
          <a:gradFill>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Database</a:t>
            </a:r>
          </a:p>
          <a:p>
            <a:pPr algn="ctr"/>
            <a:r>
              <a:rPr lang="en-US" sz="1000" b="1" dirty="0" smtClean="0">
                <a:solidFill>
                  <a:schemeClr val="bg1"/>
                </a:solidFill>
              </a:rPr>
              <a:t>Refactoring</a:t>
            </a:r>
            <a:endParaRPr lang="en-US" sz="1000" b="1" dirty="0">
              <a:solidFill>
                <a:schemeClr val="bg1"/>
              </a:solidFill>
            </a:endParaRPr>
          </a:p>
        </p:txBody>
      </p:sp>
      <p:sp>
        <p:nvSpPr>
          <p:cNvPr id="10" name="Rectangle 9"/>
          <p:cNvSpPr/>
          <p:nvPr/>
        </p:nvSpPr>
        <p:spPr>
          <a:xfrm>
            <a:off x="4488180" y="1600200"/>
            <a:ext cx="914400" cy="914400"/>
          </a:xfrm>
          <a:prstGeom prst="rect">
            <a:avLst/>
          </a:prstGeom>
          <a:gradFill>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Database</a:t>
            </a:r>
          </a:p>
          <a:p>
            <a:pPr algn="ctr"/>
            <a:r>
              <a:rPr lang="en-US" sz="1000" b="1" dirty="0" smtClean="0">
                <a:solidFill>
                  <a:schemeClr val="bg1"/>
                </a:solidFill>
              </a:rPr>
              <a:t>Unit Testing</a:t>
            </a:r>
            <a:endParaRPr lang="en-US" sz="1000" b="1" dirty="0">
              <a:solidFill>
                <a:schemeClr val="bg1"/>
              </a:solidFill>
            </a:endParaRPr>
          </a:p>
        </p:txBody>
      </p:sp>
      <p:sp>
        <p:nvSpPr>
          <p:cNvPr id="11" name="Rectangle 10"/>
          <p:cNvSpPr/>
          <p:nvPr/>
        </p:nvSpPr>
        <p:spPr>
          <a:xfrm>
            <a:off x="5554980" y="1600200"/>
            <a:ext cx="914400" cy="914400"/>
          </a:xfrm>
          <a:prstGeom prst="rect">
            <a:avLst/>
          </a:prstGeom>
          <a:gradFill>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Data Generation</a:t>
            </a:r>
            <a:endParaRPr lang="en-US" sz="1000" b="1" dirty="0">
              <a:solidFill>
                <a:schemeClr val="bg1"/>
              </a:solidFill>
            </a:endParaRPr>
          </a:p>
        </p:txBody>
      </p:sp>
      <p:sp>
        <p:nvSpPr>
          <p:cNvPr id="12" name="Rectangle 11"/>
          <p:cNvSpPr/>
          <p:nvPr/>
        </p:nvSpPr>
        <p:spPr>
          <a:xfrm>
            <a:off x="3421380" y="1600200"/>
            <a:ext cx="914400" cy="914400"/>
          </a:xfrm>
          <a:prstGeom prst="rect">
            <a:avLst/>
          </a:prstGeom>
          <a:gradFill>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T-SQL Static Code Analysis</a:t>
            </a:r>
            <a:endParaRPr lang="en-US" sz="1000" b="1" dirty="0">
              <a:solidFill>
                <a:schemeClr val="bg1"/>
              </a:solidFill>
            </a:endParaRPr>
          </a:p>
        </p:txBody>
      </p:sp>
      <p:sp>
        <p:nvSpPr>
          <p:cNvPr id="13" name="Rectangle 12"/>
          <p:cNvSpPr/>
          <p:nvPr/>
        </p:nvSpPr>
        <p:spPr>
          <a:xfrm>
            <a:off x="220980" y="1600200"/>
            <a:ext cx="914400" cy="914400"/>
          </a:xfrm>
          <a:prstGeom prst="rect">
            <a:avLst/>
          </a:prstGeom>
          <a:solidFill>
            <a:schemeClr val="accent5"/>
          </a:soli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Schema Compare</a:t>
            </a:r>
            <a:endParaRPr lang="en-US" sz="1000" b="1" dirty="0">
              <a:solidFill>
                <a:schemeClr val="bg1"/>
              </a:solidFill>
            </a:endParaRPr>
          </a:p>
        </p:txBody>
      </p:sp>
      <p:sp>
        <p:nvSpPr>
          <p:cNvPr id="18" name="Rectangle 17"/>
          <p:cNvSpPr/>
          <p:nvPr/>
        </p:nvSpPr>
        <p:spPr>
          <a:xfrm>
            <a:off x="1287780" y="1600200"/>
            <a:ext cx="914400" cy="914400"/>
          </a:xfrm>
          <a:prstGeom prst="rect">
            <a:avLst/>
          </a:prstGeom>
          <a:solidFill>
            <a:schemeClr val="accent5"/>
          </a:soli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Data</a:t>
            </a:r>
          </a:p>
          <a:p>
            <a:pPr algn="ctr"/>
            <a:r>
              <a:rPr lang="en-US" sz="1000" b="1" dirty="0" smtClean="0">
                <a:solidFill>
                  <a:schemeClr val="bg1"/>
                </a:solidFill>
              </a:rPr>
              <a:t>Compare</a:t>
            </a:r>
            <a:endParaRPr lang="en-US" sz="1000" b="1" dirty="0">
              <a:solidFill>
                <a:schemeClr val="bg1"/>
              </a:solidFill>
            </a:endParaRPr>
          </a:p>
        </p:txBody>
      </p:sp>
      <p:sp>
        <p:nvSpPr>
          <p:cNvPr id="19" name="Rectangle 18"/>
          <p:cNvSpPr/>
          <p:nvPr/>
        </p:nvSpPr>
        <p:spPr>
          <a:xfrm>
            <a:off x="6621780" y="1600200"/>
            <a:ext cx="914400" cy="914400"/>
          </a:xfrm>
          <a:prstGeom prst="rect">
            <a:avLst/>
          </a:prstGeom>
          <a:gradFill>
            <a:gsLst>
              <a:gs pos="0">
                <a:srgbClr val="04761A"/>
              </a:gs>
              <a:gs pos="55000">
                <a:srgbClr val="168C06"/>
              </a:gs>
              <a:gs pos="100000">
                <a:srgbClr val="08A80C"/>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3</a:t>
            </a:r>
            <a:r>
              <a:rPr lang="en-US" sz="1000" b="1" baseline="30000" dirty="0" smtClean="0">
                <a:solidFill>
                  <a:schemeClr val="bg1"/>
                </a:solidFill>
              </a:rPr>
              <a:t>rd</a:t>
            </a:r>
            <a:r>
              <a:rPr lang="en-US" sz="1000" b="1" dirty="0" smtClean="0">
                <a:solidFill>
                  <a:schemeClr val="bg1"/>
                </a:solidFill>
              </a:rPr>
              <a:t> Party</a:t>
            </a:r>
          </a:p>
          <a:p>
            <a:pPr algn="ctr"/>
            <a:r>
              <a:rPr lang="en-US" sz="1000" b="1" dirty="0" smtClean="0">
                <a:solidFill>
                  <a:schemeClr val="bg1"/>
                </a:solidFill>
              </a:rPr>
              <a:t>Designers</a:t>
            </a:r>
            <a:endParaRPr lang="en-US" sz="1000" b="1" dirty="0">
              <a:solidFill>
                <a:schemeClr val="bg1"/>
              </a:solidFill>
            </a:endParaRPr>
          </a:p>
        </p:txBody>
      </p:sp>
      <p:sp>
        <p:nvSpPr>
          <p:cNvPr id="20" name="Rectangle 19"/>
          <p:cNvSpPr/>
          <p:nvPr/>
        </p:nvSpPr>
        <p:spPr>
          <a:xfrm>
            <a:off x="7688580" y="1600200"/>
            <a:ext cx="914400" cy="914400"/>
          </a:xfrm>
          <a:prstGeom prst="rect">
            <a:avLst/>
          </a:prstGeom>
          <a:gradFill>
            <a:gsLst>
              <a:gs pos="0">
                <a:srgbClr val="04761A"/>
              </a:gs>
              <a:gs pos="55000">
                <a:srgbClr val="168C06"/>
              </a:gs>
              <a:gs pos="100000">
                <a:srgbClr val="08A80C"/>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3</a:t>
            </a:r>
            <a:r>
              <a:rPr lang="en-US" sz="1000" b="1" baseline="30000" dirty="0" smtClean="0">
                <a:solidFill>
                  <a:schemeClr val="bg1"/>
                </a:solidFill>
              </a:rPr>
              <a:t>rd</a:t>
            </a:r>
            <a:r>
              <a:rPr lang="en-US" sz="1000" b="1" dirty="0" smtClean="0">
                <a:solidFill>
                  <a:schemeClr val="bg1"/>
                </a:solidFill>
              </a:rPr>
              <a:t> Party</a:t>
            </a:r>
          </a:p>
          <a:p>
            <a:pPr algn="ctr"/>
            <a:r>
              <a:rPr lang="en-US" sz="1000" b="1" dirty="0" smtClean="0">
                <a:solidFill>
                  <a:schemeClr val="bg1"/>
                </a:solidFill>
              </a:rPr>
              <a:t>Tools</a:t>
            </a:r>
            <a:endParaRPr lang="en-US" sz="1000" b="1" dirty="0">
              <a:solidFill>
                <a:schemeClr val="bg1"/>
              </a:solidFill>
            </a:endParaRPr>
          </a:p>
        </p:txBody>
      </p:sp>
      <p:grpSp>
        <p:nvGrpSpPr>
          <p:cNvPr id="65" name="Group 142"/>
          <p:cNvGrpSpPr/>
          <p:nvPr/>
        </p:nvGrpSpPr>
        <p:grpSpPr>
          <a:xfrm rot="16200000">
            <a:off x="6507083" y="4495886"/>
            <a:ext cx="228600" cy="456406"/>
            <a:chOff x="1028055" y="5639594"/>
            <a:chExt cx="228600" cy="456406"/>
          </a:xfrm>
        </p:grpSpPr>
        <p:cxnSp>
          <p:nvCxnSpPr>
            <p:cNvPr id="144" name="Straight Arrow Connector 143"/>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66" name="Group 60"/>
            <p:cNvGrpSpPr/>
            <p:nvPr/>
          </p:nvGrpSpPr>
          <p:grpSpPr>
            <a:xfrm>
              <a:off x="1028055" y="5867400"/>
              <a:ext cx="228600" cy="228600"/>
              <a:chOff x="685800" y="609600"/>
              <a:chExt cx="304800" cy="304800"/>
            </a:xfrm>
          </p:grpSpPr>
          <p:sp>
            <p:nvSpPr>
              <p:cNvPr id="146" name="Arc 145"/>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47" name="Arc 146"/>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67" name="Group 147"/>
          <p:cNvGrpSpPr/>
          <p:nvPr/>
        </p:nvGrpSpPr>
        <p:grpSpPr>
          <a:xfrm rot="16200000">
            <a:off x="4876681" y="4495886"/>
            <a:ext cx="228600" cy="456406"/>
            <a:chOff x="1028055" y="5639594"/>
            <a:chExt cx="228600" cy="456406"/>
          </a:xfrm>
        </p:grpSpPr>
        <p:cxnSp>
          <p:nvCxnSpPr>
            <p:cNvPr id="149" name="Straight Arrow Connector 148"/>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68" name="Group 60"/>
            <p:cNvGrpSpPr/>
            <p:nvPr/>
          </p:nvGrpSpPr>
          <p:grpSpPr>
            <a:xfrm>
              <a:off x="1028055" y="5867400"/>
              <a:ext cx="228600" cy="228600"/>
              <a:chOff x="685800" y="609600"/>
              <a:chExt cx="304800" cy="304800"/>
            </a:xfrm>
          </p:grpSpPr>
          <p:sp>
            <p:nvSpPr>
              <p:cNvPr id="151" name="Arc 150"/>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52" name="Arc 151"/>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70" name="Group 152"/>
          <p:cNvGrpSpPr/>
          <p:nvPr/>
        </p:nvGrpSpPr>
        <p:grpSpPr>
          <a:xfrm rot="16200000">
            <a:off x="3200777" y="4495885"/>
            <a:ext cx="228600" cy="456406"/>
            <a:chOff x="1028055" y="5639594"/>
            <a:chExt cx="228600" cy="456406"/>
          </a:xfrm>
        </p:grpSpPr>
        <p:cxnSp>
          <p:nvCxnSpPr>
            <p:cNvPr id="154" name="Straight Arrow Connector 153"/>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73" name="Group 60"/>
            <p:cNvGrpSpPr/>
            <p:nvPr/>
          </p:nvGrpSpPr>
          <p:grpSpPr>
            <a:xfrm>
              <a:off x="1028055" y="5867400"/>
              <a:ext cx="228600" cy="228600"/>
              <a:chOff x="685800" y="609600"/>
              <a:chExt cx="304800" cy="304800"/>
            </a:xfrm>
          </p:grpSpPr>
          <p:sp>
            <p:nvSpPr>
              <p:cNvPr id="156" name="Arc 155"/>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57" name="Arc 156"/>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grpSp>
        <p:nvGrpSpPr>
          <p:cNvPr id="75" name="Group 157"/>
          <p:cNvGrpSpPr/>
          <p:nvPr/>
        </p:nvGrpSpPr>
        <p:grpSpPr>
          <a:xfrm rot="16200000">
            <a:off x="1554083" y="4495885"/>
            <a:ext cx="228600" cy="456406"/>
            <a:chOff x="1028055" y="5639594"/>
            <a:chExt cx="228600" cy="456406"/>
          </a:xfrm>
        </p:grpSpPr>
        <p:cxnSp>
          <p:nvCxnSpPr>
            <p:cNvPr id="159" name="Straight Arrow Connector 158"/>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78" name="Group 60"/>
            <p:cNvGrpSpPr/>
            <p:nvPr/>
          </p:nvGrpSpPr>
          <p:grpSpPr>
            <a:xfrm>
              <a:off x="1028055" y="5867400"/>
              <a:ext cx="228600" cy="228600"/>
              <a:chOff x="685800" y="609600"/>
              <a:chExt cx="304800" cy="304800"/>
            </a:xfrm>
          </p:grpSpPr>
          <p:sp>
            <p:nvSpPr>
              <p:cNvPr id="161" name="Arc 160"/>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62" name="Arc 161"/>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sp>
        <p:nvSpPr>
          <p:cNvPr id="8" name="Rectangle 7"/>
          <p:cNvSpPr/>
          <p:nvPr/>
        </p:nvSpPr>
        <p:spPr>
          <a:xfrm>
            <a:off x="5173980" y="3721864"/>
            <a:ext cx="1371600" cy="1981200"/>
          </a:xfrm>
          <a:prstGeom prst="rect">
            <a:avLst/>
          </a:prstGeom>
          <a:gradFill>
            <a:gsLst>
              <a:gs pos="0">
                <a:schemeClr val="accent1">
                  <a:shade val="47500"/>
                  <a:satMod val="137000"/>
                </a:schemeClr>
              </a:gs>
              <a:gs pos="55000">
                <a:schemeClr val="accent1">
                  <a:shade val="69000"/>
                  <a:satMod val="137000"/>
                </a:schemeClr>
              </a:gs>
              <a:gs pos="100000">
                <a:schemeClr val="accent1">
                  <a:shade val="98000"/>
                  <a:satMod val="137000"/>
                </a:schemeClr>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SQL Server</a:t>
            </a:r>
          </a:p>
          <a:p>
            <a:pPr algn="ctr"/>
            <a:r>
              <a:rPr lang="en-US" sz="1400" b="1" dirty="0" smtClean="0">
                <a:solidFill>
                  <a:schemeClr val="bg1"/>
                </a:solidFill>
              </a:rPr>
              <a:t>2008 DSP</a:t>
            </a:r>
          </a:p>
          <a:p>
            <a:pPr algn="ctr"/>
            <a:endParaRPr lang="en-US" sz="1400" b="1" dirty="0">
              <a:solidFill>
                <a:schemeClr val="bg1"/>
              </a:solidFill>
            </a:endParaRPr>
          </a:p>
          <a:p>
            <a:pPr algn="ctr"/>
            <a:r>
              <a:rPr lang="en-US" sz="1200" b="1" dirty="0" smtClean="0">
                <a:solidFill>
                  <a:schemeClr val="bg1"/>
                </a:solidFill>
              </a:rPr>
              <a:t>Parser</a:t>
            </a:r>
          </a:p>
          <a:p>
            <a:pPr algn="ctr"/>
            <a:r>
              <a:rPr lang="en-US" sz="1200" b="1" dirty="0" err="1" smtClean="0">
                <a:solidFill>
                  <a:schemeClr val="bg1"/>
                </a:solidFill>
              </a:rPr>
              <a:t>ScriptDOM</a:t>
            </a:r>
            <a:endParaRPr lang="en-US" sz="1200" b="1" dirty="0" smtClean="0">
              <a:solidFill>
                <a:schemeClr val="bg1"/>
              </a:solidFill>
            </a:endParaRPr>
          </a:p>
          <a:p>
            <a:pPr algn="ctr"/>
            <a:r>
              <a:rPr lang="en-US" sz="1200" b="1" dirty="0" smtClean="0">
                <a:solidFill>
                  <a:schemeClr val="bg1"/>
                </a:solidFill>
              </a:rPr>
              <a:t>Interpreter</a:t>
            </a:r>
          </a:p>
          <a:p>
            <a:pPr algn="ctr"/>
            <a:r>
              <a:rPr lang="en-US" sz="1200" b="1" dirty="0" smtClean="0">
                <a:solidFill>
                  <a:schemeClr val="bg1"/>
                </a:solidFill>
              </a:rPr>
              <a:t>Reverse Engineer</a:t>
            </a:r>
          </a:p>
          <a:p>
            <a:pPr algn="ctr"/>
            <a:r>
              <a:rPr lang="en-US" sz="1200" b="1" dirty="0" smtClean="0">
                <a:solidFill>
                  <a:schemeClr val="bg1"/>
                </a:solidFill>
              </a:rPr>
              <a:t>Deploy</a:t>
            </a:r>
            <a:endParaRPr lang="en-US" sz="1200" b="1" dirty="0">
              <a:solidFill>
                <a:schemeClr val="bg1"/>
              </a:solidFill>
            </a:endParaRPr>
          </a:p>
        </p:txBody>
      </p:sp>
      <p:sp>
        <p:nvSpPr>
          <p:cNvPr id="15" name="Rectangle 14"/>
          <p:cNvSpPr/>
          <p:nvPr/>
        </p:nvSpPr>
        <p:spPr>
          <a:xfrm>
            <a:off x="3522980" y="3721864"/>
            <a:ext cx="1371600" cy="1981200"/>
          </a:xfrm>
          <a:prstGeom prst="rect">
            <a:avLst/>
          </a:prstGeom>
          <a:gradFill>
            <a:gsLst>
              <a:gs pos="0">
                <a:schemeClr val="accent1">
                  <a:shade val="47500"/>
                  <a:satMod val="137000"/>
                </a:schemeClr>
              </a:gs>
              <a:gs pos="55000">
                <a:schemeClr val="accent1">
                  <a:shade val="69000"/>
                  <a:satMod val="137000"/>
                </a:schemeClr>
              </a:gs>
              <a:gs pos="100000">
                <a:schemeClr val="accent1">
                  <a:shade val="98000"/>
                  <a:satMod val="137000"/>
                </a:schemeClr>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SQL Server</a:t>
            </a:r>
          </a:p>
          <a:p>
            <a:pPr algn="ctr"/>
            <a:r>
              <a:rPr lang="en-US" sz="1400" b="1" dirty="0" smtClean="0">
                <a:solidFill>
                  <a:schemeClr val="bg1"/>
                </a:solidFill>
              </a:rPr>
              <a:t>2005 DSP</a:t>
            </a:r>
          </a:p>
          <a:p>
            <a:pPr algn="ctr"/>
            <a:endParaRPr lang="en-US" sz="1400" b="1" dirty="0">
              <a:solidFill>
                <a:schemeClr val="bg1"/>
              </a:solidFill>
            </a:endParaRPr>
          </a:p>
          <a:p>
            <a:pPr algn="ctr"/>
            <a:r>
              <a:rPr lang="en-US" sz="1200" b="1" dirty="0" smtClean="0">
                <a:solidFill>
                  <a:schemeClr val="bg1"/>
                </a:solidFill>
              </a:rPr>
              <a:t>Parser</a:t>
            </a:r>
          </a:p>
          <a:p>
            <a:pPr algn="ctr"/>
            <a:r>
              <a:rPr lang="en-US" sz="1200" b="1" dirty="0" err="1" smtClean="0">
                <a:solidFill>
                  <a:schemeClr val="bg1"/>
                </a:solidFill>
              </a:rPr>
              <a:t>ScriptDOM</a:t>
            </a:r>
            <a:endParaRPr lang="en-US" sz="1200" b="1" dirty="0" smtClean="0">
              <a:solidFill>
                <a:schemeClr val="bg1"/>
              </a:solidFill>
            </a:endParaRPr>
          </a:p>
          <a:p>
            <a:pPr algn="ctr"/>
            <a:r>
              <a:rPr lang="en-US" sz="1200" b="1" dirty="0" smtClean="0">
                <a:solidFill>
                  <a:schemeClr val="bg1"/>
                </a:solidFill>
              </a:rPr>
              <a:t>Interpreter</a:t>
            </a:r>
          </a:p>
          <a:p>
            <a:pPr algn="ctr"/>
            <a:r>
              <a:rPr lang="en-US" sz="1200" b="1" dirty="0" smtClean="0">
                <a:solidFill>
                  <a:schemeClr val="bg1"/>
                </a:solidFill>
              </a:rPr>
              <a:t>Reverse Engineer</a:t>
            </a:r>
          </a:p>
          <a:p>
            <a:pPr algn="ctr"/>
            <a:r>
              <a:rPr lang="en-US" sz="1200" b="1" dirty="0" smtClean="0">
                <a:solidFill>
                  <a:schemeClr val="bg1"/>
                </a:solidFill>
              </a:rPr>
              <a:t>Deploy</a:t>
            </a:r>
            <a:endParaRPr lang="en-US" sz="1200" b="1" dirty="0">
              <a:solidFill>
                <a:schemeClr val="bg1"/>
              </a:solidFill>
            </a:endParaRPr>
          </a:p>
        </p:txBody>
      </p:sp>
      <p:sp>
        <p:nvSpPr>
          <p:cNvPr id="16" name="Rectangle 15"/>
          <p:cNvSpPr/>
          <p:nvPr/>
        </p:nvSpPr>
        <p:spPr>
          <a:xfrm>
            <a:off x="1871980" y="3721864"/>
            <a:ext cx="1371600" cy="1981200"/>
          </a:xfrm>
          <a:prstGeom prst="rect">
            <a:avLst/>
          </a:prstGeom>
          <a:gradFill>
            <a:gsLst>
              <a:gs pos="0">
                <a:schemeClr val="accent1">
                  <a:shade val="47500"/>
                  <a:satMod val="137000"/>
                </a:schemeClr>
              </a:gs>
              <a:gs pos="55000">
                <a:schemeClr val="accent1">
                  <a:shade val="69000"/>
                  <a:satMod val="137000"/>
                </a:schemeClr>
              </a:gs>
              <a:gs pos="100000">
                <a:schemeClr val="accent1">
                  <a:shade val="98000"/>
                  <a:satMod val="137000"/>
                </a:schemeClr>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SQL Server</a:t>
            </a:r>
          </a:p>
          <a:p>
            <a:pPr algn="ctr"/>
            <a:r>
              <a:rPr lang="en-US" sz="1400" b="1" dirty="0" smtClean="0">
                <a:solidFill>
                  <a:schemeClr val="bg1"/>
                </a:solidFill>
              </a:rPr>
              <a:t>2000 DSP</a:t>
            </a:r>
          </a:p>
          <a:p>
            <a:pPr algn="ctr"/>
            <a:endParaRPr lang="en-US" sz="1400" b="1" dirty="0">
              <a:solidFill>
                <a:schemeClr val="bg1"/>
              </a:solidFill>
            </a:endParaRPr>
          </a:p>
          <a:p>
            <a:pPr algn="ctr"/>
            <a:r>
              <a:rPr lang="en-US" sz="1200" b="1" dirty="0" smtClean="0">
                <a:solidFill>
                  <a:schemeClr val="bg1"/>
                </a:solidFill>
              </a:rPr>
              <a:t>Parser</a:t>
            </a:r>
          </a:p>
          <a:p>
            <a:pPr algn="ctr"/>
            <a:r>
              <a:rPr lang="en-US" sz="1200" b="1" dirty="0" err="1" smtClean="0">
                <a:solidFill>
                  <a:schemeClr val="bg1"/>
                </a:solidFill>
              </a:rPr>
              <a:t>ScriptDOM</a:t>
            </a:r>
            <a:endParaRPr lang="en-US" sz="1200" b="1" dirty="0" smtClean="0">
              <a:solidFill>
                <a:schemeClr val="bg1"/>
              </a:solidFill>
            </a:endParaRPr>
          </a:p>
          <a:p>
            <a:pPr algn="ctr"/>
            <a:r>
              <a:rPr lang="en-US" sz="1200" b="1" dirty="0" smtClean="0">
                <a:solidFill>
                  <a:schemeClr val="bg1"/>
                </a:solidFill>
              </a:rPr>
              <a:t>Interpreter</a:t>
            </a:r>
          </a:p>
          <a:p>
            <a:pPr algn="ctr"/>
            <a:r>
              <a:rPr lang="en-US" sz="1200" b="1" dirty="0" smtClean="0">
                <a:solidFill>
                  <a:schemeClr val="bg1"/>
                </a:solidFill>
              </a:rPr>
              <a:t>Reverse Engineer</a:t>
            </a:r>
          </a:p>
          <a:p>
            <a:pPr algn="ctr"/>
            <a:r>
              <a:rPr lang="en-US" sz="1200" b="1" dirty="0" smtClean="0">
                <a:solidFill>
                  <a:schemeClr val="bg1"/>
                </a:solidFill>
              </a:rPr>
              <a:t>Deploy</a:t>
            </a:r>
            <a:endParaRPr lang="en-US" sz="1200" b="1" dirty="0">
              <a:solidFill>
                <a:schemeClr val="bg1"/>
              </a:solidFill>
            </a:endParaRPr>
          </a:p>
        </p:txBody>
      </p:sp>
      <p:sp>
        <p:nvSpPr>
          <p:cNvPr id="17" name="Rectangle 16"/>
          <p:cNvSpPr/>
          <p:nvPr/>
        </p:nvSpPr>
        <p:spPr>
          <a:xfrm>
            <a:off x="220980" y="3721864"/>
            <a:ext cx="1371600" cy="1981200"/>
          </a:xfrm>
          <a:prstGeom prst="rect">
            <a:avLst/>
          </a:prstGeom>
          <a:gradFill>
            <a:gsLst>
              <a:gs pos="0">
                <a:srgbClr val="04761A"/>
              </a:gs>
              <a:gs pos="55000">
                <a:srgbClr val="168C06"/>
              </a:gs>
              <a:gs pos="100000">
                <a:srgbClr val="08A80C"/>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3</a:t>
            </a:r>
            <a:r>
              <a:rPr lang="en-US" sz="1400" b="1" baseline="30000" dirty="0" smtClean="0">
                <a:solidFill>
                  <a:schemeClr val="bg1"/>
                </a:solidFill>
              </a:rPr>
              <a:t>rd</a:t>
            </a:r>
            <a:r>
              <a:rPr lang="en-US" sz="1400" b="1" dirty="0" smtClean="0">
                <a:solidFill>
                  <a:schemeClr val="bg1"/>
                </a:solidFill>
              </a:rPr>
              <a:t> Party</a:t>
            </a:r>
          </a:p>
          <a:p>
            <a:pPr algn="ctr"/>
            <a:r>
              <a:rPr lang="en-US" sz="1400" b="1" dirty="0" smtClean="0">
                <a:solidFill>
                  <a:schemeClr val="bg1"/>
                </a:solidFill>
              </a:rPr>
              <a:t>DSP</a:t>
            </a:r>
          </a:p>
          <a:p>
            <a:pPr algn="ctr"/>
            <a:endParaRPr lang="en-US" sz="1400" b="1" dirty="0">
              <a:solidFill>
                <a:schemeClr val="bg1"/>
              </a:solidFill>
            </a:endParaRPr>
          </a:p>
          <a:p>
            <a:pPr algn="ctr"/>
            <a:r>
              <a:rPr lang="en-US" sz="1200" b="1" dirty="0" smtClean="0">
                <a:solidFill>
                  <a:schemeClr val="bg1"/>
                </a:solidFill>
              </a:rPr>
              <a:t>Parser</a:t>
            </a:r>
          </a:p>
          <a:p>
            <a:pPr algn="ctr"/>
            <a:r>
              <a:rPr lang="en-US" sz="1200" b="1" dirty="0" err="1" smtClean="0">
                <a:solidFill>
                  <a:schemeClr val="bg1"/>
                </a:solidFill>
              </a:rPr>
              <a:t>ScriptDOM</a:t>
            </a:r>
            <a:endParaRPr lang="en-US" sz="1200" b="1" dirty="0" smtClean="0">
              <a:solidFill>
                <a:schemeClr val="bg1"/>
              </a:solidFill>
            </a:endParaRPr>
          </a:p>
          <a:p>
            <a:pPr algn="ctr"/>
            <a:r>
              <a:rPr lang="en-US" sz="1200" b="1" dirty="0" smtClean="0">
                <a:solidFill>
                  <a:schemeClr val="bg1"/>
                </a:solidFill>
              </a:rPr>
              <a:t>Interpreter</a:t>
            </a:r>
          </a:p>
          <a:p>
            <a:pPr algn="ctr"/>
            <a:r>
              <a:rPr lang="en-US" sz="1200" b="1" dirty="0" smtClean="0">
                <a:solidFill>
                  <a:schemeClr val="bg1"/>
                </a:solidFill>
              </a:rPr>
              <a:t>Reverse Engineer</a:t>
            </a:r>
          </a:p>
          <a:p>
            <a:pPr algn="ctr"/>
            <a:r>
              <a:rPr lang="en-US" sz="1200" b="1" dirty="0" smtClean="0">
                <a:solidFill>
                  <a:schemeClr val="bg1"/>
                </a:solidFill>
              </a:rPr>
              <a:t>Deploy</a:t>
            </a:r>
            <a:endParaRPr lang="en-US" sz="1200" b="1" dirty="0">
              <a:solidFill>
                <a:schemeClr val="bg1"/>
              </a:solidFill>
            </a:endParaRPr>
          </a:p>
        </p:txBody>
      </p:sp>
      <p:sp>
        <p:nvSpPr>
          <p:cNvPr id="163" name="Rectangle 162"/>
          <p:cNvSpPr/>
          <p:nvPr/>
        </p:nvSpPr>
        <p:spPr>
          <a:xfrm>
            <a:off x="220980" y="1143000"/>
            <a:ext cx="914400" cy="381000"/>
          </a:xfrm>
          <a:prstGeom prst="rect">
            <a:avLst/>
          </a:prstGeom>
          <a:solidFill>
            <a:schemeClr val="accent5"/>
          </a:soli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DSP</a:t>
            </a:r>
          </a:p>
          <a:p>
            <a:pPr algn="ctr"/>
            <a:r>
              <a:rPr lang="en-US" sz="1000" b="1" dirty="0" smtClean="0">
                <a:solidFill>
                  <a:schemeClr val="bg1"/>
                </a:solidFill>
              </a:rPr>
              <a:t>Extensions</a:t>
            </a:r>
          </a:p>
        </p:txBody>
      </p:sp>
      <p:sp>
        <p:nvSpPr>
          <p:cNvPr id="164" name="Rectangle 163"/>
          <p:cNvSpPr/>
          <p:nvPr/>
        </p:nvSpPr>
        <p:spPr>
          <a:xfrm>
            <a:off x="4488180" y="1143000"/>
            <a:ext cx="914400" cy="381000"/>
          </a:xfrm>
          <a:prstGeom prst="rect">
            <a:avLst/>
          </a:prstGeom>
          <a:gradFill>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DSP</a:t>
            </a:r>
          </a:p>
          <a:p>
            <a:pPr algn="ctr"/>
            <a:r>
              <a:rPr lang="en-US" sz="1000" b="1" dirty="0" smtClean="0">
                <a:solidFill>
                  <a:schemeClr val="bg1"/>
                </a:solidFill>
              </a:rPr>
              <a:t>Extensions</a:t>
            </a:r>
          </a:p>
        </p:txBody>
      </p:sp>
      <p:sp>
        <p:nvSpPr>
          <p:cNvPr id="165" name="Rectangle 164"/>
          <p:cNvSpPr/>
          <p:nvPr/>
        </p:nvSpPr>
        <p:spPr>
          <a:xfrm>
            <a:off x="5554980" y="1143000"/>
            <a:ext cx="914400" cy="381000"/>
          </a:xfrm>
          <a:prstGeom prst="rect">
            <a:avLst/>
          </a:prstGeom>
          <a:gradFill>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DSP</a:t>
            </a:r>
          </a:p>
          <a:p>
            <a:pPr algn="ctr"/>
            <a:r>
              <a:rPr lang="en-US" sz="1000" b="1" dirty="0" smtClean="0">
                <a:solidFill>
                  <a:schemeClr val="bg1"/>
                </a:solidFill>
              </a:rPr>
              <a:t>Extensions</a:t>
            </a:r>
          </a:p>
        </p:txBody>
      </p:sp>
      <p:sp>
        <p:nvSpPr>
          <p:cNvPr id="166" name="Rectangle 165"/>
          <p:cNvSpPr/>
          <p:nvPr/>
        </p:nvSpPr>
        <p:spPr>
          <a:xfrm>
            <a:off x="2354580" y="1143000"/>
            <a:ext cx="914400" cy="381000"/>
          </a:xfrm>
          <a:prstGeom prst="rect">
            <a:avLst/>
          </a:prstGeom>
          <a:gradFill>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DSP</a:t>
            </a:r>
          </a:p>
          <a:p>
            <a:pPr algn="ctr"/>
            <a:r>
              <a:rPr lang="en-US" sz="1000" b="1" dirty="0" smtClean="0">
                <a:solidFill>
                  <a:schemeClr val="bg1"/>
                </a:solidFill>
              </a:rPr>
              <a:t>Extensions</a:t>
            </a:r>
          </a:p>
        </p:txBody>
      </p:sp>
      <p:sp>
        <p:nvSpPr>
          <p:cNvPr id="167" name="Rectangle 166"/>
          <p:cNvSpPr/>
          <p:nvPr/>
        </p:nvSpPr>
        <p:spPr>
          <a:xfrm>
            <a:off x="3421380" y="1143000"/>
            <a:ext cx="914400" cy="381000"/>
          </a:xfrm>
          <a:prstGeom prst="rect">
            <a:avLst/>
          </a:prstGeom>
          <a:gradFill>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DSP</a:t>
            </a:r>
          </a:p>
          <a:p>
            <a:pPr algn="ctr"/>
            <a:r>
              <a:rPr lang="en-US" sz="1000" b="1" dirty="0" smtClean="0">
                <a:solidFill>
                  <a:schemeClr val="bg1"/>
                </a:solidFill>
              </a:rPr>
              <a:t>Extensions</a:t>
            </a:r>
          </a:p>
        </p:txBody>
      </p:sp>
      <p:sp>
        <p:nvSpPr>
          <p:cNvPr id="168" name="Rectangle 167"/>
          <p:cNvSpPr/>
          <p:nvPr/>
        </p:nvSpPr>
        <p:spPr>
          <a:xfrm rot="5400000">
            <a:off x="7289219" y="4610100"/>
            <a:ext cx="3008522" cy="228600"/>
          </a:xfrm>
          <a:prstGeom prst="rect">
            <a:avLst/>
          </a:prstGeom>
          <a:gradFill>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DSP Extensions</a:t>
            </a:r>
          </a:p>
        </p:txBody>
      </p:sp>
      <p:grpSp>
        <p:nvGrpSpPr>
          <p:cNvPr id="80" name="Group 168"/>
          <p:cNvGrpSpPr/>
          <p:nvPr/>
        </p:nvGrpSpPr>
        <p:grpSpPr>
          <a:xfrm>
            <a:off x="799584" y="5703064"/>
            <a:ext cx="228600" cy="456406"/>
            <a:chOff x="1028055" y="5639594"/>
            <a:chExt cx="228600" cy="456406"/>
          </a:xfrm>
        </p:grpSpPr>
        <p:cxnSp>
          <p:nvCxnSpPr>
            <p:cNvPr id="170" name="Straight Arrow Connector 169"/>
            <p:cNvCxnSpPr/>
            <p:nvPr/>
          </p:nvCxnSpPr>
          <p:spPr>
            <a:xfrm rot="5400000">
              <a:off x="1028700" y="5753100"/>
              <a:ext cx="228600" cy="1588"/>
            </a:xfrm>
            <a:prstGeom prst="straightConnector1">
              <a:avLst/>
            </a:prstGeom>
            <a:ln cap="flat">
              <a:tailEnd type="none"/>
            </a:ln>
          </p:spPr>
          <p:style>
            <a:lnRef idx="1">
              <a:schemeClr val="accent1"/>
            </a:lnRef>
            <a:fillRef idx="0">
              <a:schemeClr val="accent1"/>
            </a:fillRef>
            <a:effectRef idx="0">
              <a:schemeClr val="accent1"/>
            </a:effectRef>
            <a:fontRef idx="minor">
              <a:schemeClr val="tx1"/>
            </a:fontRef>
          </p:style>
        </p:cxnSp>
        <p:grpSp>
          <p:nvGrpSpPr>
            <p:cNvPr id="83" name="Group 60"/>
            <p:cNvGrpSpPr/>
            <p:nvPr/>
          </p:nvGrpSpPr>
          <p:grpSpPr>
            <a:xfrm>
              <a:off x="1028055" y="5867400"/>
              <a:ext cx="228600" cy="228600"/>
              <a:chOff x="685800" y="609600"/>
              <a:chExt cx="304800" cy="304800"/>
            </a:xfrm>
          </p:grpSpPr>
          <p:sp>
            <p:nvSpPr>
              <p:cNvPr id="172" name="Arc 171"/>
              <p:cNvSpPr/>
              <p:nvPr/>
            </p:nvSpPr>
            <p:spPr>
              <a:xfrm>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73" name="Arc 172"/>
              <p:cNvSpPr/>
              <p:nvPr/>
            </p:nvSpPr>
            <p:spPr>
              <a:xfrm flipH="1">
                <a:off x="685800" y="609600"/>
                <a:ext cx="304800" cy="304800"/>
              </a:xfrm>
              <a:prstGeom prst="arc">
                <a:avLst>
                  <a:gd name="adj1" fmla="val 16200000"/>
                  <a:gd name="adj2" fmla="val 21356600"/>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grpSp>
      <p:sp>
        <p:nvSpPr>
          <p:cNvPr id="174" name="Rectangle 173"/>
          <p:cNvSpPr/>
          <p:nvPr/>
        </p:nvSpPr>
        <p:spPr>
          <a:xfrm>
            <a:off x="1287780" y="1143000"/>
            <a:ext cx="914400" cy="381000"/>
          </a:xfrm>
          <a:prstGeom prst="rect">
            <a:avLst/>
          </a:prstGeom>
          <a:solidFill>
            <a:schemeClr val="accent5"/>
          </a:soli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DSP</a:t>
            </a:r>
          </a:p>
          <a:p>
            <a:pPr algn="ctr"/>
            <a:r>
              <a:rPr lang="en-US" sz="1000" b="1" dirty="0" smtClean="0">
                <a:solidFill>
                  <a:schemeClr val="bg1"/>
                </a:solidFill>
              </a:rPr>
              <a:t>Extensions</a:t>
            </a:r>
          </a:p>
        </p:txBody>
      </p:sp>
      <p:sp>
        <p:nvSpPr>
          <p:cNvPr id="5" name="Rectangle 4"/>
          <p:cNvSpPr/>
          <p:nvPr/>
        </p:nvSpPr>
        <p:spPr>
          <a:xfrm>
            <a:off x="220980" y="6323681"/>
            <a:ext cx="8382000" cy="304800"/>
          </a:xfrm>
          <a:prstGeom prst="rect">
            <a:avLst/>
          </a:prstGeom>
          <a:gradFill>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Database Model API</a:t>
            </a:r>
            <a:endParaRPr lang="en-US" sz="1400" b="1" dirty="0">
              <a:solidFill>
                <a:schemeClr val="bg1"/>
              </a:solidFill>
            </a:endParaRPr>
          </a:p>
        </p:txBody>
      </p:sp>
      <p:sp>
        <p:nvSpPr>
          <p:cNvPr id="6" name="Rectangle 5"/>
          <p:cNvSpPr/>
          <p:nvPr/>
        </p:nvSpPr>
        <p:spPr>
          <a:xfrm>
            <a:off x="7078980" y="3216926"/>
            <a:ext cx="1524000" cy="3011636"/>
          </a:xfrm>
          <a:prstGeom prst="rect">
            <a:avLst/>
          </a:prstGeom>
          <a:gradFill>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Database Eco Project System</a:t>
            </a:r>
          </a:p>
          <a:p>
            <a:pPr algn="ctr"/>
            <a:endParaRPr lang="en-US" sz="1200" b="1" dirty="0">
              <a:solidFill>
                <a:schemeClr val="bg1"/>
              </a:solidFill>
            </a:endParaRPr>
          </a:p>
          <a:p>
            <a:pPr algn="ctr"/>
            <a:r>
              <a:rPr lang="en-US" sz="1200" b="1" dirty="0" smtClean="0">
                <a:solidFill>
                  <a:schemeClr val="bg1"/>
                </a:solidFill>
              </a:rPr>
              <a:t>Solution Explorer</a:t>
            </a:r>
          </a:p>
          <a:p>
            <a:pPr algn="ctr"/>
            <a:r>
              <a:rPr lang="en-US" sz="1200" b="1" dirty="0" smtClean="0">
                <a:solidFill>
                  <a:schemeClr val="bg1"/>
                </a:solidFill>
              </a:rPr>
              <a:t>Schema View</a:t>
            </a:r>
          </a:p>
          <a:p>
            <a:pPr algn="ctr"/>
            <a:r>
              <a:rPr lang="en-US" sz="1200" b="1" dirty="0" smtClean="0">
                <a:solidFill>
                  <a:schemeClr val="bg1"/>
                </a:solidFill>
              </a:rPr>
              <a:t>Dependency Viewer</a:t>
            </a:r>
          </a:p>
          <a:p>
            <a:pPr algn="ctr"/>
            <a:r>
              <a:rPr lang="en-US" sz="1200" b="1" dirty="0" smtClean="0">
                <a:solidFill>
                  <a:schemeClr val="bg1"/>
                </a:solidFill>
              </a:rPr>
              <a:t>Editor</a:t>
            </a:r>
            <a:endParaRPr lang="en-US" sz="1200" b="1" dirty="0">
              <a:solidFill>
                <a:schemeClr val="bg1"/>
              </a:solidFill>
            </a:endParaRPr>
          </a:p>
        </p:txBody>
      </p:sp>
      <p:sp>
        <p:nvSpPr>
          <p:cNvPr id="7" name="Rectangle 6"/>
          <p:cNvSpPr/>
          <p:nvPr/>
        </p:nvSpPr>
        <p:spPr>
          <a:xfrm>
            <a:off x="220980" y="2819400"/>
            <a:ext cx="8382000" cy="304800"/>
          </a:xfrm>
          <a:prstGeom prst="rect">
            <a:avLst/>
          </a:prstGeom>
          <a:gradFill>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Project Features</a:t>
            </a:r>
            <a:endParaRPr lang="en-US" sz="14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68"/>
                                        </p:tgtEl>
                                        <p:attrNameLst>
                                          <p:attrName>style.visibility</p:attrName>
                                        </p:attrNameLst>
                                      </p:cBhvr>
                                      <p:to>
                                        <p:strVal val="visible"/>
                                      </p:to>
                                    </p:set>
                                    <p:anim calcmode="lin" valueType="num">
                                      <p:cBhvr additive="base">
                                        <p:cTn id="16" dur="1000" fill="hold"/>
                                        <p:tgtEl>
                                          <p:spTgt spid="168"/>
                                        </p:tgtEl>
                                        <p:attrNameLst>
                                          <p:attrName>ppt_x</p:attrName>
                                        </p:attrNameLst>
                                      </p:cBhvr>
                                      <p:tavLst>
                                        <p:tav tm="0">
                                          <p:val>
                                            <p:strVal val="1+#ppt_w/2"/>
                                          </p:val>
                                        </p:tav>
                                        <p:tav tm="100000">
                                          <p:val>
                                            <p:strVal val="#ppt_x"/>
                                          </p:val>
                                        </p:tav>
                                      </p:tavLst>
                                    </p:anim>
                                    <p:anim calcmode="lin" valueType="num">
                                      <p:cBhvr additive="base">
                                        <p:cTn id="17" dur="1000" fill="hold"/>
                                        <p:tgtEl>
                                          <p:spTgt spid="16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1+#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1+#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1+#ppt_w/2"/>
                                          </p:val>
                                        </p:tav>
                                        <p:tav tm="100000">
                                          <p:val>
                                            <p:strVal val="#ppt_x"/>
                                          </p:val>
                                        </p:tav>
                                      </p:tavLst>
                                    </p:anim>
                                    <p:anim calcmode="lin" valueType="num">
                                      <p:cBhvr additive="base">
                                        <p:cTn id="34" dur="500" fill="hold"/>
                                        <p:tgtEl>
                                          <p:spTgt spid="3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1+#ppt_w/2"/>
                                          </p:val>
                                        </p:tav>
                                        <p:tav tm="100000">
                                          <p:val>
                                            <p:strVal val="#ppt_x"/>
                                          </p:val>
                                        </p:tav>
                                      </p:tavLst>
                                    </p:anim>
                                    <p:anim calcmode="lin" valueType="num">
                                      <p:cBhvr additive="base">
                                        <p:cTn id="38" dur="500" fill="hold"/>
                                        <p:tgtEl>
                                          <p:spTgt spid="39"/>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1+#ppt_w/2"/>
                                          </p:val>
                                        </p:tav>
                                        <p:tav tm="100000">
                                          <p:val>
                                            <p:strVal val="#ppt_x"/>
                                          </p:val>
                                        </p:tav>
                                      </p:tavLst>
                                    </p:anim>
                                    <p:anim calcmode="lin" valueType="num">
                                      <p:cBhvr additive="base">
                                        <p:cTn id="42" dur="500" fill="hold"/>
                                        <p:tgtEl>
                                          <p:spTgt spid="47"/>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1+#ppt_w/2"/>
                                          </p:val>
                                        </p:tav>
                                        <p:tav tm="100000">
                                          <p:val>
                                            <p:strVal val="#ppt_x"/>
                                          </p:val>
                                        </p:tav>
                                      </p:tavLst>
                                    </p:anim>
                                    <p:anim calcmode="lin" valueType="num">
                                      <p:cBhvr additive="base">
                                        <p:cTn id="46" dur="500" fill="hold"/>
                                        <p:tgtEl>
                                          <p:spTgt spid="45"/>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1+#ppt_w/2"/>
                                          </p:val>
                                        </p:tav>
                                        <p:tav tm="100000">
                                          <p:val>
                                            <p:strVal val="#ppt_x"/>
                                          </p:val>
                                        </p:tav>
                                      </p:tavLst>
                                    </p:anim>
                                    <p:anim calcmode="lin" valueType="num">
                                      <p:cBhvr additive="base">
                                        <p:cTn id="50" dur="500" fill="hold"/>
                                        <p:tgtEl>
                                          <p:spTgt spid="48"/>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1+#ppt_w/2"/>
                                          </p:val>
                                        </p:tav>
                                        <p:tav tm="100000">
                                          <p:val>
                                            <p:strVal val="#ppt_x"/>
                                          </p:val>
                                        </p:tav>
                                      </p:tavLst>
                                    </p:anim>
                                    <p:anim calcmode="lin" valueType="num">
                                      <p:cBhvr additive="base">
                                        <p:cTn id="54" dur="500" fill="hold"/>
                                        <p:tgtEl>
                                          <p:spTgt spid="49"/>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additive="base">
                                        <p:cTn id="57" dur="500" fill="hold"/>
                                        <p:tgtEl>
                                          <p:spTgt spid="50"/>
                                        </p:tgtEl>
                                        <p:attrNameLst>
                                          <p:attrName>ppt_x</p:attrName>
                                        </p:attrNameLst>
                                      </p:cBhvr>
                                      <p:tavLst>
                                        <p:tav tm="0">
                                          <p:val>
                                            <p:strVal val="1+#ppt_w/2"/>
                                          </p:val>
                                        </p:tav>
                                        <p:tav tm="100000">
                                          <p:val>
                                            <p:strVal val="#ppt_x"/>
                                          </p:val>
                                        </p:tav>
                                      </p:tavLst>
                                    </p:anim>
                                    <p:anim calcmode="lin" valueType="num">
                                      <p:cBhvr additive="base">
                                        <p:cTn id="58" dur="500" fill="hold"/>
                                        <p:tgtEl>
                                          <p:spTgt spid="50"/>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1+#ppt_w/2"/>
                                          </p:val>
                                        </p:tav>
                                        <p:tav tm="100000">
                                          <p:val>
                                            <p:strVal val="#ppt_x"/>
                                          </p:val>
                                        </p:tav>
                                      </p:tavLst>
                                    </p:anim>
                                    <p:anim calcmode="lin" valueType="num">
                                      <p:cBhvr additive="base">
                                        <p:cTn id="62" dur="500" fill="hold"/>
                                        <p:tgtEl>
                                          <p:spTgt spid="51"/>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fill="hold"/>
                                        <p:tgtEl>
                                          <p:spTgt spid="52"/>
                                        </p:tgtEl>
                                        <p:attrNameLst>
                                          <p:attrName>ppt_x</p:attrName>
                                        </p:attrNameLst>
                                      </p:cBhvr>
                                      <p:tavLst>
                                        <p:tav tm="0">
                                          <p:val>
                                            <p:strVal val="1+#ppt_w/2"/>
                                          </p:val>
                                        </p:tav>
                                        <p:tav tm="100000">
                                          <p:val>
                                            <p:strVal val="#ppt_x"/>
                                          </p:val>
                                        </p:tav>
                                      </p:tavLst>
                                    </p:anim>
                                    <p:anim calcmode="lin" valueType="num">
                                      <p:cBhvr additive="base">
                                        <p:cTn id="66" dur="500" fill="hold"/>
                                        <p:tgtEl>
                                          <p:spTgt spid="52"/>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500" fill="hold"/>
                                        <p:tgtEl>
                                          <p:spTgt spid="53"/>
                                        </p:tgtEl>
                                        <p:attrNameLst>
                                          <p:attrName>ppt_x</p:attrName>
                                        </p:attrNameLst>
                                      </p:cBhvr>
                                      <p:tavLst>
                                        <p:tav tm="0">
                                          <p:val>
                                            <p:strVal val="1+#ppt_w/2"/>
                                          </p:val>
                                        </p:tav>
                                        <p:tav tm="100000">
                                          <p:val>
                                            <p:strVal val="#ppt_x"/>
                                          </p:val>
                                        </p:tav>
                                      </p:tavLst>
                                    </p:anim>
                                    <p:anim calcmode="lin" valueType="num">
                                      <p:cBhvr additive="base">
                                        <p:cTn id="70" dur="500" fill="hold"/>
                                        <p:tgtEl>
                                          <p:spTgt spid="53"/>
                                        </p:tgtEl>
                                        <p:attrNameLst>
                                          <p:attrName>ppt_y</p:attrName>
                                        </p:attrNameLst>
                                      </p:cBhvr>
                                      <p:tavLst>
                                        <p:tav tm="0">
                                          <p:val>
                                            <p:strVal val="#ppt_y"/>
                                          </p:val>
                                        </p:tav>
                                        <p:tav tm="100000">
                                          <p:val>
                                            <p:strVal val="#ppt_y"/>
                                          </p:val>
                                        </p:tav>
                                      </p:tavLst>
                                    </p:anim>
                                  </p:childTnLst>
                                </p:cTn>
                              </p:par>
                            </p:childTnLst>
                          </p:cTn>
                        </p:par>
                        <p:par>
                          <p:cTn id="71" fill="hold">
                            <p:stCondLst>
                              <p:cond delay="2500"/>
                            </p:stCondLst>
                            <p:childTnLst>
                              <p:par>
                                <p:cTn id="72" presetID="2" presetClass="entr" presetSubtype="8" fill="hold"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1000" fill="hold"/>
                                        <p:tgtEl>
                                          <p:spTgt spid="31"/>
                                        </p:tgtEl>
                                        <p:attrNameLst>
                                          <p:attrName>ppt_x</p:attrName>
                                        </p:attrNameLst>
                                      </p:cBhvr>
                                      <p:tavLst>
                                        <p:tav tm="0">
                                          <p:val>
                                            <p:strVal val="0-#ppt_w/2"/>
                                          </p:val>
                                        </p:tav>
                                        <p:tav tm="100000">
                                          <p:val>
                                            <p:strVal val="#ppt_x"/>
                                          </p:val>
                                        </p:tav>
                                      </p:tavLst>
                                    </p:anim>
                                    <p:anim calcmode="lin" valueType="num">
                                      <p:cBhvr additive="base">
                                        <p:cTn id="75" dur="1000" fill="hold"/>
                                        <p:tgtEl>
                                          <p:spTgt spid="31"/>
                                        </p:tgtEl>
                                        <p:attrNameLst>
                                          <p:attrName>ppt_y</p:attrName>
                                        </p:attrNameLst>
                                      </p:cBhvr>
                                      <p:tavLst>
                                        <p:tav tm="0">
                                          <p:val>
                                            <p:strVal val="#ppt_y"/>
                                          </p:val>
                                        </p:tav>
                                        <p:tav tm="100000">
                                          <p:val>
                                            <p:strVal val="#ppt_y"/>
                                          </p:val>
                                        </p:tav>
                                      </p:tavLst>
                                    </p:anim>
                                  </p:childTnLst>
                                </p:cTn>
                              </p:par>
                              <p:par>
                                <p:cTn id="76" presetID="2" presetClass="entr" presetSubtype="8"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0-#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par>
                                <p:cTn id="80" presetID="2" presetClass="entr" presetSubtype="8"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0-#ppt_w/2"/>
                                          </p:val>
                                        </p:tav>
                                        <p:tav tm="100000">
                                          <p:val>
                                            <p:strVal val="#ppt_x"/>
                                          </p:val>
                                        </p:tav>
                                      </p:tavLst>
                                    </p:anim>
                                    <p:anim calcmode="lin" valueType="num">
                                      <p:cBhvr additive="base">
                                        <p:cTn id="83" dur="500" fill="hold"/>
                                        <p:tgtEl>
                                          <p:spTgt spid="33"/>
                                        </p:tgtEl>
                                        <p:attrNameLst>
                                          <p:attrName>ppt_y</p:attrName>
                                        </p:attrNameLst>
                                      </p:cBhvr>
                                      <p:tavLst>
                                        <p:tav tm="0">
                                          <p:val>
                                            <p:strVal val="#ppt_y"/>
                                          </p:val>
                                        </p:tav>
                                        <p:tav tm="100000">
                                          <p:val>
                                            <p:strVal val="#ppt_y"/>
                                          </p:val>
                                        </p:tav>
                                      </p:tavLst>
                                    </p:anim>
                                  </p:childTnLst>
                                </p:cTn>
                              </p:par>
                              <p:par>
                                <p:cTn id="84" presetID="2" presetClass="entr" presetSubtype="8"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0-#ppt_w/2"/>
                                          </p:val>
                                        </p:tav>
                                        <p:tav tm="100000">
                                          <p:val>
                                            <p:strVal val="#ppt_x"/>
                                          </p:val>
                                        </p:tav>
                                      </p:tavLst>
                                    </p:anim>
                                    <p:anim calcmode="lin" valueType="num">
                                      <p:cBhvr additive="base">
                                        <p:cTn id="87" dur="500" fill="hold"/>
                                        <p:tgtEl>
                                          <p:spTgt spid="34"/>
                                        </p:tgtEl>
                                        <p:attrNameLst>
                                          <p:attrName>ppt_y</p:attrName>
                                        </p:attrNameLst>
                                      </p:cBhvr>
                                      <p:tavLst>
                                        <p:tav tm="0">
                                          <p:val>
                                            <p:strVal val="#ppt_y"/>
                                          </p:val>
                                        </p:tav>
                                        <p:tav tm="100000">
                                          <p:val>
                                            <p:strVal val="#ppt_y"/>
                                          </p:val>
                                        </p:tav>
                                      </p:tavLst>
                                    </p:anim>
                                  </p:childTnLst>
                                </p:cTn>
                              </p:par>
                              <p:par>
                                <p:cTn id="88" presetID="2" presetClass="entr" presetSubtype="8" fill="hold" nodeType="with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additive="base">
                                        <p:cTn id="90" dur="500" fill="hold"/>
                                        <p:tgtEl>
                                          <p:spTgt spid="67"/>
                                        </p:tgtEl>
                                        <p:attrNameLst>
                                          <p:attrName>ppt_x</p:attrName>
                                        </p:attrNameLst>
                                      </p:cBhvr>
                                      <p:tavLst>
                                        <p:tav tm="0">
                                          <p:val>
                                            <p:strVal val="0-#ppt_w/2"/>
                                          </p:val>
                                        </p:tav>
                                        <p:tav tm="100000">
                                          <p:val>
                                            <p:strVal val="#ppt_x"/>
                                          </p:val>
                                        </p:tav>
                                      </p:tavLst>
                                    </p:anim>
                                    <p:anim calcmode="lin" valueType="num">
                                      <p:cBhvr additive="base">
                                        <p:cTn id="91" dur="500" fill="hold"/>
                                        <p:tgtEl>
                                          <p:spTgt spid="67"/>
                                        </p:tgtEl>
                                        <p:attrNameLst>
                                          <p:attrName>ppt_y</p:attrName>
                                        </p:attrNameLst>
                                      </p:cBhvr>
                                      <p:tavLst>
                                        <p:tav tm="0">
                                          <p:val>
                                            <p:strVal val="#ppt_y"/>
                                          </p:val>
                                        </p:tav>
                                        <p:tav tm="100000">
                                          <p:val>
                                            <p:strVal val="#ppt_y"/>
                                          </p:val>
                                        </p:tav>
                                      </p:tavLst>
                                    </p:anim>
                                  </p:childTnLst>
                                </p:cTn>
                              </p:par>
                              <p:par>
                                <p:cTn id="92" presetID="2" presetClass="entr" presetSubtype="8" fill="hold" nodeType="withEffect">
                                  <p:stCondLst>
                                    <p:cond delay="0"/>
                                  </p:stCondLst>
                                  <p:childTnLst>
                                    <p:set>
                                      <p:cBhvr>
                                        <p:cTn id="93" dur="1" fill="hold">
                                          <p:stCondLst>
                                            <p:cond delay="0"/>
                                          </p:stCondLst>
                                        </p:cTn>
                                        <p:tgtEl>
                                          <p:spTgt spid="70"/>
                                        </p:tgtEl>
                                        <p:attrNameLst>
                                          <p:attrName>style.visibility</p:attrName>
                                        </p:attrNameLst>
                                      </p:cBhvr>
                                      <p:to>
                                        <p:strVal val="visible"/>
                                      </p:to>
                                    </p:set>
                                    <p:anim calcmode="lin" valueType="num">
                                      <p:cBhvr additive="base">
                                        <p:cTn id="94" dur="500" fill="hold"/>
                                        <p:tgtEl>
                                          <p:spTgt spid="70"/>
                                        </p:tgtEl>
                                        <p:attrNameLst>
                                          <p:attrName>ppt_x</p:attrName>
                                        </p:attrNameLst>
                                      </p:cBhvr>
                                      <p:tavLst>
                                        <p:tav tm="0">
                                          <p:val>
                                            <p:strVal val="0-#ppt_w/2"/>
                                          </p:val>
                                        </p:tav>
                                        <p:tav tm="100000">
                                          <p:val>
                                            <p:strVal val="#ppt_x"/>
                                          </p:val>
                                        </p:tav>
                                      </p:tavLst>
                                    </p:anim>
                                    <p:anim calcmode="lin" valueType="num">
                                      <p:cBhvr additive="base">
                                        <p:cTn id="95" dur="500" fill="hold"/>
                                        <p:tgtEl>
                                          <p:spTgt spid="70"/>
                                        </p:tgtEl>
                                        <p:attrNameLst>
                                          <p:attrName>ppt_y</p:attrName>
                                        </p:attrNameLst>
                                      </p:cBhvr>
                                      <p:tavLst>
                                        <p:tav tm="0">
                                          <p:val>
                                            <p:strVal val="#ppt_y"/>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75"/>
                                        </p:tgtEl>
                                        <p:attrNameLst>
                                          <p:attrName>style.visibility</p:attrName>
                                        </p:attrNameLst>
                                      </p:cBhvr>
                                      <p:to>
                                        <p:strVal val="visible"/>
                                      </p:to>
                                    </p:set>
                                    <p:anim calcmode="lin" valueType="num">
                                      <p:cBhvr additive="base">
                                        <p:cTn id="98" dur="500" fill="hold"/>
                                        <p:tgtEl>
                                          <p:spTgt spid="75"/>
                                        </p:tgtEl>
                                        <p:attrNameLst>
                                          <p:attrName>ppt_x</p:attrName>
                                        </p:attrNameLst>
                                      </p:cBhvr>
                                      <p:tavLst>
                                        <p:tav tm="0">
                                          <p:val>
                                            <p:strVal val="0-#ppt_w/2"/>
                                          </p:val>
                                        </p:tav>
                                        <p:tav tm="100000">
                                          <p:val>
                                            <p:strVal val="#ppt_x"/>
                                          </p:val>
                                        </p:tav>
                                      </p:tavLst>
                                    </p:anim>
                                    <p:anim calcmode="lin" valueType="num">
                                      <p:cBhvr additive="base">
                                        <p:cTn id="99" dur="500" fill="hold"/>
                                        <p:tgtEl>
                                          <p:spTgt spid="75"/>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8"/>
                                        </p:tgtEl>
                                        <p:attrNameLst>
                                          <p:attrName>style.visibility</p:attrName>
                                        </p:attrNameLst>
                                      </p:cBhvr>
                                      <p:to>
                                        <p:strVal val="visible"/>
                                      </p:to>
                                    </p:set>
                                    <p:anim calcmode="lin" valueType="num">
                                      <p:cBhvr additive="base">
                                        <p:cTn id="102" dur="500" fill="hold"/>
                                        <p:tgtEl>
                                          <p:spTgt spid="8"/>
                                        </p:tgtEl>
                                        <p:attrNameLst>
                                          <p:attrName>ppt_x</p:attrName>
                                        </p:attrNameLst>
                                      </p:cBhvr>
                                      <p:tavLst>
                                        <p:tav tm="0">
                                          <p:val>
                                            <p:strVal val="0-#ppt_w/2"/>
                                          </p:val>
                                        </p:tav>
                                        <p:tav tm="100000">
                                          <p:val>
                                            <p:strVal val="#ppt_x"/>
                                          </p:val>
                                        </p:tav>
                                      </p:tavLst>
                                    </p:anim>
                                    <p:anim calcmode="lin" valueType="num">
                                      <p:cBhvr additive="base">
                                        <p:cTn id="103" dur="500" fill="hold"/>
                                        <p:tgtEl>
                                          <p:spTgt spid="8"/>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additive="base">
                                        <p:cTn id="106" dur="500" fill="hold"/>
                                        <p:tgtEl>
                                          <p:spTgt spid="15"/>
                                        </p:tgtEl>
                                        <p:attrNameLst>
                                          <p:attrName>ppt_x</p:attrName>
                                        </p:attrNameLst>
                                      </p:cBhvr>
                                      <p:tavLst>
                                        <p:tav tm="0">
                                          <p:val>
                                            <p:strVal val="0-#ppt_w/2"/>
                                          </p:val>
                                        </p:tav>
                                        <p:tav tm="100000">
                                          <p:val>
                                            <p:strVal val="#ppt_x"/>
                                          </p:val>
                                        </p:tav>
                                      </p:tavLst>
                                    </p:anim>
                                    <p:anim calcmode="lin" valueType="num">
                                      <p:cBhvr additive="base">
                                        <p:cTn id="107" dur="500" fill="hold"/>
                                        <p:tgtEl>
                                          <p:spTgt spid="15"/>
                                        </p:tgtEl>
                                        <p:attrNameLst>
                                          <p:attrName>ppt_y</p:attrName>
                                        </p:attrNameLst>
                                      </p:cBhvr>
                                      <p:tavLst>
                                        <p:tav tm="0">
                                          <p:val>
                                            <p:strVal val="#ppt_y"/>
                                          </p:val>
                                        </p:tav>
                                        <p:tav tm="100000">
                                          <p:val>
                                            <p:strVal val="#ppt_y"/>
                                          </p:val>
                                        </p:tav>
                                      </p:tavLst>
                                    </p:anim>
                                  </p:childTnLst>
                                </p:cTn>
                              </p:par>
                              <p:par>
                                <p:cTn id="108" presetID="2" presetClass="entr" presetSubtype="8"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additive="base">
                                        <p:cTn id="110" dur="500" fill="hold"/>
                                        <p:tgtEl>
                                          <p:spTgt spid="16"/>
                                        </p:tgtEl>
                                        <p:attrNameLst>
                                          <p:attrName>ppt_x</p:attrName>
                                        </p:attrNameLst>
                                      </p:cBhvr>
                                      <p:tavLst>
                                        <p:tav tm="0">
                                          <p:val>
                                            <p:strVal val="0-#ppt_w/2"/>
                                          </p:val>
                                        </p:tav>
                                        <p:tav tm="100000">
                                          <p:val>
                                            <p:strVal val="#ppt_x"/>
                                          </p:val>
                                        </p:tav>
                                      </p:tavLst>
                                    </p:anim>
                                    <p:anim calcmode="lin" valueType="num">
                                      <p:cBhvr additive="base">
                                        <p:cTn id="111" dur="500" fill="hold"/>
                                        <p:tgtEl>
                                          <p:spTgt spid="16"/>
                                        </p:tgtEl>
                                        <p:attrNameLst>
                                          <p:attrName>ppt_y</p:attrName>
                                        </p:attrNameLst>
                                      </p:cBhvr>
                                      <p:tavLst>
                                        <p:tav tm="0">
                                          <p:val>
                                            <p:strVal val="#ppt_y"/>
                                          </p:val>
                                        </p:tav>
                                        <p:tav tm="100000">
                                          <p:val>
                                            <p:strVal val="#ppt_y"/>
                                          </p:val>
                                        </p:tav>
                                      </p:tavLst>
                                    </p:anim>
                                  </p:childTnLst>
                                </p:cTn>
                              </p:par>
                              <p:par>
                                <p:cTn id="112" presetID="2" presetClass="entr" presetSubtype="8" fill="hold" grpId="0" nodeType="withEffect">
                                  <p:stCondLst>
                                    <p:cond delay="0"/>
                                  </p:stCondLst>
                                  <p:childTnLst>
                                    <p:set>
                                      <p:cBhvr>
                                        <p:cTn id="113" dur="1" fill="hold">
                                          <p:stCondLst>
                                            <p:cond delay="0"/>
                                          </p:stCondLst>
                                        </p:cTn>
                                        <p:tgtEl>
                                          <p:spTgt spid="17"/>
                                        </p:tgtEl>
                                        <p:attrNameLst>
                                          <p:attrName>style.visibility</p:attrName>
                                        </p:attrNameLst>
                                      </p:cBhvr>
                                      <p:to>
                                        <p:strVal val="visible"/>
                                      </p:to>
                                    </p:set>
                                    <p:anim calcmode="lin" valueType="num">
                                      <p:cBhvr additive="base">
                                        <p:cTn id="114" dur="500" fill="hold"/>
                                        <p:tgtEl>
                                          <p:spTgt spid="17"/>
                                        </p:tgtEl>
                                        <p:attrNameLst>
                                          <p:attrName>ppt_x</p:attrName>
                                        </p:attrNameLst>
                                      </p:cBhvr>
                                      <p:tavLst>
                                        <p:tav tm="0">
                                          <p:val>
                                            <p:strVal val="0-#ppt_w/2"/>
                                          </p:val>
                                        </p:tav>
                                        <p:tav tm="100000">
                                          <p:val>
                                            <p:strVal val="#ppt_x"/>
                                          </p:val>
                                        </p:tav>
                                      </p:tavLst>
                                    </p:anim>
                                    <p:anim calcmode="lin" valueType="num">
                                      <p:cBhvr additive="base">
                                        <p:cTn id="115" dur="500" fill="hold"/>
                                        <p:tgtEl>
                                          <p:spTgt spid="17"/>
                                        </p:tgtEl>
                                        <p:attrNameLst>
                                          <p:attrName>ppt_y</p:attrName>
                                        </p:attrNameLst>
                                      </p:cBhvr>
                                      <p:tavLst>
                                        <p:tav tm="0">
                                          <p:val>
                                            <p:strVal val="#ppt_y"/>
                                          </p:val>
                                        </p:tav>
                                        <p:tav tm="100000">
                                          <p:val>
                                            <p:strVal val="#ppt_y"/>
                                          </p:val>
                                        </p:tav>
                                      </p:tavLst>
                                    </p:anim>
                                  </p:childTnLst>
                                </p:cTn>
                              </p:par>
                              <p:par>
                                <p:cTn id="116" presetID="2" presetClass="entr" presetSubtype="8" fill="hold" nodeType="withEffect">
                                  <p:stCondLst>
                                    <p:cond delay="0"/>
                                  </p:stCondLst>
                                  <p:childTnLst>
                                    <p:set>
                                      <p:cBhvr>
                                        <p:cTn id="117" dur="1" fill="hold">
                                          <p:stCondLst>
                                            <p:cond delay="0"/>
                                          </p:stCondLst>
                                        </p:cTn>
                                        <p:tgtEl>
                                          <p:spTgt spid="80"/>
                                        </p:tgtEl>
                                        <p:attrNameLst>
                                          <p:attrName>style.visibility</p:attrName>
                                        </p:attrNameLst>
                                      </p:cBhvr>
                                      <p:to>
                                        <p:strVal val="visible"/>
                                      </p:to>
                                    </p:set>
                                    <p:anim calcmode="lin" valueType="num">
                                      <p:cBhvr additive="base">
                                        <p:cTn id="118" dur="500" fill="hold"/>
                                        <p:tgtEl>
                                          <p:spTgt spid="80"/>
                                        </p:tgtEl>
                                        <p:attrNameLst>
                                          <p:attrName>ppt_x</p:attrName>
                                        </p:attrNameLst>
                                      </p:cBhvr>
                                      <p:tavLst>
                                        <p:tav tm="0">
                                          <p:val>
                                            <p:strVal val="0-#ppt_w/2"/>
                                          </p:val>
                                        </p:tav>
                                        <p:tav tm="100000">
                                          <p:val>
                                            <p:strVal val="#ppt_x"/>
                                          </p:val>
                                        </p:tav>
                                      </p:tavLst>
                                    </p:anim>
                                    <p:anim calcmode="lin" valueType="num">
                                      <p:cBhvr additive="base">
                                        <p:cTn id="119" dur="500" fill="hold"/>
                                        <p:tgtEl>
                                          <p:spTgt spid="80"/>
                                        </p:tgtEl>
                                        <p:attrNameLst>
                                          <p:attrName>ppt_y</p:attrName>
                                        </p:attrNameLst>
                                      </p:cBhvr>
                                      <p:tavLst>
                                        <p:tav tm="0">
                                          <p:val>
                                            <p:strVal val="#ppt_y"/>
                                          </p:val>
                                        </p:tav>
                                        <p:tav tm="100000">
                                          <p:val>
                                            <p:strVal val="#ppt_y"/>
                                          </p:val>
                                        </p:tav>
                                      </p:tavLst>
                                    </p:anim>
                                  </p:childTnLst>
                                </p:cTn>
                              </p:par>
                              <p:par>
                                <p:cTn id="120" presetID="2" presetClass="entr" presetSubtype="8" fill="hold" nodeType="with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additive="base">
                                        <p:cTn id="122" dur="500" fill="hold"/>
                                        <p:tgtEl>
                                          <p:spTgt spid="2"/>
                                        </p:tgtEl>
                                        <p:attrNameLst>
                                          <p:attrName>ppt_x</p:attrName>
                                        </p:attrNameLst>
                                      </p:cBhvr>
                                      <p:tavLst>
                                        <p:tav tm="0">
                                          <p:val>
                                            <p:strVal val="0-#ppt_w/2"/>
                                          </p:val>
                                        </p:tav>
                                        <p:tav tm="100000">
                                          <p:val>
                                            <p:strVal val="#ppt_x"/>
                                          </p:val>
                                        </p:tav>
                                      </p:tavLst>
                                    </p:anim>
                                    <p:anim calcmode="lin" valueType="num">
                                      <p:cBhvr additive="base">
                                        <p:cTn id="123" dur="500" fill="hold"/>
                                        <p:tgtEl>
                                          <p:spTgt spid="2"/>
                                        </p:tgtEl>
                                        <p:attrNameLst>
                                          <p:attrName>ppt_y</p:attrName>
                                        </p:attrNameLst>
                                      </p:cBhvr>
                                      <p:tavLst>
                                        <p:tav tm="0">
                                          <p:val>
                                            <p:strVal val="#ppt_y"/>
                                          </p:val>
                                        </p:tav>
                                        <p:tav tm="100000">
                                          <p:val>
                                            <p:strVal val="#ppt_y"/>
                                          </p:val>
                                        </p:tav>
                                      </p:tavLst>
                                    </p:anim>
                                  </p:childTnLst>
                                </p:cTn>
                              </p:par>
                              <p:par>
                                <p:cTn id="124" presetID="2" presetClass="entr" presetSubtype="8" fill="hold" nodeType="withEffect">
                                  <p:stCondLst>
                                    <p:cond delay="0"/>
                                  </p:stCondLst>
                                  <p:childTnLst>
                                    <p:set>
                                      <p:cBhvr>
                                        <p:cTn id="125" dur="1" fill="hold">
                                          <p:stCondLst>
                                            <p:cond delay="0"/>
                                          </p:stCondLst>
                                        </p:cTn>
                                        <p:tgtEl>
                                          <p:spTgt spid="14"/>
                                        </p:tgtEl>
                                        <p:attrNameLst>
                                          <p:attrName>style.visibility</p:attrName>
                                        </p:attrNameLst>
                                      </p:cBhvr>
                                      <p:to>
                                        <p:strVal val="visible"/>
                                      </p:to>
                                    </p:set>
                                    <p:anim calcmode="lin" valueType="num">
                                      <p:cBhvr additive="base">
                                        <p:cTn id="126" dur="500" fill="hold"/>
                                        <p:tgtEl>
                                          <p:spTgt spid="14"/>
                                        </p:tgtEl>
                                        <p:attrNameLst>
                                          <p:attrName>ppt_x</p:attrName>
                                        </p:attrNameLst>
                                      </p:cBhvr>
                                      <p:tavLst>
                                        <p:tav tm="0">
                                          <p:val>
                                            <p:strVal val="0-#ppt_w/2"/>
                                          </p:val>
                                        </p:tav>
                                        <p:tav tm="100000">
                                          <p:val>
                                            <p:strVal val="#ppt_x"/>
                                          </p:val>
                                        </p:tav>
                                      </p:tavLst>
                                    </p:anim>
                                    <p:anim calcmode="lin" valueType="num">
                                      <p:cBhvr additive="base">
                                        <p:cTn id="127" dur="500" fill="hold"/>
                                        <p:tgtEl>
                                          <p:spTgt spid="14"/>
                                        </p:tgtEl>
                                        <p:attrNameLst>
                                          <p:attrName>ppt_y</p:attrName>
                                        </p:attrNameLst>
                                      </p:cBhvr>
                                      <p:tavLst>
                                        <p:tav tm="0">
                                          <p:val>
                                            <p:strVal val="#ppt_y"/>
                                          </p:val>
                                        </p:tav>
                                        <p:tav tm="100000">
                                          <p:val>
                                            <p:strVal val="#ppt_y"/>
                                          </p:val>
                                        </p:tav>
                                      </p:tavLst>
                                    </p:anim>
                                  </p:childTnLst>
                                </p:cTn>
                              </p:par>
                              <p:par>
                                <p:cTn id="128" presetID="2" presetClass="entr" presetSubtype="8" fill="hold" nodeType="withEffect">
                                  <p:stCondLst>
                                    <p:cond delay="0"/>
                                  </p:stCondLst>
                                  <p:childTnLst>
                                    <p:set>
                                      <p:cBhvr>
                                        <p:cTn id="129" dur="1" fill="hold">
                                          <p:stCondLst>
                                            <p:cond delay="0"/>
                                          </p:stCondLst>
                                        </p:cTn>
                                        <p:tgtEl>
                                          <p:spTgt spid="22"/>
                                        </p:tgtEl>
                                        <p:attrNameLst>
                                          <p:attrName>style.visibility</p:attrName>
                                        </p:attrNameLst>
                                      </p:cBhvr>
                                      <p:to>
                                        <p:strVal val="visible"/>
                                      </p:to>
                                    </p:set>
                                    <p:anim calcmode="lin" valueType="num">
                                      <p:cBhvr additive="base">
                                        <p:cTn id="130" dur="500" fill="hold"/>
                                        <p:tgtEl>
                                          <p:spTgt spid="22"/>
                                        </p:tgtEl>
                                        <p:attrNameLst>
                                          <p:attrName>ppt_x</p:attrName>
                                        </p:attrNameLst>
                                      </p:cBhvr>
                                      <p:tavLst>
                                        <p:tav tm="0">
                                          <p:val>
                                            <p:strVal val="0-#ppt_w/2"/>
                                          </p:val>
                                        </p:tav>
                                        <p:tav tm="100000">
                                          <p:val>
                                            <p:strVal val="#ppt_x"/>
                                          </p:val>
                                        </p:tav>
                                      </p:tavLst>
                                    </p:anim>
                                    <p:anim calcmode="lin" valueType="num">
                                      <p:cBhvr additive="base">
                                        <p:cTn id="131" dur="500" fill="hold"/>
                                        <p:tgtEl>
                                          <p:spTgt spid="22"/>
                                        </p:tgtEl>
                                        <p:attrNameLst>
                                          <p:attrName>ppt_y</p:attrName>
                                        </p:attrNameLst>
                                      </p:cBhvr>
                                      <p:tavLst>
                                        <p:tav tm="0">
                                          <p:val>
                                            <p:strVal val="#ppt_y"/>
                                          </p:val>
                                        </p:tav>
                                        <p:tav tm="100000">
                                          <p:val>
                                            <p:strVal val="#ppt_y"/>
                                          </p:val>
                                        </p:tav>
                                      </p:tavLst>
                                    </p:anim>
                                  </p:childTnLst>
                                </p:cTn>
                              </p:par>
                              <p:par>
                                <p:cTn id="132" presetID="2" presetClass="entr" presetSubtype="8" fill="hold" nodeType="withEffect">
                                  <p:stCondLst>
                                    <p:cond delay="0"/>
                                  </p:stCondLst>
                                  <p:childTnLst>
                                    <p:set>
                                      <p:cBhvr>
                                        <p:cTn id="133" dur="1" fill="hold">
                                          <p:stCondLst>
                                            <p:cond delay="0"/>
                                          </p:stCondLst>
                                        </p:cTn>
                                        <p:tgtEl>
                                          <p:spTgt spid="65"/>
                                        </p:tgtEl>
                                        <p:attrNameLst>
                                          <p:attrName>style.visibility</p:attrName>
                                        </p:attrNameLst>
                                      </p:cBhvr>
                                      <p:to>
                                        <p:strVal val="visible"/>
                                      </p:to>
                                    </p:set>
                                    <p:anim calcmode="lin" valueType="num">
                                      <p:cBhvr additive="base">
                                        <p:cTn id="134" dur="500" fill="hold"/>
                                        <p:tgtEl>
                                          <p:spTgt spid="65"/>
                                        </p:tgtEl>
                                        <p:attrNameLst>
                                          <p:attrName>ppt_x</p:attrName>
                                        </p:attrNameLst>
                                      </p:cBhvr>
                                      <p:tavLst>
                                        <p:tav tm="0">
                                          <p:val>
                                            <p:strVal val="0-#ppt_w/2"/>
                                          </p:val>
                                        </p:tav>
                                        <p:tav tm="100000">
                                          <p:val>
                                            <p:strVal val="#ppt_x"/>
                                          </p:val>
                                        </p:tav>
                                      </p:tavLst>
                                    </p:anim>
                                    <p:anim calcmode="lin" valueType="num">
                                      <p:cBhvr additive="base">
                                        <p:cTn id="135" dur="500" fill="hold"/>
                                        <p:tgtEl>
                                          <p:spTgt spid="65"/>
                                        </p:tgtEl>
                                        <p:attrNameLst>
                                          <p:attrName>ppt_y</p:attrName>
                                        </p:attrNameLst>
                                      </p:cBhvr>
                                      <p:tavLst>
                                        <p:tav tm="0">
                                          <p:val>
                                            <p:strVal val="#ppt_y"/>
                                          </p:val>
                                        </p:tav>
                                        <p:tav tm="100000">
                                          <p:val>
                                            <p:strVal val="#ppt_y"/>
                                          </p:val>
                                        </p:tav>
                                      </p:tavLst>
                                    </p:anim>
                                  </p:childTnLst>
                                </p:cTn>
                              </p:par>
                            </p:childTnLst>
                          </p:cTn>
                        </p:par>
                        <p:par>
                          <p:cTn id="136" fill="hold">
                            <p:stCondLst>
                              <p:cond delay="3500"/>
                            </p:stCondLst>
                            <p:childTnLst>
                              <p:par>
                                <p:cTn id="137" presetID="2" presetClass="entr" presetSubtype="1" fill="hold" grpId="0" nodeType="afterEffect">
                                  <p:stCondLst>
                                    <p:cond delay="0"/>
                                  </p:stCondLst>
                                  <p:childTnLst>
                                    <p:set>
                                      <p:cBhvr>
                                        <p:cTn id="138" dur="1" fill="hold">
                                          <p:stCondLst>
                                            <p:cond delay="0"/>
                                          </p:stCondLst>
                                        </p:cTn>
                                        <p:tgtEl>
                                          <p:spTgt spid="9"/>
                                        </p:tgtEl>
                                        <p:attrNameLst>
                                          <p:attrName>style.visibility</p:attrName>
                                        </p:attrNameLst>
                                      </p:cBhvr>
                                      <p:to>
                                        <p:strVal val="visible"/>
                                      </p:to>
                                    </p:set>
                                    <p:anim calcmode="lin" valueType="num">
                                      <p:cBhvr additive="base">
                                        <p:cTn id="139" dur="1000" fill="hold"/>
                                        <p:tgtEl>
                                          <p:spTgt spid="9"/>
                                        </p:tgtEl>
                                        <p:attrNameLst>
                                          <p:attrName>ppt_x</p:attrName>
                                        </p:attrNameLst>
                                      </p:cBhvr>
                                      <p:tavLst>
                                        <p:tav tm="0">
                                          <p:val>
                                            <p:strVal val="#ppt_x"/>
                                          </p:val>
                                        </p:tav>
                                        <p:tav tm="100000">
                                          <p:val>
                                            <p:strVal val="#ppt_x"/>
                                          </p:val>
                                        </p:tav>
                                      </p:tavLst>
                                    </p:anim>
                                    <p:anim calcmode="lin" valueType="num">
                                      <p:cBhvr additive="base">
                                        <p:cTn id="140" dur="1000" fill="hold"/>
                                        <p:tgtEl>
                                          <p:spTgt spid="9"/>
                                        </p:tgtEl>
                                        <p:attrNameLst>
                                          <p:attrName>ppt_y</p:attrName>
                                        </p:attrNameLst>
                                      </p:cBhvr>
                                      <p:tavLst>
                                        <p:tav tm="0">
                                          <p:val>
                                            <p:strVal val="0-#ppt_h/2"/>
                                          </p:val>
                                        </p:tav>
                                        <p:tav tm="100000">
                                          <p:val>
                                            <p:strVal val="#ppt_y"/>
                                          </p:val>
                                        </p:tav>
                                      </p:tavLst>
                                    </p:anim>
                                  </p:childTnLst>
                                </p:cTn>
                              </p:par>
                              <p:par>
                                <p:cTn id="141" presetID="2" presetClass="entr" presetSubtype="1" fill="hold" grpId="0" nodeType="with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additive="base">
                                        <p:cTn id="143" dur="500" fill="hold"/>
                                        <p:tgtEl>
                                          <p:spTgt spid="10"/>
                                        </p:tgtEl>
                                        <p:attrNameLst>
                                          <p:attrName>ppt_x</p:attrName>
                                        </p:attrNameLst>
                                      </p:cBhvr>
                                      <p:tavLst>
                                        <p:tav tm="0">
                                          <p:val>
                                            <p:strVal val="#ppt_x"/>
                                          </p:val>
                                        </p:tav>
                                        <p:tav tm="100000">
                                          <p:val>
                                            <p:strVal val="#ppt_x"/>
                                          </p:val>
                                        </p:tav>
                                      </p:tavLst>
                                    </p:anim>
                                    <p:anim calcmode="lin" valueType="num">
                                      <p:cBhvr additive="base">
                                        <p:cTn id="144" dur="500" fill="hold"/>
                                        <p:tgtEl>
                                          <p:spTgt spid="10"/>
                                        </p:tgtEl>
                                        <p:attrNameLst>
                                          <p:attrName>ppt_y</p:attrName>
                                        </p:attrNameLst>
                                      </p:cBhvr>
                                      <p:tavLst>
                                        <p:tav tm="0">
                                          <p:val>
                                            <p:strVal val="0-#ppt_h/2"/>
                                          </p:val>
                                        </p:tav>
                                        <p:tav tm="100000">
                                          <p:val>
                                            <p:strVal val="#ppt_y"/>
                                          </p:val>
                                        </p:tav>
                                      </p:tavLst>
                                    </p:anim>
                                  </p:childTnLst>
                                </p:cTn>
                              </p:par>
                              <p:par>
                                <p:cTn id="145" presetID="2" presetClass="entr" presetSubtype="1" fill="hold" grpId="0" nodeType="withEffect">
                                  <p:stCondLst>
                                    <p:cond delay="0"/>
                                  </p:stCondLst>
                                  <p:childTnLst>
                                    <p:set>
                                      <p:cBhvr>
                                        <p:cTn id="146" dur="1" fill="hold">
                                          <p:stCondLst>
                                            <p:cond delay="0"/>
                                          </p:stCondLst>
                                        </p:cTn>
                                        <p:tgtEl>
                                          <p:spTgt spid="11"/>
                                        </p:tgtEl>
                                        <p:attrNameLst>
                                          <p:attrName>style.visibility</p:attrName>
                                        </p:attrNameLst>
                                      </p:cBhvr>
                                      <p:to>
                                        <p:strVal val="visible"/>
                                      </p:to>
                                    </p:set>
                                    <p:anim calcmode="lin" valueType="num">
                                      <p:cBhvr additive="base">
                                        <p:cTn id="147" dur="500" fill="hold"/>
                                        <p:tgtEl>
                                          <p:spTgt spid="11"/>
                                        </p:tgtEl>
                                        <p:attrNameLst>
                                          <p:attrName>ppt_x</p:attrName>
                                        </p:attrNameLst>
                                      </p:cBhvr>
                                      <p:tavLst>
                                        <p:tav tm="0">
                                          <p:val>
                                            <p:strVal val="#ppt_x"/>
                                          </p:val>
                                        </p:tav>
                                        <p:tav tm="100000">
                                          <p:val>
                                            <p:strVal val="#ppt_x"/>
                                          </p:val>
                                        </p:tav>
                                      </p:tavLst>
                                    </p:anim>
                                    <p:anim calcmode="lin" valueType="num">
                                      <p:cBhvr additive="base">
                                        <p:cTn id="148" dur="500" fill="hold"/>
                                        <p:tgtEl>
                                          <p:spTgt spid="11"/>
                                        </p:tgtEl>
                                        <p:attrNameLst>
                                          <p:attrName>ppt_y</p:attrName>
                                        </p:attrNameLst>
                                      </p:cBhvr>
                                      <p:tavLst>
                                        <p:tav tm="0">
                                          <p:val>
                                            <p:strVal val="0-#ppt_h/2"/>
                                          </p:val>
                                        </p:tav>
                                        <p:tav tm="100000">
                                          <p:val>
                                            <p:strVal val="#ppt_y"/>
                                          </p:val>
                                        </p:tav>
                                      </p:tavLst>
                                    </p:anim>
                                  </p:childTnLst>
                                </p:cTn>
                              </p:par>
                              <p:par>
                                <p:cTn id="149" presetID="2" presetClass="entr" presetSubtype="1" fill="hold" grpId="0" nodeType="withEffect">
                                  <p:stCondLst>
                                    <p:cond delay="0"/>
                                  </p:stCondLst>
                                  <p:childTnLst>
                                    <p:set>
                                      <p:cBhvr>
                                        <p:cTn id="150" dur="1" fill="hold">
                                          <p:stCondLst>
                                            <p:cond delay="0"/>
                                          </p:stCondLst>
                                        </p:cTn>
                                        <p:tgtEl>
                                          <p:spTgt spid="12"/>
                                        </p:tgtEl>
                                        <p:attrNameLst>
                                          <p:attrName>style.visibility</p:attrName>
                                        </p:attrNameLst>
                                      </p:cBhvr>
                                      <p:to>
                                        <p:strVal val="visible"/>
                                      </p:to>
                                    </p:set>
                                    <p:anim calcmode="lin" valueType="num">
                                      <p:cBhvr additive="base">
                                        <p:cTn id="151" dur="500" fill="hold"/>
                                        <p:tgtEl>
                                          <p:spTgt spid="12"/>
                                        </p:tgtEl>
                                        <p:attrNameLst>
                                          <p:attrName>ppt_x</p:attrName>
                                        </p:attrNameLst>
                                      </p:cBhvr>
                                      <p:tavLst>
                                        <p:tav tm="0">
                                          <p:val>
                                            <p:strVal val="#ppt_x"/>
                                          </p:val>
                                        </p:tav>
                                        <p:tav tm="100000">
                                          <p:val>
                                            <p:strVal val="#ppt_x"/>
                                          </p:val>
                                        </p:tav>
                                      </p:tavLst>
                                    </p:anim>
                                    <p:anim calcmode="lin" valueType="num">
                                      <p:cBhvr additive="base">
                                        <p:cTn id="152" dur="500" fill="hold"/>
                                        <p:tgtEl>
                                          <p:spTgt spid="12"/>
                                        </p:tgtEl>
                                        <p:attrNameLst>
                                          <p:attrName>ppt_y</p:attrName>
                                        </p:attrNameLst>
                                      </p:cBhvr>
                                      <p:tavLst>
                                        <p:tav tm="0">
                                          <p:val>
                                            <p:strVal val="0-#ppt_h/2"/>
                                          </p:val>
                                        </p:tav>
                                        <p:tav tm="100000">
                                          <p:val>
                                            <p:strVal val="#ppt_y"/>
                                          </p:val>
                                        </p:tav>
                                      </p:tavLst>
                                    </p:anim>
                                  </p:childTnLst>
                                </p:cTn>
                              </p:par>
                              <p:par>
                                <p:cTn id="153" presetID="2" presetClass="entr" presetSubtype="1" fill="hold" grpId="0" nodeType="withEffect">
                                  <p:stCondLst>
                                    <p:cond delay="0"/>
                                  </p:stCondLst>
                                  <p:childTnLst>
                                    <p:set>
                                      <p:cBhvr>
                                        <p:cTn id="154" dur="1" fill="hold">
                                          <p:stCondLst>
                                            <p:cond delay="0"/>
                                          </p:stCondLst>
                                        </p:cTn>
                                        <p:tgtEl>
                                          <p:spTgt spid="13"/>
                                        </p:tgtEl>
                                        <p:attrNameLst>
                                          <p:attrName>style.visibility</p:attrName>
                                        </p:attrNameLst>
                                      </p:cBhvr>
                                      <p:to>
                                        <p:strVal val="visible"/>
                                      </p:to>
                                    </p:set>
                                    <p:anim calcmode="lin" valueType="num">
                                      <p:cBhvr additive="base">
                                        <p:cTn id="155" dur="500" fill="hold"/>
                                        <p:tgtEl>
                                          <p:spTgt spid="13"/>
                                        </p:tgtEl>
                                        <p:attrNameLst>
                                          <p:attrName>ppt_x</p:attrName>
                                        </p:attrNameLst>
                                      </p:cBhvr>
                                      <p:tavLst>
                                        <p:tav tm="0">
                                          <p:val>
                                            <p:strVal val="#ppt_x"/>
                                          </p:val>
                                        </p:tav>
                                        <p:tav tm="100000">
                                          <p:val>
                                            <p:strVal val="#ppt_x"/>
                                          </p:val>
                                        </p:tav>
                                      </p:tavLst>
                                    </p:anim>
                                    <p:anim calcmode="lin" valueType="num">
                                      <p:cBhvr additive="base">
                                        <p:cTn id="156" dur="500" fill="hold"/>
                                        <p:tgtEl>
                                          <p:spTgt spid="13"/>
                                        </p:tgtEl>
                                        <p:attrNameLst>
                                          <p:attrName>ppt_y</p:attrName>
                                        </p:attrNameLst>
                                      </p:cBhvr>
                                      <p:tavLst>
                                        <p:tav tm="0">
                                          <p:val>
                                            <p:strVal val="0-#ppt_h/2"/>
                                          </p:val>
                                        </p:tav>
                                        <p:tav tm="100000">
                                          <p:val>
                                            <p:strVal val="#ppt_y"/>
                                          </p:val>
                                        </p:tav>
                                      </p:tavLst>
                                    </p:anim>
                                  </p:childTnLst>
                                </p:cTn>
                              </p:par>
                              <p:par>
                                <p:cTn id="157" presetID="2" presetClass="entr" presetSubtype="1" fill="hold" grpId="0" nodeType="withEffect">
                                  <p:stCondLst>
                                    <p:cond delay="0"/>
                                  </p:stCondLst>
                                  <p:childTnLst>
                                    <p:set>
                                      <p:cBhvr>
                                        <p:cTn id="158" dur="1" fill="hold">
                                          <p:stCondLst>
                                            <p:cond delay="0"/>
                                          </p:stCondLst>
                                        </p:cTn>
                                        <p:tgtEl>
                                          <p:spTgt spid="18"/>
                                        </p:tgtEl>
                                        <p:attrNameLst>
                                          <p:attrName>style.visibility</p:attrName>
                                        </p:attrNameLst>
                                      </p:cBhvr>
                                      <p:to>
                                        <p:strVal val="visible"/>
                                      </p:to>
                                    </p:set>
                                    <p:anim calcmode="lin" valueType="num">
                                      <p:cBhvr additive="base">
                                        <p:cTn id="159" dur="500" fill="hold"/>
                                        <p:tgtEl>
                                          <p:spTgt spid="18"/>
                                        </p:tgtEl>
                                        <p:attrNameLst>
                                          <p:attrName>ppt_x</p:attrName>
                                        </p:attrNameLst>
                                      </p:cBhvr>
                                      <p:tavLst>
                                        <p:tav tm="0">
                                          <p:val>
                                            <p:strVal val="#ppt_x"/>
                                          </p:val>
                                        </p:tav>
                                        <p:tav tm="100000">
                                          <p:val>
                                            <p:strVal val="#ppt_x"/>
                                          </p:val>
                                        </p:tav>
                                      </p:tavLst>
                                    </p:anim>
                                    <p:anim calcmode="lin" valueType="num">
                                      <p:cBhvr additive="base">
                                        <p:cTn id="160" dur="500" fill="hold"/>
                                        <p:tgtEl>
                                          <p:spTgt spid="18"/>
                                        </p:tgtEl>
                                        <p:attrNameLst>
                                          <p:attrName>ppt_y</p:attrName>
                                        </p:attrNameLst>
                                      </p:cBhvr>
                                      <p:tavLst>
                                        <p:tav tm="0">
                                          <p:val>
                                            <p:strVal val="0-#ppt_h/2"/>
                                          </p:val>
                                        </p:tav>
                                        <p:tav tm="100000">
                                          <p:val>
                                            <p:strVal val="#ppt_y"/>
                                          </p:val>
                                        </p:tav>
                                      </p:tavLst>
                                    </p:anim>
                                  </p:childTnLst>
                                </p:cTn>
                              </p:par>
                              <p:par>
                                <p:cTn id="161" presetID="2" presetClass="entr" presetSubtype="1" fill="hold" grpId="0" nodeType="withEffect">
                                  <p:stCondLst>
                                    <p:cond delay="0"/>
                                  </p:stCondLst>
                                  <p:childTnLst>
                                    <p:set>
                                      <p:cBhvr>
                                        <p:cTn id="162" dur="1" fill="hold">
                                          <p:stCondLst>
                                            <p:cond delay="0"/>
                                          </p:stCondLst>
                                        </p:cTn>
                                        <p:tgtEl>
                                          <p:spTgt spid="19"/>
                                        </p:tgtEl>
                                        <p:attrNameLst>
                                          <p:attrName>style.visibility</p:attrName>
                                        </p:attrNameLst>
                                      </p:cBhvr>
                                      <p:to>
                                        <p:strVal val="visible"/>
                                      </p:to>
                                    </p:set>
                                    <p:anim calcmode="lin" valueType="num">
                                      <p:cBhvr additive="base">
                                        <p:cTn id="163" dur="500" fill="hold"/>
                                        <p:tgtEl>
                                          <p:spTgt spid="19"/>
                                        </p:tgtEl>
                                        <p:attrNameLst>
                                          <p:attrName>ppt_x</p:attrName>
                                        </p:attrNameLst>
                                      </p:cBhvr>
                                      <p:tavLst>
                                        <p:tav tm="0">
                                          <p:val>
                                            <p:strVal val="#ppt_x"/>
                                          </p:val>
                                        </p:tav>
                                        <p:tav tm="100000">
                                          <p:val>
                                            <p:strVal val="#ppt_x"/>
                                          </p:val>
                                        </p:tav>
                                      </p:tavLst>
                                    </p:anim>
                                    <p:anim calcmode="lin" valueType="num">
                                      <p:cBhvr additive="base">
                                        <p:cTn id="164" dur="500" fill="hold"/>
                                        <p:tgtEl>
                                          <p:spTgt spid="19"/>
                                        </p:tgtEl>
                                        <p:attrNameLst>
                                          <p:attrName>ppt_y</p:attrName>
                                        </p:attrNameLst>
                                      </p:cBhvr>
                                      <p:tavLst>
                                        <p:tav tm="0">
                                          <p:val>
                                            <p:strVal val="0-#ppt_h/2"/>
                                          </p:val>
                                        </p:tav>
                                        <p:tav tm="100000">
                                          <p:val>
                                            <p:strVal val="#ppt_y"/>
                                          </p:val>
                                        </p:tav>
                                      </p:tavLst>
                                    </p:anim>
                                  </p:childTnLst>
                                </p:cTn>
                              </p:par>
                              <p:par>
                                <p:cTn id="165" presetID="2" presetClass="entr" presetSubtype="1" fill="hold" grpId="0" nodeType="withEffect">
                                  <p:stCondLst>
                                    <p:cond delay="0"/>
                                  </p:stCondLst>
                                  <p:childTnLst>
                                    <p:set>
                                      <p:cBhvr>
                                        <p:cTn id="166" dur="1" fill="hold">
                                          <p:stCondLst>
                                            <p:cond delay="0"/>
                                          </p:stCondLst>
                                        </p:cTn>
                                        <p:tgtEl>
                                          <p:spTgt spid="20"/>
                                        </p:tgtEl>
                                        <p:attrNameLst>
                                          <p:attrName>style.visibility</p:attrName>
                                        </p:attrNameLst>
                                      </p:cBhvr>
                                      <p:to>
                                        <p:strVal val="visible"/>
                                      </p:to>
                                    </p:set>
                                    <p:anim calcmode="lin" valueType="num">
                                      <p:cBhvr additive="base">
                                        <p:cTn id="167" dur="500" fill="hold"/>
                                        <p:tgtEl>
                                          <p:spTgt spid="20"/>
                                        </p:tgtEl>
                                        <p:attrNameLst>
                                          <p:attrName>ppt_x</p:attrName>
                                        </p:attrNameLst>
                                      </p:cBhvr>
                                      <p:tavLst>
                                        <p:tav tm="0">
                                          <p:val>
                                            <p:strVal val="#ppt_x"/>
                                          </p:val>
                                        </p:tav>
                                        <p:tav tm="100000">
                                          <p:val>
                                            <p:strVal val="#ppt_x"/>
                                          </p:val>
                                        </p:tav>
                                      </p:tavLst>
                                    </p:anim>
                                    <p:anim calcmode="lin" valueType="num">
                                      <p:cBhvr additive="base">
                                        <p:cTn id="168" dur="500" fill="hold"/>
                                        <p:tgtEl>
                                          <p:spTgt spid="20"/>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41"/>
                                        </p:tgtEl>
                                        <p:attrNameLst>
                                          <p:attrName>style.visibility</p:attrName>
                                        </p:attrNameLst>
                                      </p:cBhvr>
                                      <p:to>
                                        <p:strVal val="visible"/>
                                      </p:to>
                                    </p:set>
                                    <p:anim calcmode="lin" valueType="num">
                                      <p:cBhvr additive="base">
                                        <p:cTn id="171" dur="500" fill="hold"/>
                                        <p:tgtEl>
                                          <p:spTgt spid="41"/>
                                        </p:tgtEl>
                                        <p:attrNameLst>
                                          <p:attrName>ppt_x</p:attrName>
                                        </p:attrNameLst>
                                      </p:cBhvr>
                                      <p:tavLst>
                                        <p:tav tm="0">
                                          <p:val>
                                            <p:strVal val="#ppt_x"/>
                                          </p:val>
                                        </p:tav>
                                        <p:tav tm="100000">
                                          <p:val>
                                            <p:strVal val="#ppt_x"/>
                                          </p:val>
                                        </p:tav>
                                      </p:tavLst>
                                    </p:anim>
                                    <p:anim calcmode="lin" valueType="num">
                                      <p:cBhvr additive="base">
                                        <p:cTn id="172" dur="500" fill="hold"/>
                                        <p:tgtEl>
                                          <p:spTgt spid="41"/>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43"/>
                                        </p:tgtEl>
                                        <p:attrNameLst>
                                          <p:attrName>style.visibility</p:attrName>
                                        </p:attrNameLst>
                                      </p:cBhvr>
                                      <p:to>
                                        <p:strVal val="visible"/>
                                      </p:to>
                                    </p:set>
                                    <p:anim calcmode="lin" valueType="num">
                                      <p:cBhvr additive="base">
                                        <p:cTn id="175" dur="500" fill="hold"/>
                                        <p:tgtEl>
                                          <p:spTgt spid="43"/>
                                        </p:tgtEl>
                                        <p:attrNameLst>
                                          <p:attrName>ppt_x</p:attrName>
                                        </p:attrNameLst>
                                      </p:cBhvr>
                                      <p:tavLst>
                                        <p:tav tm="0">
                                          <p:val>
                                            <p:strVal val="#ppt_x"/>
                                          </p:val>
                                        </p:tav>
                                        <p:tav tm="100000">
                                          <p:val>
                                            <p:strVal val="#ppt_x"/>
                                          </p:val>
                                        </p:tav>
                                      </p:tavLst>
                                    </p:anim>
                                    <p:anim calcmode="lin" valueType="num">
                                      <p:cBhvr additive="base">
                                        <p:cTn id="176" dur="500" fill="hold"/>
                                        <p:tgtEl>
                                          <p:spTgt spid="43"/>
                                        </p:tgtEl>
                                        <p:attrNameLst>
                                          <p:attrName>ppt_y</p:attrName>
                                        </p:attrNameLst>
                                      </p:cBhvr>
                                      <p:tavLst>
                                        <p:tav tm="0">
                                          <p:val>
                                            <p:strVal val="0-#ppt_h/2"/>
                                          </p:val>
                                        </p:tav>
                                        <p:tav tm="100000">
                                          <p:val>
                                            <p:strVal val="#ppt_y"/>
                                          </p:val>
                                        </p:tav>
                                      </p:tavLst>
                                    </p:anim>
                                  </p:childTnLst>
                                </p:cTn>
                              </p:par>
                              <p:par>
                                <p:cTn id="177" presetID="2" presetClass="entr" presetSubtype="1" fill="hold" nodeType="withEffect">
                                  <p:stCondLst>
                                    <p:cond delay="0"/>
                                  </p:stCondLst>
                                  <p:childTnLst>
                                    <p:set>
                                      <p:cBhvr>
                                        <p:cTn id="178" dur="1" fill="hold">
                                          <p:stCondLst>
                                            <p:cond delay="0"/>
                                          </p:stCondLst>
                                        </p:cTn>
                                        <p:tgtEl>
                                          <p:spTgt spid="46"/>
                                        </p:tgtEl>
                                        <p:attrNameLst>
                                          <p:attrName>style.visibility</p:attrName>
                                        </p:attrNameLst>
                                      </p:cBhvr>
                                      <p:to>
                                        <p:strVal val="visible"/>
                                      </p:to>
                                    </p:set>
                                    <p:anim calcmode="lin" valueType="num">
                                      <p:cBhvr additive="base">
                                        <p:cTn id="179" dur="500" fill="hold"/>
                                        <p:tgtEl>
                                          <p:spTgt spid="46"/>
                                        </p:tgtEl>
                                        <p:attrNameLst>
                                          <p:attrName>ppt_x</p:attrName>
                                        </p:attrNameLst>
                                      </p:cBhvr>
                                      <p:tavLst>
                                        <p:tav tm="0">
                                          <p:val>
                                            <p:strVal val="#ppt_x"/>
                                          </p:val>
                                        </p:tav>
                                        <p:tav tm="100000">
                                          <p:val>
                                            <p:strVal val="#ppt_x"/>
                                          </p:val>
                                        </p:tav>
                                      </p:tavLst>
                                    </p:anim>
                                    <p:anim calcmode="lin" valueType="num">
                                      <p:cBhvr additive="base">
                                        <p:cTn id="180" dur="500" fill="hold"/>
                                        <p:tgtEl>
                                          <p:spTgt spid="46"/>
                                        </p:tgtEl>
                                        <p:attrNameLst>
                                          <p:attrName>ppt_y</p:attrName>
                                        </p:attrNameLst>
                                      </p:cBhvr>
                                      <p:tavLst>
                                        <p:tav tm="0">
                                          <p:val>
                                            <p:strVal val="0-#ppt_h/2"/>
                                          </p:val>
                                        </p:tav>
                                        <p:tav tm="100000">
                                          <p:val>
                                            <p:strVal val="#ppt_y"/>
                                          </p:val>
                                        </p:tav>
                                      </p:tavLst>
                                    </p:anim>
                                  </p:childTnLst>
                                </p:cTn>
                              </p:par>
                              <p:par>
                                <p:cTn id="181" presetID="2" presetClass="entr" presetSubtype="1" fill="hold"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500" fill="hold"/>
                                        <p:tgtEl>
                                          <p:spTgt spid="55"/>
                                        </p:tgtEl>
                                        <p:attrNameLst>
                                          <p:attrName>ppt_x</p:attrName>
                                        </p:attrNameLst>
                                      </p:cBhvr>
                                      <p:tavLst>
                                        <p:tav tm="0">
                                          <p:val>
                                            <p:strVal val="#ppt_x"/>
                                          </p:val>
                                        </p:tav>
                                        <p:tav tm="100000">
                                          <p:val>
                                            <p:strVal val="#ppt_x"/>
                                          </p:val>
                                        </p:tav>
                                      </p:tavLst>
                                    </p:anim>
                                    <p:anim calcmode="lin" valueType="num">
                                      <p:cBhvr additive="base">
                                        <p:cTn id="184" dur="500" fill="hold"/>
                                        <p:tgtEl>
                                          <p:spTgt spid="55"/>
                                        </p:tgtEl>
                                        <p:attrNameLst>
                                          <p:attrName>ppt_y</p:attrName>
                                        </p:attrNameLst>
                                      </p:cBhvr>
                                      <p:tavLst>
                                        <p:tav tm="0">
                                          <p:val>
                                            <p:strVal val="0-#ppt_h/2"/>
                                          </p:val>
                                        </p:tav>
                                        <p:tav tm="100000">
                                          <p:val>
                                            <p:strVal val="#ppt_y"/>
                                          </p:val>
                                        </p:tav>
                                      </p:tavLst>
                                    </p:anim>
                                  </p:childTnLst>
                                </p:cTn>
                              </p:par>
                              <p:par>
                                <p:cTn id="185" presetID="2" presetClass="entr" presetSubtype="1" fill="hold" nodeType="withEffect">
                                  <p:stCondLst>
                                    <p:cond delay="0"/>
                                  </p:stCondLst>
                                  <p:childTnLst>
                                    <p:set>
                                      <p:cBhvr>
                                        <p:cTn id="186" dur="1" fill="hold">
                                          <p:stCondLst>
                                            <p:cond delay="0"/>
                                          </p:stCondLst>
                                        </p:cTn>
                                        <p:tgtEl>
                                          <p:spTgt spid="57"/>
                                        </p:tgtEl>
                                        <p:attrNameLst>
                                          <p:attrName>style.visibility</p:attrName>
                                        </p:attrNameLst>
                                      </p:cBhvr>
                                      <p:to>
                                        <p:strVal val="visible"/>
                                      </p:to>
                                    </p:set>
                                    <p:anim calcmode="lin" valueType="num">
                                      <p:cBhvr additive="base">
                                        <p:cTn id="187" dur="500" fill="hold"/>
                                        <p:tgtEl>
                                          <p:spTgt spid="57"/>
                                        </p:tgtEl>
                                        <p:attrNameLst>
                                          <p:attrName>ppt_x</p:attrName>
                                        </p:attrNameLst>
                                      </p:cBhvr>
                                      <p:tavLst>
                                        <p:tav tm="0">
                                          <p:val>
                                            <p:strVal val="#ppt_x"/>
                                          </p:val>
                                        </p:tav>
                                        <p:tav tm="100000">
                                          <p:val>
                                            <p:strVal val="#ppt_x"/>
                                          </p:val>
                                        </p:tav>
                                      </p:tavLst>
                                    </p:anim>
                                    <p:anim calcmode="lin" valueType="num">
                                      <p:cBhvr additive="base">
                                        <p:cTn id="188" dur="500" fill="hold"/>
                                        <p:tgtEl>
                                          <p:spTgt spid="57"/>
                                        </p:tgtEl>
                                        <p:attrNameLst>
                                          <p:attrName>ppt_y</p:attrName>
                                        </p:attrNameLst>
                                      </p:cBhvr>
                                      <p:tavLst>
                                        <p:tav tm="0">
                                          <p:val>
                                            <p:strVal val="0-#ppt_h/2"/>
                                          </p:val>
                                        </p:tav>
                                        <p:tav tm="100000">
                                          <p:val>
                                            <p:strVal val="#ppt_y"/>
                                          </p:val>
                                        </p:tav>
                                      </p:tavLst>
                                    </p:anim>
                                  </p:childTnLst>
                                </p:cTn>
                              </p:par>
                              <p:par>
                                <p:cTn id="189" presetID="2" presetClass="entr" presetSubtype="1" fill="hold" nodeType="with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additive="base">
                                        <p:cTn id="191" dur="500" fill="hold"/>
                                        <p:tgtEl>
                                          <p:spTgt spid="59"/>
                                        </p:tgtEl>
                                        <p:attrNameLst>
                                          <p:attrName>ppt_x</p:attrName>
                                        </p:attrNameLst>
                                      </p:cBhvr>
                                      <p:tavLst>
                                        <p:tav tm="0">
                                          <p:val>
                                            <p:strVal val="#ppt_x"/>
                                          </p:val>
                                        </p:tav>
                                        <p:tav tm="100000">
                                          <p:val>
                                            <p:strVal val="#ppt_x"/>
                                          </p:val>
                                        </p:tav>
                                      </p:tavLst>
                                    </p:anim>
                                    <p:anim calcmode="lin" valueType="num">
                                      <p:cBhvr additive="base">
                                        <p:cTn id="192" dur="500" fill="hold"/>
                                        <p:tgtEl>
                                          <p:spTgt spid="59"/>
                                        </p:tgtEl>
                                        <p:attrNameLst>
                                          <p:attrName>ppt_y</p:attrName>
                                        </p:attrNameLst>
                                      </p:cBhvr>
                                      <p:tavLst>
                                        <p:tav tm="0">
                                          <p:val>
                                            <p:strVal val="0-#ppt_h/2"/>
                                          </p:val>
                                        </p:tav>
                                        <p:tav tm="100000">
                                          <p:val>
                                            <p:strVal val="#ppt_y"/>
                                          </p:val>
                                        </p:tav>
                                      </p:tavLst>
                                    </p:anim>
                                  </p:childTnLst>
                                </p:cTn>
                              </p:par>
                              <p:par>
                                <p:cTn id="193" presetID="2" presetClass="entr" presetSubtype="1" fill="hold"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500" fill="hold"/>
                                        <p:tgtEl>
                                          <p:spTgt spid="61"/>
                                        </p:tgtEl>
                                        <p:attrNameLst>
                                          <p:attrName>ppt_x</p:attrName>
                                        </p:attrNameLst>
                                      </p:cBhvr>
                                      <p:tavLst>
                                        <p:tav tm="0">
                                          <p:val>
                                            <p:strVal val="#ppt_x"/>
                                          </p:val>
                                        </p:tav>
                                        <p:tav tm="100000">
                                          <p:val>
                                            <p:strVal val="#ppt_x"/>
                                          </p:val>
                                        </p:tav>
                                      </p:tavLst>
                                    </p:anim>
                                    <p:anim calcmode="lin" valueType="num">
                                      <p:cBhvr additive="base">
                                        <p:cTn id="196" dur="500" fill="hold"/>
                                        <p:tgtEl>
                                          <p:spTgt spid="61"/>
                                        </p:tgtEl>
                                        <p:attrNameLst>
                                          <p:attrName>ppt_y</p:attrName>
                                        </p:attrNameLst>
                                      </p:cBhvr>
                                      <p:tavLst>
                                        <p:tav tm="0">
                                          <p:val>
                                            <p:strVal val="0-#ppt_h/2"/>
                                          </p:val>
                                        </p:tav>
                                        <p:tav tm="100000">
                                          <p:val>
                                            <p:strVal val="#ppt_y"/>
                                          </p:val>
                                        </p:tav>
                                      </p:tavLst>
                                    </p:anim>
                                  </p:childTnLst>
                                </p:cTn>
                              </p:par>
                              <p:par>
                                <p:cTn id="197" presetID="2" presetClass="entr" presetSubtype="1" fill="hold" nodeType="withEffect">
                                  <p:stCondLst>
                                    <p:cond delay="0"/>
                                  </p:stCondLst>
                                  <p:childTnLst>
                                    <p:set>
                                      <p:cBhvr>
                                        <p:cTn id="198" dur="1" fill="hold">
                                          <p:stCondLst>
                                            <p:cond delay="0"/>
                                          </p:stCondLst>
                                        </p:cTn>
                                        <p:tgtEl>
                                          <p:spTgt spid="63"/>
                                        </p:tgtEl>
                                        <p:attrNameLst>
                                          <p:attrName>style.visibility</p:attrName>
                                        </p:attrNameLst>
                                      </p:cBhvr>
                                      <p:to>
                                        <p:strVal val="visible"/>
                                      </p:to>
                                    </p:set>
                                    <p:anim calcmode="lin" valueType="num">
                                      <p:cBhvr additive="base">
                                        <p:cTn id="199" dur="500" fill="hold"/>
                                        <p:tgtEl>
                                          <p:spTgt spid="63"/>
                                        </p:tgtEl>
                                        <p:attrNameLst>
                                          <p:attrName>ppt_x</p:attrName>
                                        </p:attrNameLst>
                                      </p:cBhvr>
                                      <p:tavLst>
                                        <p:tav tm="0">
                                          <p:val>
                                            <p:strVal val="#ppt_x"/>
                                          </p:val>
                                        </p:tav>
                                        <p:tav tm="100000">
                                          <p:val>
                                            <p:strVal val="#ppt_x"/>
                                          </p:val>
                                        </p:tav>
                                      </p:tavLst>
                                    </p:anim>
                                    <p:anim calcmode="lin" valueType="num">
                                      <p:cBhvr additive="base">
                                        <p:cTn id="200" dur="500" fill="hold"/>
                                        <p:tgtEl>
                                          <p:spTgt spid="63"/>
                                        </p:tgtEl>
                                        <p:attrNameLst>
                                          <p:attrName>ppt_y</p:attrName>
                                        </p:attrNameLst>
                                      </p:cBhvr>
                                      <p:tavLst>
                                        <p:tav tm="0">
                                          <p:val>
                                            <p:strVal val="0-#ppt_h/2"/>
                                          </p:val>
                                        </p:tav>
                                        <p:tav tm="100000">
                                          <p:val>
                                            <p:strVal val="#ppt_y"/>
                                          </p:val>
                                        </p:tav>
                                      </p:tavLst>
                                    </p:anim>
                                  </p:childTnLst>
                                </p:cTn>
                              </p:par>
                            </p:childTnLst>
                          </p:cTn>
                        </p:par>
                        <p:par>
                          <p:cTn id="201" fill="hold">
                            <p:stCondLst>
                              <p:cond delay="4500"/>
                            </p:stCondLst>
                            <p:childTnLst>
                              <p:par>
                                <p:cTn id="202" presetID="2" presetClass="entr" presetSubtype="1" fill="hold" grpId="0" nodeType="afterEffect">
                                  <p:stCondLst>
                                    <p:cond delay="0"/>
                                  </p:stCondLst>
                                  <p:childTnLst>
                                    <p:set>
                                      <p:cBhvr>
                                        <p:cTn id="203" dur="1" fill="hold">
                                          <p:stCondLst>
                                            <p:cond delay="0"/>
                                          </p:stCondLst>
                                        </p:cTn>
                                        <p:tgtEl>
                                          <p:spTgt spid="163"/>
                                        </p:tgtEl>
                                        <p:attrNameLst>
                                          <p:attrName>style.visibility</p:attrName>
                                        </p:attrNameLst>
                                      </p:cBhvr>
                                      <p:to>
                                        <p:strVal val="visible"/>
                                      </p:to>
                                    </p:set>
                                    <p:anim calcmode="lin" valueType="num">
                                      <p:cBhvr additive="base">
                                        <p:cTn id="204" dur="1000" fill="hold"/>
                                        <p:tgtEl>
                                          <p:spTgt spid="163"/>
                                        </p:tgtEl>
                                        <p:attrNameLst>
                                          <p:attrName>ppt_x</p:attrName>
                                        </p:attrNameLst>
                                      </p:cBhvr>
                                      <p:tavLst>
                                        <p:tav tm="0">
                                          <p:val>
                                            <p:strVal val="#ppt_x"/>
                                          </p:val>
                                        </p:tav>
                                        <p:tav tm="100000">
                                          <p:val>
                                            <p:strVal val="#ppt_x"/>
                                          </p:val>
                                        </p:tav>
                                      </p:tavLst>
                                    </p:anim>
                                    <p:anim calcmode="lin" valueType="num">
                                      <p:cBhvr additive="base">
                                        <p:cTn id="205" dur="1000" fill="hold"/>
                                        <p:tgtEl>
                                          <p:spTgt spid="163"/>
                                        </p:tgtEl>
                                        <p:attrNameLst>
                                          <p:attrName>ppt_y</p:attrName>
                                        </p:attrNameLst>
                                      </p:cBhvr>
                                      <p:tavLst>
                                        <p:tav tm="0">
                                          <p:val>
                                            <p:strVal val="0-#ppt_h/2"/>
                                          </p:val>
                                        </p:tav>
                                        <p:tav tm="100000">
                                          <p:val>
                                            <p:strVal val="#ppt_y"/>
                                          </p:val>
                                        </p:tav>
                                      </p:tavLst>
                                    </p:anim>
                                  </p:childTnLst>
                                </p:cTn>
                              </p:par>
                              <p:par>
                                <p:cTn id="206" presetID="2" presetClass="entr" presetSubtype="1" fill="hold" grpId="0" nodeType="withEffect">
                                  <p:stCondLst>
                                    <p:cond delay="0"/>
                                  </p:stCondLst>
                                  <p:childTnLst>
                                    <p:set>
                                      <p:cBhvr>
                                        <p:cTn id="207" dur="1" fill="hold">
                                          <p:stCondLst>
                                            <p:cond delay="0"/>
                                          </p:stCondLst>
                                        </p:cTn>
                                        <p:tgtEl>
                                          <p:spTgt spid="164"/>
                                        </p:tgtEl>
                                        <p:attrNameLst>
                                          <p:attrName>style.visibility</p:attrName>
                                        </p:attrNameLst>
                                      </p:cBhvr>
                                      <p:to>
                                        <p:strVal val="visible"/>
                                      </p:to>
                                    </p:set>
                                    <p:anim calcmode="lin" valueType="num">
                                      <p:cBhvr additive="base">
                                        <p:cTn id="208" dur="500" fill="hold"/>
                                        <p:tgtEl>
                                          <p:spTgt spid="164"/>
                                        </p:tgtEl>
                                        <p:attrNameLst>
                                          <p:attrName>ppt_x</p:attrName>
                                        </p:attrNameLst>
                                      </p:cBhvr>
                                      <p:tavLst>
                                        <p:tav tm="0">
                                          <p:val>
                                            <p:strVal val="#ppt_x"/>
                                          </p:val>
                                        </p:tav>
                                        <p:tav tm="100000">
                                          <p:val>
                                            <p:strVal val="#ppt_x"/>
                                          </p:val>
                                        </p:tav>
                                      </p:tavLst>
                                    </p:anim>
                                    <p:anim calcmode="lin" valueType="num">
                                      <p:cBhvr additive="base">
                                        <p:cTn id="209" dur="500" fill="hold"/>
                                        <p:tgtEl>
                                          <p:spTgt spid="164"/>
                                        </p:tgtEl>
                                        <p:attrNameLst>
                                          <p:attrName>ppt_y</p:attrName>
                                        </p:attrNameLst>
                                      </p:cBhvr>
                                      <p:tavLst>
                                        <p:tav tm="0">
                                          <p:val>
                                            <p:strVal val="0-#ppt_h/2"/>
                                          </p:val>
                                        </p:tav>
                                        <p:tav tm="100000">
                                          <p:val>
                                            <p:strVal val="#ppt_y"/>
                                          </p:val>
                                        </p:tav>
                                      </p:tavLst>
                                    </p:anim>
                                  </p:childTnLst>
                                </p:cTn>
                              </p:par>
                              <p:par>
                                <p:cTn id="210" presetID="2" presetClass="entr" presetSubtype="1" fill="hold" grpId="0" nodeType="withEffect">
                                  <p:stCondLst>
                                    <p:cond delay="0"/>
                                  </p:stCondLst>
                                  <p:childTnLst>
                                    <p:set>
                                      <p:cBhvr>
                                        <p:cTn id="211" dur="1" fill="hold">
                                          <p:stCondLst>
                                            <p:cond delay="0"/>
                                          </p:stCondLst>
                                        </p:cTn>
                                        <p:tgtEl>
                                          <p:spTgt spid="165"/>
                                        </p:tgtEl>
                                        <p:attrNameLst>
                                          <p:attrName>style.visibility</p:attrName>
                                        </p:attrNameLst>
                                      </p:cBhvr>
                                      <p:to>
                                        <p:strVal val="visible"/>
                                      </p:to>
                                    </p:set>
                                    <p:anim calcmode="lin" valueType="num">
                                      <p:cBhvr additive="base">
                                        <p:cTn id="212" dur="500" fill="hold"/>
                                        <p:tgtEl>
                                          <p:spTgt spid="165"/>
                                        </p:tgtEl>
                                        <p:attrNameLst>
                                          <p:attrName>ppt_x</p:attrName>
                                        </p:attrNameLst>
                                      </p:cBhvr>
                                      <p:tavLst>
                                        <p:tav tm="0">
                                          <p:val>
                                            <p:strVal val="#ppt_x"/>
                                          </p:val>
                                        </p:tav>
                                        <p:tav tm="100000">
                                          <p:val>
                                            <p:strVal val="#ppt_x"/>
                                          </p:val>
                                        </p:tav>
                                      </p:tavLst>
                                    </p:anim>
                                    <p:anim calcmode="lin" valueType="num">
                                      <p:cBhvr additive="base">
                                        <p:cTn id="213" dur="500" fill="hold"/>
                                        <p:tgtEl>
                                          <p:spTgt spid="165"/>
                                        </p:tgtEl>
                                        <p:attrNameLst>
                                          <p:attrName>ppt_y</p:attrName>
                                        </p:attrNameLst>
                                      </p:cBhvr>
                                      <p:tavLst>
                                        <p:tav tm="0">
                                          <p:val>
                                            <p:strVal val="0-#ppt_h/2"/>
                                          </p:val>
                                        </p:tav>
                                        <p:tav tm="100000">
                                          <p:val>
                                            <p:strVal val="#ppt_y"/>
                                          </p:val>
                                        </p:tav>
                                      </p:tavLst>
                                    </p:anim>
                                  </p:childTnLst>
                                </p:cTn>
                              </p:par>
                              <p:par>
                                <p:cTn id="214" presetID="2" presetClass="entr" presetSubtype="1" fill="hold" grpId="0" nodeType="withEffect">
                                  <p:stCondLst>
                                    <p:cond delay="0"/>
                                  </p:stCondLst>
                                  <p:childTnLst>
                                    <p:set>
                                      <p:cBhvr>
                                        <p:cTn id="215" dur="1" fill="hold">
                                          <p:stCondLst>
                                            <p:cond delay="0"/>
                                          </p:stCondLst>
                                        </p:cTn>
                                        <p:tgtEl>
                                          <p:spTgt spid="166"/>
                                        </p:tgtEl>
                                        <p:attrNameLst>
                                          <p:attrName>style.visibility</p:attrName>
                                        </p:attrNameLst>
                                      </p:cBhvr>
                                      <p:to>
                                        <p:strVal val="visible"/>
                                      </p:to>
                                    </p:set>
                                    <p:anim calcmode="lin" valueType="num">
                                      <p:cBhvr additive="base">
                                        <p:cTn id="216" dur="500" fill="hold"/>
                                        <p:tgtEl>
                                          <p:spTgt spid="166"/>
                                        </p:tgtEl>
                                        <p:attrNameLst>
                                          <p:attrName>ppt_x</p:attrName>
                                        </p:attrNameLst>
                                      </p:cBhvr>
                                      <p:tavLst>
                                        <p:tav tm="0">
                                          <p:val>
                                            <p:strVal val="#ppt_x"/>
                                          </p:val>
                                        </p:tav>
                                        <p:tav tm="100000">
                                          <p:val>
                                            <p:strVal val="#ppt_x"/>
                                          </p:val>
                                        </p:tav>
                                      </p:tavLst>
                                    </p:anim>
                                    <p:anim calcmode="lin" valueType="num">
                                      <p:cBhvr additive="base">
                                        <p:cTn id="217" dur="500" fill="hold"/>
                                        <p:tgtEl>
                                          <p:spTgt spid="166"/>
                                        </p:tgtEl>
                                        <p:attrNameLst>
                                          <p:attrName>ppt_y</p:attrName>
                                        </p:attrNameLst>
                                      </p:cBhvr>
                                      <p:tavLst>
                                        <p:tav tm="0">
                                          <p:val>
                                            <p:strVal val="0-#ppt_h/2"/>
                                          </p:val>
                                        </p:tav>
                                        <p:tav tm="100000">
                                          <p:val>
                                            <p:strVal val="#ppt_y"/>
                                          </p:val>
                                        </p:tav>
                                      </p:tavLst>
                                    </p:anim>
                                  </p:childTnLst>
                                </p:cTn>
                              </p:par>
                              <p:par>
                                <p:cTn id="218" presetID="2" presetClass="entr" presetSubtype="1" fill="hold" grpId="0" nodeType="withEffect">
                                  <p:stCondLst>
                                    <p:cond delay="0"/>
                                  </p:stCondLst>
                                  <p:childTnLst>
                                    <p:set>
                                      <p:cBhvr>
                                        <p:cTn id="219" dur="1" fill="hold">
                                          <p:stCondLst>
                                            <p:cond delay="0"/>
                                          </p:stCondLst>
                                        </p:cTn>
                                        <p:tgtEl>
                                          <p:spTgt spid="167"/>
                                        </p:tgtEl>
                                        <p:attrNameLst>
                                          <p:attrName>style.visibility</p:attrName>
                                        </p:attrNameLst>
                                      </p:cBhvr>
                                      <p:to>
                                        <p:strVal val="visible"/>
                                      </p:to>
                                    </p:set>
                                    <p:anim calcmode="lin" valueType="num">
                                      <p:cBhvr additive="base">
                                        <p:cTn id="220" dur="500" fill="hold"/>
                                        <p:tgtEl>
                                          <p:spTgt spid="167"/>
                                        </p:tgtEl>
                                        <p:attrNameLst>
                                          <p:attrName>ppt_x</p:attrName>
                                        </p:attrNameLst>
                                      </p:cBhvr>
                                      <p:tavLst>
                                        <p:tav tm="0">
                                          <p:val>
                                            <p:strVal val="#ppt_x"/>
                                          </p:val>
                                        </p:tav>
                                        <p:tav tm="100000">
                                          <p:val>
                                            <p:strVal val="#ppt_x"/>
                                          </p:val>
                                        </p:tav>
                                      </p:tavLst>
                                    </p:anim>
                                    <p:anim calcmode="lin" valueType="num">
                                      <p:cBhvr additive="base">
                                        <p:cTn id="221" dur="500" fill="hold"/>
                                        <p:tgtEl>
                                          <p:spTgt spid="167"/>
                                        </p:tgtEl>
                                        <p:attrNameLst>
                                          <p:attrName>ppt_y</p:attrName>
                                        </p:attrNameLst>
                                      </p:cBhvr>
                                      <p:tavLst>
                                        <p:tav tm="0">
                                          <p:val>
                                            <p:strVal val="0-#ppt_h/2"/>
                                          </p:val>
                                        </p:tav>
                                        <p:tav tm="100000">
                                          <p:val>
                                            <p:strVal val="#ppt_y"/>
                                          </p:val>
                                        </p:tav>
                                      </p:tavLst>
                                    </p:anim>
                                  </p:childTnLst>
                                </p:cTn>
                              </p:par>
                              <p:par>
                                <p:cTn id="222" presetID="2" presetClass="entr" presetSubtype="1" fill="hold" grpId="0" nodeType="withEffect">
                                  <p:stCondLst>
                                    <p:cond delay="0"/>
                                  </p:stCondLst>
                                  <p:childTnLst>
                                    <p:set>
                                      <p:cBhvr>
                                        <p:cTn id="223" dur="1" fill="hold">
                                          <p:stCondLst>
                                            <p:cond delay="0"/>
                                          </p:stCondLst>
                                        </p:cTn>
                                        <p:tgtEl>
                                          <p:spTgt spid="174"/>
                                        </p:tgtEl>
                                        <p:attrNameLst>
                                          <p:attrName>style.visibility</p:attrName>
                                        </p:attrNameLst>
                                      </p:cBhvr>
                                      <p:to>
                                        <p:strVal val="visible"/>
                                      </p:to>
                                    </p:set>
                                    <p:anim calcmode="lin" valueType="num">
                                      <p:cBhvr additive="base">
                                        <p:cTn id="224" dur="500" fill="hold"/>
                                        <p:tgtEl>
                                          <p:spTgt spid="174"/>
                                        </p:tgtEl>
                                        <p:attrNameLst>
                                          <p:attrName>ppt_x</p:attrName>
                                        </p:attrNameLst>
                                      </p:cBhvr>
                                      <p:tavLst>
                                        <p:tav tm="0">
                                          <p:val>
                                            <p:strVal val="#ppt_x"/>
                                          </p:val>
                                        </p:tav>
                                        <p:tav tm="100000">
                                          <p:val>
                                            <p:strVal val="#ppt_x"/>
                                          </p:val>
                                        </p:tav>
                                      </p:tavLst>
                                    </p:anim>
                                    <p:anim calcmode="lin" valueType="num">
                                      <p:cBhvr additive="base">
                                        <p:cTn id="225" dur="500" fill="hold"/>
                                        <p:tgtEl>
                                          <p:spTgt spid="1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8" grpId="0" animBg="1"/>
      <p:bldP spid="19" grpId="0" animBg="1"/>
      <p:bldP spid="20" grpId="0" animBg="1"/>
      <p:bldP spid="8" grpId="0" animBg="1"/>
      <p:bldP spid="15" grpId="0" animBg="1"/>
      <p:bldP spid="16" grpId="0" animBg="1"/>
      <p:bldP spid="17" grpId="0" animBg="1"/>
      <p:bldP spid="163" grpId="0" animBg="1"/>
      <p:bldP spid="164" grpId="0" animBg="1"/>
      <p:bldP spid="165" grpId="0" animBg="1"/>
      <p:bldP spid="166" grpId="0" animBg="1"/>
      <p:bldP spid="167" grpId="0" animBg="1"/>
      <p:bldP spid="168" grpId="0" animBg="1"/>
      <p:bldP spid="17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2220" name="Rectangle 12"/>
          <p:cNvSpPr>
            <a:spLocks noGrp="1" noChangeArrowheads="1"/>
          </p:cNvSpPr>
          <p:nvPr>
            <p:ph type="title"/>
          </p:nvPr>
        </p:nvSpPr>
        <p:spPr/>
        <p:txBody>
          <a:bodyPr/>
          <a:lstStyle/>
          <a:p>
            <a:r>
              <a:rPr lang="en-US" dirty="0" smtClean="0"/>
              <a:t>Database Edition Features</a:t>
            </a:r>
            <a:endParaRPr lang="en-US" dirty="0"/>
          </a:p>
        </p:txBody>
      </p:sp>
      <p:sp>
        <p:nvSpPr>
          <p:cNvPr id="222221" name="Rectangle 13"/>
          <p:cNvSpPr>
            <a:spLocks noGrp="1" noChangeArrowheads="1"/>
          </p:cNvSpPr>
          <p:nvPr>
            <p:ph type="body" idx="1"/>
          </p:nvPr>
        </p:nvSpPr>
        <p:spPr/>
        <p:txBody>
          <a:bodyPr/>
          <a:lstStyle/>
          <a:p>
            <a:r>
              <a:rPr lang="en-US" dirty="0" smtClean="0"/>
              <a:t>Database Unit Testing</a:t>
            </a:r>
          </a:p>
          <a:p>
            <a:pPr lvl="1"/>
            <a:r>
              <a:rPr lang="en-US" dirty="0" smtClean="0"/>
              <a:t>Leverages the existing Test Project Infrastructure </a:t>
            </a:r>
          </a:p>
          <a:p>
            <a:pPr lvl="1"/>
            <a:r>
              <a:rPr lang="en-US" dirty="0" smtClean="0"/>
              <a:t>Supports data generation</a:t>
            </a:r>
          </a:p>
          <a:p>
            <a:r>
              <a:rPr lang="en-US" dirty="0" smtClean="0"/>
              <a:t>Build and Deployment</a:t>
            </a:r>
          </a:p>
          <a:p>
            <a:pPr lvl="1"/>
            <a:r>
              <a:rPr lang="en-US" dirty="0" err="1" smtClean="0"/>
              <a:t>MSBuild</a:t>
            </a:r>
            <a:r>
              <a:rPr lang="en-US" dirty="0" smtClean="0"/>
              <a:t> and Team Build integration</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9.2|2.5|45|145.8|44.5"/>
</p:tagLst>
</file>

<file path=ppt/theme/theme1.xml><?xml version="1.0" encoding="utf-8"?>
<a:theme xmlns:a="http://schemas.openxmlformats.org/drawingml/2006/main" name="Black Marble Standard Presentation 200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txDef>
      <a:spPr>
        <a:solidFill>
          <a:srgbClr val="FFFF00"/>
        </a:solidFill>
      </a:spPr>
      <a:bodyPr wrap="square" rtlCol="0">
        <a:spAutoFit/>
      </a:bodyPr>
      <a:lstStyle>
        <a:defPPr>
          <a:defRPr sz="1100" dirty="0">
            <a:solidFill>
              <a:srgbClr val="FF0000"/>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txDef>
      <a:spPr>
        <a:solidFill>
          <a:srgbClr val="FFFF00"/>
        </a:solidFill>
      </a:spPr>
      <a:bodyPr wrap="square" rtlCol="0">
        <a:spAutoFit/>
      </a:bodyPr>
      <a:lstStyle>
        <a:defPPr>
          <a:defRPr sz="1100" dirty="0">
            <a:solidFill>
              <a:srgbClr val="FF0000"/>
            </a:soli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89AA1182A11C4B8164FAA4CE438CC6" ma:contentTypeVersion="0" ma:contentTypeDescription="Create a new document." ma:contentTypeScope="" ma:versionID="3b5941d391ca003f770c297c2dd5111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D5709E5-151C-4FBE-94C7-22AE128181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565A9A9-9ECE-4CB0-84B5-0D6158E69B03}">
  <ds:schemaRefs>
    <ds:schemaRef ds:uri="http://schemas.microsoft.com/sharepoint/v3/contenttype/forms"/>
  </ds:schemaRefs>
</ds:datastoreItem>
</file>

<file path=customXml/itemProps3.xml><?xml version="1.0" encoding="utf-8"?>
<ds:datastoreItem xmlns:ds="http://schemas.openxmlformats.org/officeDocument/2006/customXml" ds:itemID="{97132B6B-F34A-4D11-B459-6972AA4F3525}">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Black Marble Standard Presentation 2008</Template>
  <TotalTime>3277</TotalTime>
  <Words>2543</Words>
  <Application>Microsoft PowerPoint</Application>
  <PresentationFormat>On-screen Show (4:3)</PresentationFormat>
  <Paragraphs>449</Paragraphs>
  <Slides>29</Slides>
  <Notes>26</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Black Marble Standard Presentation 2008</vt:lpstr>
      <vt:lpstr>Making the SQL developer one of the family with Visual Studio Team System</vt:lpstr>
      <vt:lpstr>Agenda</vt:lpstr>
      <vt:lpstr>Pain points in DB development</vt:lpstr>
      <vt:lpstr>Visual Studio Team System Application Life Cycle Management (ALM) Solution</vt:lpstr>
      <vt:lpstr>Visual Studio for Database Professionals</vt:lpstr>
      <vt:lpstr>Visual Studio for Database Professionals</vt:lpstr>
      <vt:lpstr>Visual Studio Team System 2008 Database Edition GDR</vt:lpstr>
      <vt:lpstr>Database Project Ecosystem</vt:lpstr>
      <vt:lpstr>Database Edition Features</vt:lpstr>
      <vt:lpstr>Team Foundation Server Integration</vt:lpstr>
      <vt:lpstr>Database Edition Power Tools</vt:lpstr>
      <vt:lpstr>Roles in a DB Project</vt:lpstr>
      <vt:lpstr>Creating the DB Project</vt:lpstr>
      <vt:lpstr>Isolated Iterative Development</vt:lpstr>
      <vt:lpstr>Automated Build &amp; Testing</vt:lpstr>
      <vt:lpstr>Deploy the Project</vt:lpstr>
      <vt:lpstr>Schema Compilation</vt:lpstr>
      <vt:lpstr>Schema Deployment</vt:lpstr>
      <vt:lpstr>Slide 19</vt:lpstr>
      <vt:lpstr>Data Generation </vt:lpstr>
      <vt:lpstr>Slide 21</vt:lpstr>
      <vt:lpstr>Testing in DB Pro</vt:lpstr>
      <vt:lpstr>Slide 23</vt:lpstr>
      <vt:lpstr>Is DB Testing Valid?</vt:lpstr>
      <vt:lpstr>MSBuild</vt:lpstr>
      <vt:lpstr>The Future</vt:lpstr>
      <vt:lpstr>Summary</vt:lpstr>
      <vt:lpstr>Good VSTS Blogs</vt:lpstr>
      <vt:lpstr>For Further Information</vt:lpstr>
    </vt:vector>
  </TitlesOfParts>
  <Company>Black Marble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Q4 FY08 Content</dc:subject>
  <dc:creator>Richard Fennell</dc:creator>
  <cp:keywords>TechNet;Windows Server 2008;Hyper-V</cp:keywords>
  <dc:description>©2008 Microsoft Corporation. All rights reserved._x000d_
The information contained in this document represents the current view of Microsoft Corporation on the issues discussed as of the date of publication. Because Microsoft must respond to changing market conditions, it should not be interpreted to be a commitment on the part of Microsoft, and Microsoft cannot guarantee the accuracy of any information presented after the date of publication.</dc:description>
  <cp:lastModifiedBy>Richard Fennell</cp:lastModifiedBy>
  <cp:revision>319</cp:revision>
  <dcterms:created xsi:type="dcterms:W3CDTF">2008-06-05T21:29:21Z</dcterms:created>
  <dcterms:modified xsi:type="dcterms:W3CDTF">2009-03-27T14:20:24Z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DTL-007</vt:lpwstr>
  </property>
  <property fmtid="{D5CDD505-2E9C-101B-9397-08002B2CF9AE}" pid="4" name="Status">
    <vt:lpwstr>Work in Progress</vt:lpwstr>
  </property>
  <property fmtid="{D5CDD505-2E9C-101B-9397-08002B2CF9AE}" pid="5" name="Support">
    <vt:lpwstr>devhelp@microsoft.com</vt:lpwstr>
  </property>
  <property fmtid="{D5CDD505-2E9C-101B-9397-08002B2CF9AE}" pid="6" name="build">
    <vt:lpwstr>0</vt:lpwstr>
  </property>
  <property fmtid="{D5CDD505-2E9C-101B-9397-08002B2CF9AE}" pid="7" name="Version">
    <vt:lpwstr>14</vt:lpwstr>
  </property>
  <property fmtid="{D5CDD505-2E9C-101B-9397-08002B2CF9AE}" pid="8" name="ContentTypeId">
    <vt:lpwstr>0x0101001189AA1182A11C4B8164FAA4CE438CC6</vt:lpwstr>
  </property>
</Properties>
</file>