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1" r:id="rId2"/>
  </p:sldMasterIdLst>
  <p:notesMasterIdLst>
    <p:notesMasterId r:id="rId34"/>
  </p:notesMasterIdLst>
  <p:sldIdLst>
    <p:sldId id="294" r:id="rId3"/>
    <p:sldId id="275" r:id="rId4"/>
    <p:sldId id="276" r:id="rId5"/>
    <p:sldId id="282" r:id="rId6"/>
    <p:sldId id="283" r:id="rId7"/>
    <p:sldId id="287" r:id="rId8"/>
    <p:sldId id="286" r:id="rId9"/>
    <p:sldId id="288" r:id="rId10"/>
    <p:sldId id="296" r:id="rId11"/>
    <p:sldId id="257" r:id="rId12"/>
    <p:sldId id="263" r:id="rId13"/>
    <p:sldId id="261" r:id="rId14"/>
    <p:sldId id="262" r:id="rId15"/>
    <p:sldId id="274" r:id="rId16"/>
    <p:sldId id="291" r:id="rId17"/>
    <p:sldId id="289" r:id="rId18"/>
    <p:sldId id="290" r:id="rId19"/>
    <p:sldId id="265" r:id="rId20"/>
    <p:sldId id="266" r:id="rId21"/>
    <p:sldId id="264" r:id="rId22"/>
    <p:sldId id="267" r:id="rId23"/>
    <p:sldId id="268" r:id="rId24"/>
    <p:sldId id="269" r:id="rId25"/>
    <p:sldId id="271" r:id="rId26"/>
    <p:sldId id="270" r:id="rId27"/>
    <p:sldId id="272" r:id="rId28"/>
    <p:sldId id="273" r:id="rId29"/>
    <p:sldId id="279" r:id="rId30"/>
    <p:sldId id="280" r:id="rId31"/>
    <p:sldId id="277" r:id="rId32"/>
    <p:sldId id="29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4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AD27B-0C24-439E-8D92-BA9E6BB56EF9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1D2907-98D5-4983-9F1F-389C39752C39}">
      <dgm:prSet/>
      <dgm:spPr/>
      <dgm:t>
        <a:bodyPr/>
        <a:lstStyle/>
        <a:p>
          <a:pPr rtl="0"/>
          <a:r>
            <a:rPr lang="en-GB" dirty="0" smtClean="0"/>
            <a:t>Schema changes</a:t>
          </a:r>
          <a:endParaRPr lang="en-US" dirty="0"/>
        </a:p>
      </dgm:t>
    </dgm:pt>
    <dgm:pt modelId="{C4BCC557-8ABE-4F6A-91C8-C8047847A3B8}" type="parTrans" cxnId="{9ABC81D2-528F-4D2B-A1E8-C804F362AC35}">
      <dgm:prSet/>
      <dgm:spPr/>
      <dgm:t>
        <a:bodyPr/>
        <a:lstStyle/>
        <a:p>
          <a:endParaRPr lang="en-US"/>
        </a:p>
      </dgm:t>
    </dgm:pt>
    <dgm:pt modelId="{CB970B6D-EA9C-439B-AF77-7C6BB04F440E}" type="sibTrans" cxnId="{9ABC81D2-528F-4D2B-A1E8-C804F362AC35}">
      <dgm:prSet/>
      <dgm:spPr/>
      <dgm:t>
        <a:bodyPr/>
        <a:lstStyle/>
        <a:p>
          <a:endParaRPr lang="en-US"/>
        </a:p>
      </dgm:t>
    </dgm:pt>
    <dgm:pt modelId="{16E90E7A-09F4-4BD5-959B-AC349138FA40}">
      <dgm:prSet/>
      <dgm:spPr/>
      <dgm:t>
        <a:bodyPr/>
        <a:lstStyle/>
        <a:p>
          <a:pPr rtl="0"/>
          <a:r>
            <a:rPr lang="en-GB" dirty="0" smtClean="0"/>
            <a:t>Adding a column</a:t>
          </a:r>
          <a:endParaRPr lang="en-US" dirty="0"/>
        </a:p>
      </dgm:t>
    </dgm:pt>
    <dgm:pt modelId="{3EA0EA6C-5677-4E4A-9E9F-D079C6F3DB45}" type="parTrans" cxnId="{09CED10F-35D8-434C-8CCF-A6EF5D653897}">
      <dgm:prSet/>
      <dgm:spPr/>
      <dgm:t>
        <a:bodyPr/>
        <a:lstStyle/>
        <a:p>
          <a:endParaRPr lang="en-US"/>
        </a:p>
      </dgm:t>
    </dgm:pt>
    <dgm:pt modelId="{A0B7F16F-8FB7-4EAA-9739-B95CAEE3EC86}" type="sibTrans" cxnId="{09CED10F-35D8-434C-8CCF-A6EF5D653897}">
      <dgm:prSet/>
      <dgm:spPr/>
      <dgm:t>
        <a:bodyPr/>
        <a:lstStyle/>
        <a:p>
          <a:endParaRPr lang="en-US"/>
        </a:p>
      </dgm:t>
    </dgm:pt>
    <dgm:pt modelId="{C4412117-C37C-4F2E-BD78-975B3E4F8819}">
      <dgm:prSet/>
      <dgm:spPr/>
      <dgm:t>
        <a:bodyPr/>
        <a:lstStyle/>
        <a:p>
          <a:pPr rtl="0"/>
          <a:r>
            <a:rPr lang="en-GB" dirty="0" smtClean="0"/>
            <a:t>Changing a column</a:t>
          </a:r>
          <a:endParaRPr lang="en-US" dirty="0"/>
        </a:p>
      </dgm:t>
    </dgm:pt>
    <dgm:pt modelId="{24F4E330-0300-4B26-81C2-A915BEABD127}" type="parTrans" cxnId="{D912D48E-4EF8-490C-9324-3F209903EF3B}">
      <dgm:prSet/>
      <dgm:spPr/>
      <dgm:t>
        <a:bodyPr/>
        <a:lstStyle/>
        <a:p>
          <a:endParaRPr lang="en-US"/>
        </a:p>
      </dgm:t>
    </dgm:pt>
    <dgm:pt modelId="{1E74CF4E-0E4F-48E4-9792-512AAFE6F750}" type="sibTrans" cxnId="{D912D48E-4EF8-490C-9324-3F209903EF3B}">
      <dgm:prSet/>
      <dgm:spPr/>
      <dgm:t>
        <a:bodyPr/>
        <a:lstStyle/>
        <a:p>
          <a:endParaRPr lang="en-US"/>
        </a:p>
      </dgm:t>
    </dgm:pt>
    <dgm:pt modelId="{F9972992-6344-486E-A82D-69D7BE84F542}">
      <dgm:prSet/>
      <dgm:spPr/>
      <dgm:t>
        <a:bodyPr/>
        <a:lstStyle/>
        <a:p>
          <a:pPr rtl="0"/>
          <a:r>
            <a:rPr lang="en-GB" dirty="0" smtClean="0"/>
            <a:t>Dropping a column</a:t>
          </a:r>
          <a:endParaRPr lang="en-US" dirty="0"/>
        </a:p>
      </dgm:t>
    </dgm:pt>
    <dgm:pt modelId="{660C9292-327E-4740-A59E-37CF3CE7ADF5}" type="parTrans" cxnId="{387BB7AD-E5EC-4C22-88CC-4A64332667F4}">
      <dgm:prSet/>
      <dgm:spPr/>
      <dgm:t>
        <a:bodyPr/>
        <a:lstStyle/>
        <a:p>
          <a:endParaRPr lang="en-US"/>
        </a:p>
      </dgm:t>
    </dgm:pt>
    <dgm:pt modelId="{BA985EE8-E9E8-49EC-AD64-BF7A8F52CB05}" type="sibTrans" cxnId="{387BB7AD-E5EC-4C22-88CC-4A64332667F4}">
      <dgm:prSet/>
      <dgm:spPr/>
      <dgm:t>
        <a:bodyPr/>
        <a:lstStyle/>
        <a:p>
          <a:endParaRPr lang="en-US"/>
        </a:p>
      </dgm:t>
    </dgm:pt>
    <dgm:pt modelId="{AA274217-C869-44F2-A856-E2B1F8113226}">
      <dgm:prSet/>
      <dgm:spPr/>
      <dgm:t>
        <a:bodyPr/>
        <a:lstStyle/>
        <a:p>
          <a:pPr rtl="0"/>
          <a:r>
            <a:rPr lang="en-GB" dirty="0" smtClean="0"/>
            <a:t>Data changes</a:t>
          </a:r>
          <a:endParaRPr lang="en-US" dirty="0"/>
        </a:p>
      </dgm:t>
    </dgm:pt>
    <dgm:pt modelId="{B0B55A0C-FCA3-4B84-9A3D-449BF60040F9}" type="parTrans" cxnId="{A5F2956D-A441-4FBF-8374-5E5606610579}">
      <dgm:prSet/>
      <dgm:spPr/>
      <dgm:t>
        <a:bodyPr/>
        <a:lstStyle/>
        <a:p>
          <a:endParaRPr lang="en-US"/>
        </a:p>
      </dgm:t>
    </dgm:pt>
    <dgm:pt modelId="{913E2EC5-724C-4598-9325-34CD8A45C577}" type="sibTrans" cxnId="{A5F2956D-A441-4FBF-8374-5E5606610579}">
      <dgm:prSet/>
      <dgm:spPr/>
      <dgm:t>
        <a:bodyPr/>
        <a:lstStyle/>
        <a:p>
          <a:endParaRPr lang="en-US"/>
        </a:p>
      </dgm:t>
    </dgm:pt>
    <dgm:pt modelId="{84D5E7E1-7605-43C4-AE8C-4EFC11F31C65}">
      <dgm:prSet/>
      <dgm:spPr/>
      <dgm:t>
        <a:bodyPr/>
        <a:lstStyle/>
        <a:p>
          <a:pPr rtl="0"/>
          <a:r>
            <a:rPr lang="en-GB" dirty="0" smtClean="0"/>
            <a:t>Inserting a row</a:t>
          </a:r>
          <a:endParaRPr lang="en-US" dirty="0"/>
        </a:p>
      </dgm:t>
    </dgm:pt>
    <dgm:pt modelId="{4EF1294B-61FE-4BB8-B2AF-EF7904AE19EA}" type="parTrans" cxnId="{F7B755C2-3B26-43CD-BD69-902A0E81C894}">
      <dgm:prSet/>
      <dgm:spPr/>
      <dgm:t>
        <a:bodyPr/>
        <a:lstStyle/>
        <a:p>
          <a:endParaRPr lang="en-US"/>
        </a:p>
      </dgm:t>
    </dgm:pt>
    <dgm:pt modelId="{B6162892-30A0-4A93-B2F8-CDD4596EF9C2}" type="sibTrans" cxnId="{F7B755C2-3B26-43CD-BD69-902A0E81C894}">
      <dgm:prSet/>
      <dgm:spPr/>
      <dgm:t>
        <a:bodyPr/>
        <a:lstStyle/>
        <a:p>
          <a:endParaRPr lang="en-US"/>
        </a:p>
      </dgm:t>
    </dgm:pt>
    <dgm:pt modelId="{8D11AB70-891A-40DB-A2D2-6C5B2FE28672}">
      <dgm:prSet/>
      <dgm:spPr/>
      <dgm:t>
        <a:bodyPr/>
        <a:lstStyle/>
        <a:p>
          <a:pPr rtl="0"/>
          <a:r>
            <a:rPr lang="en-GB" dirty="0" smtClean="0"/>
            <a:t>Deleting a row</a:t>
          </a:r>
          <a:endParaRPr lang="en-US" dirty="0"/>
        </a:p>
      </dgm:t>
    </dgm:pt>
    <dgm:pt modelId="{81F67AA9-64B5-4F8A-90BF-A030A422F193}" type="parTrans" cxnId="{3FBE04B0-4D02-4D92-AB8B-E7F29917422A}">
      <dgm:prSet/>
      <dgm:spPr/>
      <dgm:t>
        <a:bodyPr/>
        <a:lstStyle/>
        <a:p>
          <a:endParaRPr lang="en-US"/>
        </a:p>
      </dgm:t>
    </dgm:pt>
    <dgm:pt modelId="{F59C76F6-8527-4064-9BD8-3C45D4F8125C}" type="sibTrans" cxnId="{3FBE04B0-4D02-4D92-AB8B-E7F29917422A}">
      <dgm:prSet/>
      <dgm:spPr/>
      <dgm:t>
        <a:bodyPr/>
        <a:lstStyle/>
        <a:p>
          <a:endParaRPr lang="en-US"/>
        </a:p>
      </dgm:t>
    </dgm:pt>
    <dgm:pt modelId="{DC6D36D8-2B0A-4B78-A497-7FCEB99EE249}">
      <dgm:prSet/>
      <dgm:spPr/>
      <dgm:t>
        <a:bodyPr/>
        <a:lstStyle/>
        <a:p>
          <a:pPr rtl="0"/>
          <a:r>
            <a:rPr lang="en-GB" dirty="0" smtClean="0"/>
            <a:t>Altering a row</a:t>
          </a:r>
          <a:endParaRPr lang="en-US" dirty="0"/>
        </a:p>
      </dgm:t>
    </dgm:pt>
    <dgm:pt modelId="{E07F0E1B-A13B-444C-B778-8C7AF61BF777}" type="parTrans" cxnId="{D48A5B7E-8BE8-4605-B219-E21AFDF4917D}">
      <dgm:prSet/>
      <dgm:spPr/>
      <dgm:t>
        <a:bodyPr/>
        <a:lstStyle/>
        <a:p>
          <a:endParaRPr lang="en-US"/>
        </a:p>
      </dgm:t>
    </dgm:pt>
    <dgm:pt modelId="{58822272-18E6-4BCD-BC25-6E05327B0886}" type="sibTrans" cxnId="{D48A5B7E-8BE8-4605-B219-E21AFDF4917D}">
      <dgm:prSet/>
      <dgm:spPr/>
      <dgm:t>
        <a:bodyPr/>
        <a:lstStyle/>
        <a:p>
          <a:endParaRPr lang="en-US"/>
        </a:p>
      </dgm:t>
    </dgm:pt>
    <dgm:pt modelId="{35B2D0A4-FE4E-4B60-BD70-A0F8CC50EE80}" type="pres">
      <dgm:prSet presAssocID="{E63AD27B-0C24-439E-8D92-BA9E6BB56E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02788F-DA9E-4881-BD84-D1F63C253B83}" type="pres">
      <dgm:prSet presAssocID="{9E1D2907-98D5-4983-9F1F-389C39752C39}" presName="composite" presStyleCnt="0"/>
      <dgm:spPr/>
    </dgm:pt>
    <dgm:pt modelId="{F171B5A1-FB71-47C9-9C93-3A3E22113093}" type="pres">
      <dgm:prSet presAssocID="{9E1D2907-98D5-4983-9F1F-389C39752C3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A8352-E314-4EE2-9313-05A854F31685}" type="pres">
      <dgm:prSet presAssocID="{9E1D2907-98D5-4983-9F1F-389C39752C3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B91EE-2EAD-4727-9E16-DD6D7138E377}" type="pres">
      <dgm:prSet presAssocID="{CB970B6D-EA9C-439B-AF77-7C6BB04F440E}" presName="space" presStyleCnt="0"/>
      <dgm:spPr/>
    </dgm:pt>
    <dgm:pt modelId="{C7A53769-451F-4985-A8BD-EA6337AB9A43}" type="pres">
      <dgm:prSet presAssocID="{AA274217-C869-44F2-A856-E2B1F8113226}" presName="composite" presStyleCnt="0"/>
      <dgm:spPr/>
    </dgm:pt>
    <dgm:pt modelId="{5DCE0E5D-0B9A-4093-858C-8513DE17AA48}" type="pres">
      <dgm:prSet presAssocID="{AA274217-C869-44F2-A856-E2B1F811322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788AB-3C04-461B-B6B4-B1564C401542}" type="pres">
      <dgm:prSet presAssocID="{AA274217-C869-44F2-A856-E2B1F811322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C710BA-6440-4814-9A63-CE5B2214DB5D}" type="presOf" srcId="{9E1D2907-98D5-4983-9F1F-389C39752C39}" destId="{F171B5A1-FB71-47C9-9C93-3A3E22113093}" srcOrd="0" destOrd="0" presId="urn:microsoft.com/office/officeart/2005/8/layout/hList1"/>
    <dgm:cxn modelId="{F7B755C2-3B26-43CD-BD69-902A0E81C894}" srcId="{AA274217-C869-44F2-A856-E2B1F8113226}" destId="{84D5E7E1-7605-43C4-AE8C-4EFC11F31C65}" srcOrd="0" destOrd="0" parTransId="{4EF1294B-61FE-4BB8-B2AF-EF7904AE19EA}" sibTransId="{B6162892-30A0-4A93-B2F8-CDD4596EF9C2}"/>
    <dgm:cxn modelId="{09CED10F-35D8-434C-8CCF-A6EF5D653897}" srcId="{9E1D2907-98D5-4983-9F1F-389C39752C39}" destId="{16E90E7A-09F4-4BD5-959B-AC349138FA40}" srcOrd="0" destOrd="0" parTransId="{3EA0EA6C-5677-4E4A-9E9F-D079C6F3DB45}" sibTransId="{A0B7F16F-8FB7-4EAA-9739-B95CAEE3EC86}"/>
    <dgm:cxn modelId="{58F4F8A1-0012-4387-B71D-01F2FEF01223}" type="presOf" srcId="{E63AD27B-0C24-439E-8D92-BA9E6BB56EF9}" destId="{35B2D0A4-FE4E-4B60-BD70-A0F8CC50EE80}" srcOrd="0" destOrd="0" presId="urn:microsoft.com/office/officeart/2005/8/layout/hList1"/>
    <dgm:cxn modelId="{38DF1E35-66ED-433D-A297-98C66612F192}" type="presOf" srcId="{84D5E7E1-7605-43C4-AE8C-4EFC11F31C65}" destId="{E2F788AB-3C04-461B-B6B4-B1564C401542}" srcOrd="0" destOrd="0" presId="urn:microsoft.com/office/officeart/2005/8/layout/hList1"/>
    <dgm:cxn modelId="{D48A5B7E-8BE8-4605-B219-E21AFDF4917D}" srcId="{AA274217-C869-44F2-A856-E2B1F8113226}" destId="{DC6D36D8-2B0A-4B78-A497-7FCEB99EE249}" srcOrd="2" destOrd="0" parTransId="{E07F0E1B-A13B-444C-B778-8C7AF61BF777}" sibTransId="{58822272-18E6-4BCD-BC25-6E05327B0886}"/>
    <dgm:cxn modelId="{387BB7AD-E5EC-4C22-88CC-4A64332667F4}" srcId="{9E1D2907-98D5-4983-9F1F-389C39752C39}" destId="{F9972992-6344-486E-A82D-69D7BE84F542}" srcOrd="2" destOrd="0" parTransId="{660C9292-327E-4740-A59E-37CF3CE7ADF5}" sibTransId="{BA985EE8-E9E8-49EC-AD64-BF7A8F52CB05}"/>
    <dgm:cxn modelId="{9ABC81D2-528F-4D2B-A1E8-C804F362AC35}" srcId="{E63AD27B-0C24-439E-8D92-BA9E6BB56EF9}" destId="{9E1D2907-98D5-4983-9F1F-389C39752C39}" srcOrd="0" destOrd="0" parTransId="{C4BCC557-8ABE-4F6A-91C8-C8047847A3B8}" sibTransId="{CB970B6D-EA9C-439B-AF77-7C6BB04F440E}"/>
    <dgm:cxn modelId="{F174AD4F-F239-48C2-BB47-82AEB0961EA4}" type="presOf" srcId="{8D11AB70-891A-40DB-A2D2-6C5B2FE28672}" destId="{E2F788AB-3C04-461B-B6B4-B1564C401542}" srcOrd="0" destOrd="1" presId="urn:microsoft.com/office/officeart/2005/8/layout/hList1"/>
    <dgm:cxn modelId="{FE09C5A1-A372-428D-9463-6A0A070490AC}" type="presOf" srcId="{DC6D36D8-2B0A-4B78-A497-7FCEB99EE249}" destId="{E2F788AB-3C04-461B-B6B4-B1564C401542}" srcOrd="0" destOrd="2" presId="urn:microsoft.com/office/officeart/2005/8/layout/hList1"/>
    <dgm:cxn modelId="{3FBE04B0-4D02-4D92-AB8B-E7F29917422A}" srcId="{AA274217-C869-44F2-A856-E2B1F8113226}" destId="{8D11AB70-891A-40DB-A2D2-6C5B2FE28672}" srcOrd="1" destOrd="0" parTransId="{81F67AA9-64B5-4F8A-90BF-A030A422F193}" sibTransId="{F59C76F6-8527-4064-9BD8-3C45D4F8125C}"/>
    <dgm:cxn modelId="{001ECE71-6A59-4EF4-AA93-F30C6D959D7B}" type="presOf" srcId="{AA274217-C869-44F2-A856-E2B1F8113226}" destId="{5DCE0E5D-0B9A-4093-858C-8513DE17AA48}" srcOrd="0" destOrd="0" presId="urn:microsoft.com/office/officeart/2005/8/layout/hList1"/>
    <dgm:cxn modelId="{A5F2956D-A441-4FBF-8374-5E5606610579}" srcId="{E63AD27B-0C24-439E-8D92-BA9E6BB56EF9}" destId="{AA274217-C869-44F2-A856-E2B1F8113226}" srcOrd="1" destOrd="0" parTransId="{B0B55A0C-FCA3-4B84-9A3D-449BF60040F9}" sibTransId="{913E2EC5-724C-4598-9325-34CD8A45C577}"/>
    <dgm:cxn modelId="{4CC00CDE-212D-4B16-AEC6-3B1BFDA55DBC}" type="presOf" srcId="{F9972992-6344-486E-A82D-69D7BE84F542}" destId="{6DBA8352-E314-4EE2-9313-05A854F31685}" srcOrd="0" destOrd="2" presId="urn:microsoft.com/office/officeart/2005/8/layout/hList1"/>
    <dgm:cxn modelId="{D912D48E-4EF8-490C-9324-3F209903EF3B}" srcId="{9E1D2907-98D5-4983-9F1F-389C39752C39}" destId="{C4412117-C37C-4F2E-BD78-975B3E4F8819}" srcOrd="1" destOrd="0" parTransId="{24F4E330-0300-4B26-81C2-A915BEABD127}" sibTransId="{1E74CF4E-0E4F-48E4-9792-512AAFE6F750}"/>
    <dgm:cxn modelId="{978FD806-05EE-4ECA-B302-91D3C9AE3FC7}" type="presOf" srcId="{16E90E7A-09F4-4BD5-959B-AC349138FA40}" destId="{6DBA8352-E314-4EE2-9313-05A854F31685}" srcOrd="0" destOrd="0" presId="urn:microsoft.com/office/officeart/2005/8/layout/hList1"/>
    <dgm:cxn modelId="{EC4DEEDA-E482-4F72-ACEA-6E500118CE2E}" type="presOf" srcId="{C4412117-C37C-4F2E-BD78-975B3E4F8819}" destId="{6DBA8352-E314-4EE2-9313-05A854F31685}" srcOrd="0" destOrd="1" presId="urn:microsoft.com/office/officeart/2005/8/layout/hList1"/>
    <dgm:cxn modelId="{790EDEE9-97E9-44E0-94B3-E23F29195170}" type="presParOf" srcId="{35B2D0A4-FE4E-4B60-BD70-A0F8CC50EE80}" destId="{9202788F-DA9E-4881-BD84-D1F63C253B83}" srcOrd="0" destOrd="0" presId="urn:microsoft.com/office/officeart/2005/8/layout/hList1"/>
    <dgm:cxn modelId="{87FF0155-D8BA-4F3A-8516-5090198C6E8E}" type="presParOf" srcId="{9202788F-DA9E-4881-BD84-D1F63C253B83}" destId="{F171B5A1-FB71-47C9-9C93-3A3E22113093}" srcOrd="0" destOrd="0" presId="urn:microsoft.com/office/officeart/2005/8/layout/hList1"/>
    <dgm:cxn modelId="{16D3F4F8-048C-486E-9FEE-8D677B358659}" type="presParOf" srcId="{9202788F-DA9E-4881-BD84-D1F63C253B83}" destId="{6DBA8352-E314-4EE2-9313-05A854F31685}" srcOrd="1" destOrd="0" presId="urn:microsoft.com/office/officeart/2005/8/layout/hList1"/>
    <dgm:cxn modelId="{E3EA4BFD-DD49-4EBD-9AAA-6B2922DD052D}" type="presParOf" srcId="{35B2D0A4-FE4E-4B60-BD70-A0F8CC50EE80}" destId="{C6CB91EE-2EAD-4727-9E16-DD6D7138E377}" srcOrd="1" destOrd="0" presId="urn:microsoft.com/office/officeart/2005/8/layout/hList1"/>
    <dgm:cxn modelId="{2DB4C7AF-7977-410B-8311-5A1AEAB7B47A}" type="presParOf" srcId="{35B2D0A4-FE4E-4B60-BD70-A0F8CC50EE80}" destId="{C7A53769-451F-4985-A8BD-EA6337AB9A43}" srcOrd="2" destOrd="0" presId="urn:microsoft.com/office/officeart/2005/8/layout/hList1"/>
    <dgm:cxn modelId="{E6D98F5D-E46E-48CB-B596-DD8F612ED909}" type="presParOf" srcId="{C7A53769-451F-4985-A8BD-EA6337AB9A43}" destId="{5DCE0E5D-0B9A-4093-858C-8513DE17AA48}" srcOrd="0" destOrd="0" presId="urn:microsoft.com/office/officeart/2005/8/layout/hList1"/>
    <dgm:cxn modelId="{4B8251F3-9FC9-47BF-B57F-4DE005171DE9}" type="presParOf" srcId="{C7A53769-451F-4985-A8BD-EA6337AB9A43}" destId="{E2F788AB-3C04-461B-B6B4-B1564C401542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5EBF-DC20-4D5F-B2E6-BB50DA86E668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1B27B-3F84-40AC-B162-FA610CCE29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Sorting is easy, no need to move things around!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1B27B-3F84-40AC-B162-FA610CCE291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Demo: show a row record + show two varchars over the 8000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1B27B-3F84-40AC-B162-FA610CCE291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First record of each page is stored on an</a:t>
            </a:r>
            <a:r>
              <a:rPr lang="en-GB" baseline="0" dirty="0" smtClean="0"/>
              <a:t> interior page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1B27B-3F84-40AC-B162-FA610CCE291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case of heap I can look up the data</a:t>
            </a:r>
            <a:r>
              <a:rPr lang="en-GB" baseline="0" dirty="0" smtClean="0"/>
              <a:t> quickly</a:t>
            </a:r>
          </a:p>
          <a:p>
            <a:r>
              <a:rPr lang="en-GB" baseline="0" dirty="0" smtClean="0"/>
              <a:t>In case of Btree, we need to go through the index structure there!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1B27B-3F84-40AC-B162-FA610CCE291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gif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gif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ses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-5239"/>
            <a:ext cx="9144000" cy="85776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CommunitIES</a:t>
            </a:r>
            <a:r>
              <a:rPr lang="pl-PL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to </a:t>
            </a:r>
            <a:r>
              <a:rPr lang="pl-PL" b="1" cap="all" spc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CommunitIES</a:t>
            </a:r>
            <a:endParaRPr lang="pl-PL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 descr="C:\Users\ysanne.X0007\Desktop\logoC2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20" y="20626"/>
            <a:ext cx="663276" cy="812088"/>
          </a:xfrm>
          <a:prstGeom prst="rect">
            <a:avLst/>
          </a:prstGeom>
          <a:noFill/>
        </p:spPr>
      </p:pic>
      <p:sp>
        <p:nvSpPr>
          <p:cNvPr id="11" name="Rectangle 3"/>
          <p:cNvSpPr/>
          <p:nvPr/>
        </p:nvSpPr>
        <p:spPr>
          <a:xfrm>
            <a:off x="0" y="3657600"/>
            <a:ext cx="9144000" cy="844443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000000">
                  <a:alpha val="37000"/>
                </a:srgb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305739" fontAlgn="base">
              <a:spcBef>
                <a:spcPct val="0"/>
              </a:spcBef>
              <a:spcAft>
                <a:spcPct val="0"/>
              </a:spcAft>
            </a:pPr>
            <a:endParaRPr lang="en-US" sz="5700" dirty="0" smtClean="0">
              <a:solidFill>
                <a:srgbClr val="000000"/>
              </a:solidFill>
              <a:latin typeface="Segoe" pitchFamily="34" charset="0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85319" y="2044580"/>
            <a:ext cx="8229600" cy="486287"/>
          </a:xfrm>
        </p:spPr>
        <p:txBody>
          <a:bodyPr anchor="t"/>
          <a:lstStyle>
            <a:lvl1pPr marL="0" indent="0">
              <a:buNone/>
              <a:defRPr kumimoji="0" lang="en-US" sz="3200" b="0" i="0" u="none" strike="noStrike" kern="1200" cap="none" spc="0" normalizeH="0" baseline="0" noProof="0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88900" dist="12700" dir="2700000" algn="tl" rotWithShape="0">
                    <a:prstClr val="black"/>
                  </a:outerShdw>
                </a:effectLst>
                <a:uLnTx/>
                <a:uFillTx/>
                <a:latin typeface="Segoe" pitchFamily="34" charset="0"/>
                <a:ea typeface="+mn-ea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err="1" smtClean="0"/>
              <a:t>Name</a:t>
            </a:r>
            <a:endParaRPr lang="pl-PL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20734" y="4208273"/>
            <a:ext cx="8229600" cy="914400"/>
          </a:xfrm>
        </p:spPr>
        <p:txBody>
          <a:bodyPr/>
          <a:lstStyle>
            <a:lvl1pPr>
              <a:defRPr sz="4400" spc="0" baseline="0"/>
            </a:lvl1pPr>
          </a:lstStyle>
          <a:p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63EF-09A3-43A4-A945-5CF431343D10}" type="datetimeFigureOut">
              <a:rPr lang="en-US" smtClean="0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0F1E4-4373-4E77-A3BE-E1B750A1E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55254D-AD93-462C-AC4B-C2E467327881}" type="datetimeFigureOut">
              <a:rPr lang="en-US" smtClean="0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3E54DA-7ED8-4A96-910F-E1673BBA57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F863EF-09A3-43A4-A945-5CF431343D10}" type="datetimeFigureOut">
              <a:rPr lang="en-US" smtClean="0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0F1E4-4373-4E77-A3BE-E1B750A1E85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3235" y="1698829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0114" y="3316591"/>
            <a:ext cx="8229600" cy="1869743"/>
          </a:xfrm>
        </p:spPr>
        <p:txBody>
          <a:bodyPr/>
          <a:lstStyle>
            <a:lvl2pPr marL="233363" indent="-233363">
              <a:defRPr lang="en-US" sz="2400" b="0" kern="1200" spc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344488" lvl="0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Font typeface="Arial"/>
              <a:buBlip>
                <a:blip r:embed="rId2"/>
              </a:buBlip>
              <a:defRPr/>
            </a:pPr>
            <a:r>
              <a:rPr lang="en-US" smtClean="0"/>
              <a:t>Click to edit Master text styles</a:t>
            </a:r>
          </a:p>
          <a:p>
            <a:pPr marL="344488" lvl="1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Font typeface="Arial"/>
              <a:buBlip>
                <a:blip r:embed="rId2"/>
              </a:buBlip>
              <a:defRPr/>
            </a:pPr>
            <a:r>
              <a:rPr lang="en-US" smtClean="0"/>
              <a:t>Second level</a:t>
            </a:r>
          </a:p>
          <a:p>
            <a:pPr marL="344488" lvl="2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Font typeface="Arial"/>
              <a:buBlip>
                <a:blip r:embed="rId2"/>
              </a:buBlip>
              <a:defRPr/>
            </a:pPr>
            <a:r>
              <a:rPr lang="en-US" smtClean="0"/>
              <a:t>Third level</a:t>
            </a:r>
          </a:p>
          <a:p>
            <a:pPr marL="344488" lvl="3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Font typeface="Arial"/>
              <a:buBlip>
                <a:blip r:embed="rId2"/>
              </a:buBlip>
              <a:defRPr/>
            </a:pPr>
            <a:r>
              <a:rPr lang="en-US" smtClean="0"/>
              <a:t>Fourth level</a:t>
            </a:r>
          </a:p>
          <a:p>
            <a:pPr marL="344488" lvl="4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Font typeface="Arial"/>
              <a:buBlip>
                <a:blip r:embed="rId2"/>
              </a:buBlip>
              <a:defRPr/>
            </a:pPr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FA8F7-A4DF-45A0-9092-1D83FF1D523B}" type="datetimeFigureOut">
              <a:rPr lang="en-US" smtClean="0"/>
              <a:pPr/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E10497-899F-4EF6-BCD0-B4D2172C3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3238"/>
            <a:ext cx="4040188" cy="6463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3000"/>
            <a:ext cx="4040188" cy="200054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3238"/>
            <a:ext cx="4041775" cy="6463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3000"/>
            <a:ext cx="4041775" cy="200054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eń ses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6696" y="1078164"/>
            <a:ext cx="8229600" cy="130258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8000" spc="-250" noProof="0" dirty="0" err="1" smtClean="0">
                <a:ln w="3175">
                  <a:noFill/>
                </a:ln>
                <a:gradFill flip="none" rotWithShape="1">
                  <a:gsLst>
                    <a:gs pos="28000">
                      <a:schemeClr val="bg1">
                        <a:lumMod val="95000"/>
                      </a:schemeClr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  <a:reflection blurRad="6350" stA="50000" endA="300" endPos="50000" dist="29997" dir="5400000" sy="-100000" algn="bl" rotWithShape="0"/>
                </a:effectLst>
                <a:latin typeface="Segoe" pitchFamily="34" charset="0"/>
                <a:cs typeface="Arial" charset="0"/>
              </a:rPr>
              <a:t>Questions</a:t>
            </a:r>
            <a:r>
              <a:rPr lang="pl-PL" sz="8000" spc="-250" noProof="0" dirty="0" smtClean="0">
                <a:ln w="3175">
                  <a:noFill/>
                </a:ln>
                <a:gradFill flip="none" rotWithShape="1">
                  <a:gsLst>
                    <a:gs pos="28000">
                      <a:schemeClr val="bg1">
                        <a:lumMod val="95000"/>
                      </a:schemeClr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  <a:reflection blurRad="6350" stA="50000" endA="300" endPos="50000" dist="29997" dir="5400000" sy="-100000" algn="bl" rotWithShape="0"/>
                </a:effectLst>
                <a:latin typeface="Segoe" pitchFamily="34" charset="0"/>
                <a:cs typeface="Arial" charset="0"/>
              </a:rPr>
              <a:t>?</a:t>
            </a:r>
            <a:endParaRPr kumimoji="0" lang="en-US" sz="8000" b="0" i="0" u="none" strike="noStrike" kern="1200" cap="none" spc="-250" normalizeH="0" baseline="0" noProof="0" dirty="0">
              <a:ln w="3175">
                <a:noFill/>
              </a:ln>
              <a:gradFill flip="none" rotWithShape="1">
                <a:gsLst>
                  <a:gs pos="28000">
                    <a:schemeClr val="bg1">
                      <a:lumMod val="95000"/>
                    </a:schemeClr>
                  </a:gs>
                  <a:gs pos="52000">
                    <a:srgbClr val="FCE974"/>
                  </a:gs>
                  <a:gs pos="68000">
                    <a:srgbClr val="F79A1D"/>
                  </a:gs>
                </a:gsLst>
                <a:lin ang="5400000" scaled="1"/>
                <a:tileRect/>
              </a:gradFill>
              <a:effectLst>
                <a:outerShdw blurRad="88900" dist="12700" dir="2700000" algn="tl" rotWithShape="0">
                  <a:prstClr val="black"/>
                </a:outerShdw>
                <a:reflection blurRad="6350" stA="50000" endA="300" endPos="50000" dist="29997" dir="5400000" sy="-100000" algn="bl" rotWithShape="0"/>
              </a:effectLst>
              <a:uLnTx/>
              <a:uFillTx/>
              <a:latin typeface="Segoe" pitchFamily="34" charset="0"/>
              <a:ea typeface="+mn-ea"/>
              <a:cs typeface="Arial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5101389"/>
            <a:ext cx="9144000" cy="175661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cap="none" spc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0321" y="4464649"/>
            <a:ext cx="8229600" cy="486287"/>
          </a:xfrm>
        </p:spPr>
        <p:txBody>
          <a:bodyPr anchor="t"/>
          <a:lstStyle>
            <a:lvl1pPr marL="0" marR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3200" b="0" i="0" u="none" strike="noStrike" kern="1200" cap="none" spc="0" normalizeH="0" baseline="0" noProof="0">
                <a:ln w="3175">
                  <a:noFill/>
                </a:ln>
                <a:solidFill>
                  <a:schemeClr val="bg1"/>
                </a:solidFill>
                <a:effectLst>
                  <a:outerShdw blurRad="88900" dist="12700" dir="2700000" algn="tl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Oceń sesję: http://c2c.org.pl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7925" y="6235795"/>
            <a:ext cx="2287063" cy="45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0737" y="6008914"/>
            <a:ext cx="715772" cy="7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6325257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82093" y="5225143"/>
            <a:ext cx="1019760" cy="101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84421" y="5137659"/>
            <a:ext cx="1678920" cy="60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88258" y="5492787"/>
            <a:ext cx="2605136" cy="72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502" y="6156558"/>
            <a:ext cx="1567543" cy="50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12096" y="5280228"/>
            <a:ext cx="1426384" cy="28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7588" y="5190851"/>
            <a:ext cx="1143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81972" y="5168254"/>
            <a:ext cx="1293193" cy="620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50219" y="6229004"/>
            <a:ext cx="2095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5089" y="5618328"/>
            <a:ext cx="1306201" cy="43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1" y="1552576"/>
            <a:ext cx="4117975" cy="26725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6" y="1552576"/>
            <a:ext cx="4117975" cy="26725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85" y="428605"/>
            <a:ext cx="8718203" cy="7478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785" y="1071546"/>
            <a:ext cx="4270029" cy="22529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92" y="1071546"/>
            <a:ext cx="4287397" cy="22529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1576100"/>
            <a:ext cx="8380412" cy="14957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2759052"/>
            <a:ext cx="8382000" cy="20774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254D-AD93-462C-AC4B-C2E467327881}" type="datetimeFigureOut">
              <a:rPr lang="en-US" smtClean="0"/>
              <a:pPr>
                <a:defRPr/>
              </a:pPr>
              <a:t>3/20/2009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E54DA-7ED8-4A96-910F-E1673BBA57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5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05704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11545"/>
            <a:ext cx="8229600" cy="186974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44488" lvl="0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Blip>
                <a:blip r:embed="rId12"/>
              </a:buBlip>
              <a:defRPr/>
            </a:pPr>
            <a:r>
              <a:rPr lang="pl-PL" dirty="0" smtClean="0"/>
              <a:t>Kliknij, aby edytować style wzorca tekstu</a:t>
            </a:r>
          </a:p>
          <a:p>
            <a:pPr marL="344488" lvl="1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Blip>
                <a:blip r:embed="rId12"/>
              </a:buBlip>
              <a:defRPr/>
            </a:pPr>
            <a:r>
              <a:rPr lang="pl-PL" dirty="0" smtClean="0"/>
              <a:t>Drugi poziom</a:t>
            </a:r>
          </a:p>
          <a:p>
            <a:pPr marL="344488" lvl="2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Blip>
                <a:blip r:embed="rId12"/>
              </a:buBlip>
              <a:defRPr/>
            </a:pPr>
            <a:r>
              <a:rPr lang="pl-PL" dirty="0" smtClean="0"/>
              <a:t>Trzeci poziom</a:t>
            </a:r>
          </a:p>
          <a:p>
            <a:pPr marL="344488" lvl="3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Blip>
                <a:blip r:embed="rId12"/>
              </a:buBlip>
              <a:defRPr/>
            </a:pPr>
            <a:r>
              <a:rPr lang="pl-PL" dirty="0" smtClean="0"/>
              <a:t>Czwarty poziom</a:t>
            </a:r>
          </a:p>
          <a:p>
            <a:pPr marL="344488" lvl="4" indent="-233363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SzPct val="80000"/>
              <a:buBlip>
                <a:blip r:embed="rId12"/>
              </a:buBlip>
              <a:defRPr/>
            </a:pPr>
            <a:r>
              <a:rPr lang="pl-PL" dirty="0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fontAlgn="base" latinLnBrk="0" hangingPunct="1">
        <a:lnSpc>
          <a:spcPct val="80000"/>
        </a:lnSpc>
        <a:spcBef>
          <a:spcPct val="0"/>
        </a:spcBef>
        <a:spcAft>
          <a:spcPct val="0"/>
        </a:spcAft>
        <a:buNone/>
        <a:defRPr lang="en-US" sz="4000" kern="1200" spc="-250" baseline="0" dirty="0">
          <a:ln w="3175">
            <a:noFill/>
          </a:ln>
          <a:gradFill flip="none" rotWithShape="1">
            <a:gsLst>
              <a:gs pos="28000">
                <a:schemeClr val="bg1">
                  <a:lumMod val="95000"/>
                </a:schemeClr>
              </a:gs>
              <a:gs pos="52000">
                <a:srgbClr val="FCE974"/>
              </a:gs>
              <a:gs pos="68000">
                <a:srgbClr val="F79A1D"/>
              </a:gs>
            </a:gsLst>
            <a:lin ang="5400000" scaled="1"/>
            <a:tileRect/>
          </a:gradFill>
          <a:effectLst>
            <a:outerShdw blurRad="88900" dist="12700" dir="2700000" algn="tl" rotWithShape="0">
              <a:prstClr val="black"/>
            </a:outerShdw>
          </a:effectLst>
          <a:latin typeface="Segoe" pitchFamily="34" charset="0"/>
          <a:ea typeface="+mn-ea"/>
          <a:cs typeface="Arial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 spc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lang="en-US" sz="2400" b="0" kern="1200" spc="0" dirty="0" smtClean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 spc="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 spc="0">
          <a:solidFill>
            <a:schemeClr val="bg1"/>
          </a:solidFill>
          <a:latin typeface="+mn-lt"/>
          <a:ea typeface="+mn-ea"/>
          <a:cs typeface="+mn-cs"/>
        </a:defRPr>
      </a:lvl4pPr>
      <a:lvl5pPr marL="12573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 spc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3/20/2009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e-talk.com/author/andr%c3%a1s-belokosztolszki/" TargetMode="External"/><Relationship Id="rId2" Type="http://schemas.openxmlformats.org/officeDocument/2006/relationships/hyperlink" Target="http://www.simple-talk.com/community/blogs/andras/default.aspx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mple-talk.com/community/blogs/andras/default.asp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Andras Belokosztolszki</a:t>
            </a:r>
            <a:br>
              <a:rPr lang="en-GB" dirty="0" smtClean="0"/>
            </a:br>
            <a:r>
              <a:rPr lang="en-GB" sz="2800" dirty="0" smtClean="0"/>
              <a:t>Red Gate Software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SQL Server Storage Engine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928662" y="857232"/>
            <a:ext cx="6858048" cy="857256"/>
            <a:chOff x="1285852" y="1000108"/>
            <a:chExt cx="6858048" cy="857256"/>
          </a:xfrm>
        </p:grpSpPr>
        <p:sp>
          <p:nvSpPr>
            <p:cNvPr id="5" name="Right Arrow 4"/>
            <p:cNvSpPr/>
            <p:nvPr/>
          </p:nvSpPr>
          <p:spPr>
            <a:xfrm>
              <a:off x="1285852" y="1000108"/>
              <a:ext cx="6858048" cy="42862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285852" y="1428736"/>
              <a:ext cx="214314" cy="42862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pPr eaLnBrk="1" hangingPunct="1"/>
            <a:r>
              <a:rPr lang="en-GB" dirty="0" smtClean="0"/>
              <a:t>Clustered index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42910" y="5143512"/>
            <a:ext cx="1382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2"/>
                </a:solidFill>
              </a:rPr>
              <a:t>Level 0</a:t>
            </a:r>
          </a:p>
          <a:p>
            <a:r>
              <a:rPr lang="en-GB" sz="2000" dirty="0" smtClean="0">
                <a:solidFill>
                  <a:schemeClr val="accent2"/>
                </a:solidFill>
              </a:rPr>
              <a:t>Leaf level</a:t>
            </a:r>
          </a:p>
          <a:p>
            <a:r>
              <a:rPr lang="en-GB" sz="2000" dirty="0" smtClean="0">
                <a:solidFill>
                  <a:schemeClr val="accent2"/>
                </a:solidFill>
              </a:rPr>
              <a:t>Row Data 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2910" y="3357562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2"/>
                </a:solidFill>
              </a:rPr>
              <a:t>Interior levels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2910" y="1785926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2"/>
                </a:solidFill>
              </a:rPr>
              <a:t>Root level</a:t>
            </a:r>
            <a:endParaRPr lang="en-GB" sz="2000" dirty="0">
              <a:solidFill>
                <a:schemeClr val="accent2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2214546" y="1714488"/>
            <a:ext cx="6643734" cy="4429156"/>
            <a:chOff x="2214546" y="1714488"/>
            <a:chExt cx="6643734" cy="4429156"/>
          </a:xfrm>
        </p:grpSpPr>
        <p:grpSp>
          <p:nvGrpSpPr>
            <p:cNvPr id="11" name="Group 10"/>
            <p:cNvGrpSpPr/>
            <p:nvPr/>
          </p:nvGrpSpPr>
          <p:grpSpPr>
            <a:xfrm>
              <a:off x="5072066" y="4929198"/>
              <a:ext cx="1000132" cy="1214446"/>
              <a:chOff x="4429124" y="1928802"/>
              <a:chExt cx="1000132" cy="121444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857620" y="4929198"/>
              <a:ext cx="1000132" cy="1214446"/>
              <a:chOff x="4429124" y="1928802"/>
              <a:chExt cx="1000132" cy="121444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643174" y="4929198"/>
              <a:ext cx="1000132" cy="1214446"/>
              <a:chOff x="4429124" y="1928802"/>
              <a:chExt cx="1000132" cy="121444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143504" y="3214686"/>
              <a:ext cx="1000132" cy="1214446"/>
              <a:chOff x="4429124" y="1928802"/>
              <a:chExt cx="1000132" cy="121444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643306" y="3214686"/>
              <a:ext cx="1000132" cy="1214446"/>
              <a:chOff x="4429124" y="1928802"/>
              <a:chExt cx="1000132" cy="121444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143504" y="1714488"/>
              <a:ext cx="1000132" cy="1214446"/>
              <a:chOff x="4429124" y="1928802"/>
              <a:chExt cx="1000132" cy="121444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643702" y="3214686"/>
              <a:ext cx="1000132" cy="1214446"/>
              <a:chOff x="4429124" y="1928802"/>
              <a:chExt cx="1000132" cy="121444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500958" y="4929198"/>
              <a:ext cx="1000132" cy="1214446"/>
              <a:chOff x="4429124" y="1928802"/>
              <a:chExt cx="1000132" cy="1214446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286512" y="4929198"/>
              <a:ext cx="1000132" cy="1214446"/>
              <a:chOff x="4429124" y="1928802"/>
              <a:chExt cx="1000132" cy="1214446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6000760" y="1857364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10800000">
              <a:off x="3214678" y="3357562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4714876" y="1855776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2214546" y="5072074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7500958" y="3357562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8286776" y="5072074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7072330" y="5000636"/>
              <a:ext cx="642942" cy="144464"/>
              <a:chOff x="7143768" y="2071678"/>
              <a:chExt cx="642942" cy="144464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>
                <a:off x="7215206" y="2214554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rot="10800000">
                <a:off x="7143768" y="2071678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3428992" y="5000636"/>
              <a:ext cx="642942" cy="144464"/>
              <a:chOff x="7143768" y="2071678"/>
              <a:chExt cx="642942" cy="144464"/>
            </a:xfrm>
          </p:grpSpPr>
          <p:cxnSp>
            <p:nvCxnSpPr>
              <p:cNvPr id="55" name="Straight Arrow Connector 54"/>
              <p:cNvCxnSpPr/>
              <p:nvPr/>
            </p:nvCxnSpPr>
            <p:spPr>
              <a:xfrm>
                <a:off x="7215206" y="2214554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0800000">
                <a:off x="7143768" y="2071678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6072198" y="3286124"/>
              <a:ext cx="642942" cy="144464"/>
              <a:chOff x="7143768" y="2071678"/>
              <a:chExt cx="642942" cy="144464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>
                <a:off x="7215206" y="2214554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rot="10800000">
                <a:off x="7143768" y="2071678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4572000" y="3286124"/>
              <a:ext cx="642942" cy="144464"/>
              <a:chOff x="7143768" y="2071678"/>
              <a:chExt cx="642942" cy="144464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>
                <a:off x="7215206" y="2214554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rot="10800000">
                <a:off x="7143768" y="2071678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oup 62"/>
            <p:cNvGrpSpPr/>
            <p:nvPr/>
          </p:nvGrpSpPr>
          <p:grpSpPr>
            <a:xfrm>
              <a:off x="4643438" y="5000636"/>
              <a:ext cx="642942" cy="144464"/>
              <a:chOff x="7143768" y="2071678"/>
              <a:chExt cx="642942" cy="144464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7215206" y="2214554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rot="10800000">
                <a:off x="7143768" y="2071678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5857884" y="5000636"/>
              <a:ext cx="642942" cy="144464"/>
              <a:chOff x="7143768" y="2071678"/>
              <a:chExt cx="642942" cy="144464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7215206" y="2214554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10800000">
                <a:off x="7143768" y="2071678"/>
                <a:ext cx="57150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/>
            <p:cNvSpPr/>
            <p:nvPr/>
          </p:nvSpPr>
          <p:spPr>
            <a:xfrm>
              <a:off x="2686037" y="5286388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686037" y="5500702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686037" y="5715016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686037" y="5929330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114929" y="5286388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114929" y="5500702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114929" y="5715016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114929" y="5929330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895720" y="5286388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895720" y="5500702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895720" y="5715016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24612" y="5276863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324612" y="5491177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543821" y="5276863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543821" y="5491177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714744" y="3571876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714744" y="3786190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214942" y="3571876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715140" y="3571876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2" name="Elbow Connector 91"/>
            <p:cNvCxnSpPr>
              <a:stCxn id="87" idx="1"/>
            </p:cNvCxnSpPr>
            <p:nvPr/>
          </p:nvCxnSpPr>
          <p:spPr>
            <a:xfrm rot="10800000" flipV="1">
              <a:off x="3143240" y="3643314"/>
              <a:ext cx="571504" cy="128588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Elbow Connector 91"/>
            <p:cNvCxnSpPr>
              <a:stCxn id="88" idx="1"/>
            </p:cNvCxnSpPr>
            <p:nvPr/>
          </p:nvCxnSpPr>
          <p:spPr>
            <a:xfrm rot="10800000" flipH="1" flipV="1">
              <a:off x="3714744" y="3857628"/>
              <a:ext cx="642942" cy="1071570"/>
            </a:xfrm>
            <a:prstGeom prst="bentConnector4">
              <a:avLst>
                <a:gd name="adj1" fmla="val -35555"/>
                <a:gd name="adj2" fmla="val 70222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Elbow Connector 91"/>
            <p:cNvCxnSpPr>
              <a:stCxn id="89" idx="1"/>
            </p:cNvCxnSpPr>
            <p:nvPr/>
          </p:nvCxnSpPr>
          <p:spPr>
            <a:xfrm rot="10800000" flipH="1" flipV="1">
              <a:off x="5214942" y="3643314"/>
              <a:ext cx="357190" cy="1285884"/>
            </a:xfrm>
            <a:prstGeom prst="bentConnector4">
              <a:avLst>
                <a:gd name="adj1" fmla="val -64000"/>
                <a:gd name="adj2" fmla="val 75000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Elbow Connector 91"/>
            <p:cNvCxnSpPr>
              <a:stCxn id="90" idx="1"/>
            </p:cNvCxnSpPr>
            <p:nvPr/>
          </p:nvCxnSpPr>
          <p:spPr>
            <a:xfrm rot="10800000" flipH="1" flipV="1">
              <a:off x="6715140" y="3643314"/>
              <a:ext cx="71438" cy="1285884"/>
            </a:xfrm>
            <a:prstGeom prst="bentConnector4">
              <a:avLst>
                <a:gd name="adj1" fmla="val -319998"/>
                <a:gd name="adj2" fmla="val 75741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5214942" y="2071678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214942" y="2285992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7" name="Elbow Connector 91"/>
            <p:cNvCxnSpPr>
              <a:stCxn id="105" idx="1"/>
            </p:cNvCxnSpPr>
            <p:nvPr/>
          </p:nvCxnSpPr>
          <p:spPr>
            <a:xfrm rot="10800000" flipV="1">
              <a:off x="4143372" y="2143116"/>
              <a:ext cx="1071570" cy="107157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Elbow Connector 91"/>
            <p:cNvCxnSpPr>
              <a:stCxn id="106" idx="3"/>
            </p:cNvCxnSpPr>
            <p:nvPr/>
          </p:nvCxnSpPr>
          <p:spPr>
            <a:xfrm>
              <a:off x="5500694" y="2357430"/>
              <a:ext cx="1643074" cy="857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59"/>
          </a:xfrm>
        </p:spPr>
        <p:txBody>
          <a:bodyPr>
            <a:normAutofit/>
          </a:bodyPr>
          <a:lstStyle/>
          <a:p>
            <a:r>
              <a:rPr lang="en-GB" dirty="0" smtClean="0"/>
              <a:t>The full row record is at the leaf level</a:t>
            </a:r>
          </a:p>
          <a:p>
            <a:pPr lvl="1"/>
            <a:r>
              <a:rPr lang="en-GB" dirty="0" smtClean="0"/>
              <a:t>Consequently there can be only one clustered index</a:t>
            </a:r>
          </a:p>
          <a:p>
            <a:r>
              <a:rPr lang="en-GB" dirty="0" smtClean="0"/>
              <a:t>In the intermediary and root levels a clustered key is stored, for the first entries of the next level pages</a:t>
            </a:r>
          </a:p>
          <a:p>
            <a:r>
              <a:rPr lang="en-GB" dirty="0" smtClean="0"/>
              <a:t>If the key row length is e.g. 15 bytes, an intermediary page can store up to (8096/15 =) 539 rows (reference 539 pages)</a:t>
            </a:r>
          </a:p>
          <a:p>
            <a:r>
              <a:rPr lang="en-GB" dirty="0" smtClean="0"/>
              <a:t>Exact space usage in sys.allocation_units</a:t>
            </a:r>
          </a:p>
          <a:p>
            <a:r>
              <a:rPr lang="en-GB" dirty="0" smtClean="0"/>
              <a:t>Pages are double linked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Clustered index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Nonclustered index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642910" y="5506066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2"/>
                </a:solidFill>
              </a:rPr>
              <a:t>Row Data 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2910" y="3720116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2"/>
                </a:solidFill>
              </a:rPr>
              <a:t>Leaf level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2910" y="2148480"/>
            <a:ext cx="1709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2"/>
                </a:solidFill>
              </a:rPr>
              <a:t>Root level/</a:t>
            </a:r>
          </a:p>
          <a:p>
            <a:r>
              <a:rPr lang="en-GB" sz="2000" dirty="0" smtClean="0">
                <a:solidFill>
                  <a:schemeClr val="accent2"/>
                </a:solidFill>
              </a:rPr>
              <a:t>Interior levels</a:t>
            </a:r>
            <a:endParaRPr lang="en-GB" sz="2000" dirty="0">
              <a:solidFill>
                <a:schemeClr val="accent2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2285984" y="1785926"/>
            <a:ext cx="6572296" cy="4429156"/>
            <a:chOff x="1857356" y="1934166"/>
            <a:chExt cx="6572296" cy="442915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857356" y="4929198"/>
              <a:ext cx="6572296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4572000" y="5148876"/>
              <a:ext cx="1000132" cy="1214446"/>
              <a:chOff x="4429124" y="1928802"/>
              <a:chExt cx="1000132" cy="121444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357554" y="5148876"/>
              <a:ext cx="1000132" cy="1214446"/>
              <a:chOff x="4429124" y="1928802"/>
              <a:chExt cx="1000132" cy="121444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143108" y="5148876"/>
              <a:ext cx="1000132" cy="1214446"/>
              <a:chOff x="4429124" y="1928802"/>
              <a:chExt cx="1000132" cy="121444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43438" y="3434364"/>
              <a:ext cx="1000132" cy="1214446"/>
              <a:chOff x="4429124" y="1928802"/>
              <a:chExt cx="1000132" cy="1214446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143240" y="3434364"/>
              <a:ext cx="1000132" cy="1214446"/>
              <a:chOff x="4429124" y="1928802"/>
              <a:chExt cx="1000132" cy="121444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643438" y="1934166"/>
              <a:ext cx="1000132" cy="1214446"/>
              <a:chOff x="4429124" y="1928802"/>
              <a:chExt cx="1000132" cy="121444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143636" y="3434364"/>
              <a:ext cx="1000132" cy="1214446"/>
              <a:chOff x="4429124" y="1928802"/>
              <a:chExt cx="1000132" cy="121444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000892" y="5148876"/>
              <a:ext cx="1000132" cy="1214446"/>
              <a:chOff x="4429124" y="1928802"/>
              <a:chExt cx="1000132" cy="1214446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786446" y="5148876"/>
              <a:ext cx="1000132" cy="1214446"/>
              <a:chOff x="4429124" y="1928802"/>
              <a:chExt cx="1000132" cy="121444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2185971" y="5506066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185971" y="5720380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85971" y="5934694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185971" y="6149008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614863" y="5506066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614863" y="5720380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614863" y="5934694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614863" y="6149008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395654" y="5506066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95654" y="5720380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395654" y="5934694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824546" y="5496541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824546" y="5710855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043755" y="5496541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043755" y="5710855"/>
              <a:ext cx="928694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14678" y="3791554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14678" y="4005868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714876" y="3791554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215074" y="3791554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714876" y="2291356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714876" y="2505670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3" name="Elbow Connector 91"/>
            <p:cNvCxnSpPr>
              <a:stCxn id="81" idx="1"/>
            </p:cNvCxnSpPr>
            <p:nvPr/>
          </p:nvCxnSpPr>
          <p:spPr>
            <a:xfrm rot="10800000" flipV="1">
              <a:off x="3643306" y="2362794"/>
              <a:ext cx="1071570" cy="107157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Elbow Connector 91"/>
            <p:cNvCxnSpPr>
              <a:stCxn id="82" idx="3"/>
            </p:cNvCxnSpPr>
            <p:nvPr/>
          </p:nvCxnSpPr>
          <p:spPr>
            <a:xfrm>
              <a:off x="5000628" y="2577108"/>
              <a:ext cx="1643074" cy="857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3214678" y="4214818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214678" y="4429132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8" name="Straight Arrow Connector 87"/>
            <p:cNvCxnSpPr>
              <a:stCxn id="73" idx="1"/>
              <a:endCxn id="59" idx="0"/>
            </p:cNvCxnSpPr>
            <p:nvPr/>
          </p:nvCxnSpPr>
          <p:spPr>
            <a:xfrm rot="10800000" flipV="1">
              <a:off x="2650318" y="3862992"/>
              <a:ext cx="564360" cy="18573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96" idx="1"/>
              <a:endCxn id="58" idx="3"/>
            </p:cNvCxnSpPr>
            <p:nvPr/>
          </p:nvCxnSpPr>
          <p:spPr>
            <a:xfrm rot="10800000" flipV="1">
              <a:off x="3114666" y="4071942"/>
              <a:ext cx="1600211" cy="15055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98" idx="3"/>
              <a:endCxn id="69" idx="1"/>
            </p:cNvCxnSpPr>
            <p:nvPr/>
          </p:nvCxnSpPr>
          <p:spPr>
            <a:xfrm>
              <a:off x="5000628" y="4286256"/>
              <a:ext cx="823918" cy="1281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6" idx="2"/>
              <a:endCxn id="62" idx="0"/>
            </p:cNvCxnSpPr>
            <p:nvPr/>
          </p:nvCxnSpPr>
          <p:spPr>
            <a:xfrm rot="16200000" flipH="1">
              <a:off x="3751353" y="4178209"/>
              <a:ext cx="934058" cy="17216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85" idx="2"/>
              <a:endCxn id="66" idx="0"/>
            </p:cNvCxnSpPr>
            <p:nvPr/>
          </p:nvCxnSpPr>
          <p:spPr>
            <a:xfrm rot="16200000" flipH="1">
              <a:off x="3034591" y="4680656"/>
              <a:ext cx="1148372" cy="5024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endCxn id="63" idx="2"/>
            </p:cNvCxnSpPr>
            <p:nvPr/>
          </p:nvCxnSpPr>
          <p:spPr>
            <a:xfrm rot="5400000">
              <a:off x="4194270" y="4814007"/>
              <a:ext cx="1934189" cy="1643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74" idx="2"/>
              <a:endCxn id="61" idx="0"/>
            </p:cNvCxnSpPr>
            <p:nvPr/>
          </p:nvCxnSpPr>
          <p:spPr>
            <a:xfrm rot="5400000">
              <a:off x="2003804" y="4795258"/>
              <a:ext cx="2000264" cy="7072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9" idx="2"/>
              <a:endCxn id="26" idx="1"/>
            </p:cNvCxnSpPr>
            <p:nvPr/>
          </p:nvCxnSpPr>
          <p:spPr>
            <a:xfrm rot="16200000" flipH="1">
              <a:off x="5337277" y="4092483"/>
              <a:ext cx="1184091" cy="21431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4714876" y="4000504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215074" y="4214818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714876" y="4214818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714876" y="4429132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5072066" y="3786190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215074" y="4000504"/>
              <a:ext cx="285752" cy="1428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0" name="Straight Arrow Connector 119"/>
            <p:cNvCxnSpPr>
              <a:stCxn id="97" idx="3"/>
              <a:endCxn id="71" idx="0"/>
            </p:cNvCxnSpPr>
            <p:nvPr/>
          </p:nvCxnSpPr>
          <p:spPr>
            <a:xfrm>
              <a:off x="6500826" y="4286256"/>
              <a:ext cx="1007276" cy="12102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75" idx="1"/>
              <a:endCxn id="67" idx="0"/>
            </p:cNvCxnSpPr>
            <p:nvPr/>
          </p:nvCxnSpPr>
          <p:spPr>
            <a:xfrm rot="10800000" flipV="1">
              <a:off x="3860002" y="3862992"/>
              <a:ext cx="854875" cy="18573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01" idx="1"/>
              <a:endCxn id="68" idx="0"/>
            </p:cNvCxnSpPr>
            <p:nvPr/>
          </p:nvCxnSpPr>
          <p:spPr>
            <a:xfrm rot="10800000" flipV="1">
              <a:off x="3860002" y="4071942"/>
              <a:ext cx="2355073" cy="18627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76" idx="2"/>
              <a:endCxn id="70" idx="0"/>
            </p:cNvCxnSpPr>
            <p:nvPr/>
          </p:nvCxnSpPr>
          <p:spPr>
            <a:xfrm rot="5400000">
              <a:off x="5435210" y="4788114"/>
              <a:ext cx="1776425" cy="6905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3214709"/>
          </a:xfrm>
        </p:spPr>
        <p:txBody>
          <a:bodyPr>
            <a:normAutofit/>
          </a:bodyPr>
          <a:lstStyle/>
          <a:p>
            <a:r>
              <a:rPr lang="en-GB" dirty="0" smtClean="0"/>
              <a:t>See </a:t>
            </a:r>
            <a:r>
              <a:rPr lang="en-GB" dirty="0" err="1" smtClean="0"/>
              <a:t>sys.allocation_units</a:t>
            </a:r>
            <a:endParaRPr lang="en-GB" dirty="0" smtClean="0"/>
          </a:p>
          <a:p>
            <a:r>
              <a:rPr lang="en-GB" dirty="0" smtClean="0"/>
              <a:t>Max 900 bytes per entry!</a:t>
            </a:r>
          </a:p>
          <a:p>
            <a:r>
              <a:rPr lang="en-GB" dirty="0" smtClean="0"/>
              <a:t>Index entry contains the key columns, and</a:t>
            </a:r>
          </a:p>
          <a:p>
            <a:pPr lvl="1"/>
            <a:r>
              <a:rPr lang="en-GB" dirty="0" smtClean="0"/>
              <a:t>Index key columns</a:t>
            </a:r>
          </a:p>
          <a:p>
            <a:pPr lvl="1"/>
            <a:r>
              <a:rPr lang="en-GB" dirty="0" smtClean="0"/>
              <a:t>Record locator (</a:t>
            </a:r>
            <a:r>
              <a:rPr lang="en-GB" dirty="0" err="1" smtClean="0"/>
              <a:t>nonclusered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Row ID or clustering key (not stored redundantly)</a:t>
            </a:r>
          </a:p>
          <a:p>
            <a:pPr lvl="1"/>
            <a:r>
              <a:rPr lang="en-GB" dirty="0" smtClean="0"/>
              <a:t>Down pointer (for non leaf pages)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Index space usage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1000163" y="4572008"/>
            <a:ext cx="7358051" cy="1572429"/>
            <a:chOff x="1357290" y="4928405"/>
            <a:chExt cx="6643671" cy="1072363"/>
          </a:xfrm>
        </p:grpSpPr>
        <p:sp>
          <p:nvSpPr>
            <p:cNvPr id="5" name="Rectangle 4"/>
            <p:cNvSpPr/>
            <p:nvPr/>
          </p:nvSpPr>
          <p:spPr bwMode="auto">
            <a:xfrm>
              <a:off x="1357290" y="4928411"/>
              <a:ext cx="642937" cy="10715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StatA</a:t>
              </a: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(1)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000461" y="4928411"/>
              <a:ext cx="1214437" cy="10715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Null bitmap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/>
                <a:t>Ceiling(</a:t>
              </a:r>
              <a:r>
                <a:rPr lang="en-GB" sz="1100" dirty="0" err="1"/>
                <a:t>ColCnt</a:t>
              </a:r>
              <a:r>
                <a:rPr lang="en-GB" sz="1100" dirty="0"/>
                <a:t>/8)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000203" y="4928405"/>
              <a:ext cx="1071562" cy="10715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Fixed Length Data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143586" y="4928411"/>
              <a:ext cx="928687" cy="10715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Var. Offsets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214898" y="4928411"/>
              <a:ext cx="928688" cy="10715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Var</a:t>
              </a:r>
              <a:r>
                <a:rPr lang="en-GB" dirty="0"/>
                <a:t>-Len Column Count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(2)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071773" y="4928411"/>
              <a:ext cx="928688" cy="10715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Column Count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(2)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072273" y="4928411"/>
              <a:ext cx="928688" cy="10715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Var</a:t>
              </a:r>
              <a:r>
                <a:rPr lang="en-GB" dirty="0"/>
                <a:t>-Len Data</a:t>
              </a:r>
            </a:p>
          </p:txBody>
        </p:sp>
        <p:cxnSp>
          <p:nvCxnSpPr>
            <p:cNvPr id="15" name="Elbow Connector 14"/>
            <p:cNvCxnSpPr>
              <a:stCxn id="12" idx="2"/>
              <a:endCxn id="8" idx="2"/>
            </p:cNvCxnSpPr>
            <p:nvPr/>
          </p:nvCxnSpPr>
          <p:spPr>
            <a:xfrm rot="16200000" flipH="1">
              <a:off x="4071898" y="5464192"/>
              <a:ext cx="1588" cy="1071563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1" idx="2"/>
              <a:endCxn id="10" idx="2"/>
            </p:cNvCxnSpPr>
            <p:nvPr/>
          </p:nvCxnSpPr>
          <p:spPr>
            <a:xfrm rot="16200000" flipH="1">
              <a:off x="6143586" y="5535630"/>
              <a:ext cx="1588" cy="928688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endCxn id="13" idx="2"/>
            </p:cNvCxnSpPr>
            <p:nvPr/>
          </p:nvCxnSpPr>
          <p:spPr>
            <a:xfrm>
              <a:off x="6786523" y="5785661"/>
              <a:ext cx="750888" cy="214313"/>
            </a:xfrm>
            <a:prstGeom prst="bentConnector4">
              <a:avLst>
                <a:gd name="adj1" fmla="val -1"/>
                <a:gd name="adj2" fmla="val 259999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Elbow Connector 16"/>
            <p:cNvCxnSpPr>
              <a:endCxn id="13" idx="2"/>
            </p:cNvCxnSpPr>
            <p:nvPr/>
          </p:nvCxnSpPr>
          <p:spPr>
            <a:xfrm>
              <a:off x="6938923" y="5938061"/>
              <a:ext cx="598488" cy="61913"/>
            </a:xfrm>
            <a:prstGeom prst="bentConnector4">
              <a:avLst>
                <a:gd name="adj1" fmla="val -2"/>
                <a:gd name="adj2" fmla="val 484612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8634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Motivation:</a:t>
            </a:r>
          </a:p>
          <a:p>
            <a:pPr lvl="1"/>
            <a:r>
              <a:rPr lang="en-GB" dirty="0" smtClean="0"/>
              <a:t>When using a clustered index on heap, an item is looked up, then one more page read to retrieve extra data</a:t>
            </a:r>
          </a:p>
          <a:p>
            <a:pPr lvl="1"/>
            <a:r>
              <a:rPr lang="en-GB" dirty="0" smtClean="0"/>
              <a:t>When using a clustered index on a B-tree, the clustered index structure is also traversed</a:t>
            </a:r>
          </a:p>
          <a:p>
            <a:r>
              <a:rPr lang="en-GB" dirty="0" smtClean="0"/>
              <a:t>You can include extra columns in a non-clustered index</a:t>
            </a:r>
          </a:p>
          <a:p>
            <a:r>
              <a:rPr lang="en-GB" dirty="0" smtClean="0"/>
              <a:t>These will not be used to look up rows in the table</a:t>
            </a:r>
          </a:p>
          <a:p>
            <a:r>
              <a:rPr lang="en-GB" dirty="0" smtClean="0"/>
              <a:t>Increases the coverage of an index</a:t>
            </a:r>
          </a:p>
          <a:p>
            <a:r>
              <a:rPr lang="en-GB" dirty="0" smtClean="0"/>
              <a:t>Increases the size of an index record -&gt; the total size</a:t>
            </a:r>
          </a:p>
          <a:p>
            <a:r>
              <a:rPr lang="en-GB" dirty="0" smtClean="0"/>
              <a:t>Extra maintenance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Included columns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43469"/>
          </a:xfrm>
        </p:spPr>
        <p:txBody>
          <a:bodyPr>
            <a:normAutofit/>
          </a:bodyPr>
          <a:lstStyle/>
          <a:p>
            <a:r>
              <a:rPr lang="en-GB" dirty="0" smtClean="0"/>
              <a:t>Everything is stored on pages</a:t>
            </a:r>
          </a:p>
          <a:p>
            <a:r>
              <a:rPr lang="en-GB" dirty="0" smtClean="0"/>
              <a:t>Rows have fixed and variable length portions</a:t>
            </a:r>
          </a:p>
          <a:p>
            <a:pPr lvl="1"/>
            <a:r>
              <a:rPr lang="en-GB" dirty="0" smtClean="0"/>
              <a:t>Differences between certain data types and their limitations</a:t>
            </a:r>
          </a:p>
          <a:p>
            <a:r>
              <a:rPr lang="en-GB" dirty="0" smtClean="0"/>
              <a:t>Index structures</a:t>
            </a:r>
          </a:p>
          <a:p>
            <a:pPr lvl="1"/>
            <a:r>
              <a:rPr lang="en-GB" dirty="0" smtClean="0"/>
              <a:t>Size estimates for indexes, page estimates for queries</a:t>
            </a:r>
          </a:p>
          <a:p>
            <a:r>
              <a:rPr lang="en-GB" dirty="0" smtClean="0"/>
              <a:t>The fewer pages we load into memory, the better?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Summary of static data 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3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Modifications to the stored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57783"/>
          </a:xfrm>
        </p:spPr>
        <p:txBody>
          <a:bodyPr/>
          <a:lstStyle/>
          <a:p>
            <a:pPr lvl="1"/>
            <a:r>
              <a:rPr lang="en-GB" dirty="0" smtClean="0"/>
              <a:t>What can happen:</a:t>
            </a:r>
            <a:endParaRPr lang="en-US" dirty="0" smtClean="0"/>
          </a:p>
          <a:p>
            <a:pPr lvl="2"/>
            <a:r>
              <a:rPr lang="en-GB" dirty="0" smtClean="0"/>
              <a:t>No rows are modified, only meta information</a:t>
            </a:r>
            <a:endParaRPr lang="en-US" dirty="0" smtClean="0"/>
          </a:p>
          <a:p>
            <a:pPr lvl="2"/>
            <a:r>
              <a:rPr lang="en-GB" dirty="0" smtClean="0"/>
              <a:t>All rows are examined</a:t>
            </a:r>
            <a:endParaRPr lang="en-US" dirty="0" smtClean="0"/>
          </a:p>
          <a:p>
            <a:pPr lvl="3"/>
            <a:r>
              <a:rPr lang="en-GB" dirty="0" smtClean="0"/>
              <a:t>E.g. changing nullability</a:t>
            </a:r>
            <a:endParaRPr lang="en-US" dirty="0" smtClean="0"/>
          </a:p>
          <a:p>
            <a:pPr lvl="3"/>
            <a:r>
              <a:rPr lang="en-GB" dirty="0" smtClean="0"/>
              <a:t>Int to smallint (wasted space!)</a:t>
            </a:r>
            <a:endParaRPr lang="en-US" dirty="0" smtClean="0"/>
          </a:p>
          <a:p>
            <a:pPr lvl="2"/>
            <a:r>
              <a:rPr lang="en-GB" dirty="0" smtClean="0"/>
              <a:t>All rows are rebuilt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GB" dirty="0" smtClean="0"/>
              <a:t>We may end up wasting a lot of valueable space! How can we reclaim the space?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Schema modification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6143636" y="4929198"/>
            <a:ext cx="1428760" cy="571504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324"/>
            <a:ext cx="8229600" cy="2757494"/>
          </a:xfrm>
        </p:spPr>
        <p:txBody>
          <a:bodyPr>
            <a:normAutofit/>
          </a:bodyPr>
          <a:lstStyle/>
          <a:p>
            <a:r>
              <a:rPr lang="en-GB" b="1" dirty="0" smtClean="0"/>
              <a:t>Insert: </a:t>
            </a:r>
            <a:r>
              <a:rPr lang="en-GB" dirty="0" smtClean="0"/>
              <a:t>added where there is space</a:t>
            </a:r>
          </a:p>
          <a:p>
            <a:r>
              <a:rPr lang="en-GB" b="1" dirty="0" smtClean="0"/>
              <a:t>Delete: </a:t>
            </a:r>
            <a:r>
              <a:rPr lang="en-GB" dirty="0" smtClean="0"/>
              <a:t>removed or marked as ghost</a:t>
            </a:r>
          </a:p>
          <a:p>
            <a:r>
              <a:rPr lang="en-GB" b="1" dirty="0" smtClean="0"/>
              <a:t>Update: </a:t>
            </a:r>
            <a:r>
              <a:rPr lang="en-GB" dirty="0" smtClean="0"/>
              <a:t>Since indexes refer to </a:t>
            </a:r>
            <a:r>
              <a:rPr lang="en-GB" b="1" dirty="0" smtClean="0"/>
              <a:t>file:page:slot </a:t>
            </a:r>
            <a:r>
              <a:rPr lang="en-GB" dirty="0" smtClean="0"/>
              <a:t>if a row no longer fits on a page, it cannot easily be moved -&gt; it is moved, but a reference to it is left (forwarded record)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Modifications on heaps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000232" y="4675196"/>
            <a:ext cx="5643602" cy="1754200"/>
            <a:chOff x="2000232" y="4675196"/>
            <a:chExt cx="5643602" cy="1754200"/>
          </a:xfrm>
        </p:grpSpPr>
        <p:grpSp>
          <p:nvGrpSpPr>
            <p:cNvPr id="4" name="Group 3"/>
            <p:cNvGrpSpPr/>
            <p:nvPr/>
          </p:nvGrpSpPr>
          <p:grpSpPr>
            <a:xfrm>
              <a:off x="2000232" y="4675196"/>
              <a:ext cx="1082335" cy="1754200"/>
              <a:chOff x="4429124" y="1928802"/>
              <a:chExt cx="1000132" cy="121444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2041464" y="5191137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1464" y="5500702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41464" y="5810266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41464" y="6119831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623734" y="5294326"/>
              <a:ext cx="695787" cy="61912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015307" y="4675196"/>
              <a:ext cx="1082335" cy="1754200"/>
              <a:chOff x="4429124" y="1928802"/>
              <a:chExt cx="1000132" cy="121444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5056539" y="5191137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6539" y="6119831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561499" y="4675196"/>
              <a:ext cx="1082335" cy="1754200"/>
              <a:chOff x="4429124" y="1928802"/>
              <a:chExt cx="1000132" cy="121444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429124" y="1928802"/>
                <a:ext cx="1000132" cy="121444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429124" y="1928802"/>
                <a:ext cx="1000132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602731" y="5191137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02731" y="6119831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61693" y="5824025"/>
              <a:ext cx="1005025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597577" y="5500702"/>
              <a:ext cx="1005025" cy="5159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072001" y="5514460"/>
              <a:ext cx="463858" cy="20637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Arrow Connector 29"/>
            <p:cNvCxnSpPr>
              <a:stCxn id="28" idx="3"/>
              <a:endCxn id="27" idx="1"/>
            </p:cNvCxnSpPr>
            <p:nvPr/>
          </p:nvCxnSpPr>
          <p:spPr>
            <a:xfrm>
              <a:off x="5535859" y="5617649"/>
              <a:ext cx="1061719" cy="1410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3009676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Insert: </a:t>
            </a:r>
            <a:r>
              <a:rPr lang="en-GB" dirty="0" smtClean="0"/>
              <a:t>Since the rows are ordered, if there is not enough space on a table, the table is </a:t>
            </a:r>
            <a:r>
              <a:rPr lang="en-GB" b="1" dirty="0" smtClean="0"/>
              <a:t>split</a:t>
            </a:r>
            <a:r>
              <a:rPr lang="en-GB" dirty="0" smtClean="0"/>
              <a:t> into two (can happen many times)</a:t>
            </a:r>
          </a:p>
          <a:p>
            <a:r>
              <a:rPr lang="en-GB" b="1" dirty="0" smtClean="0"/>
              <a:t>Update: </a:t>
            </a:r>
          </a:p>
          <a:p>
            <a:pPr lvl="1"/>
            <a:r>
              <a:rPr lang="en-GB" dirty="0" smtClean="0"/>
              <a:t>like inserts, if the new row is too big to fit</a:t>
            </a:r>
          </a:p>
          <a:p>
            <a:pPr lvl="1"/>
            <a:r>
              <a:rPr lang="en-GB" dirty="0" smtClean="0"/>
              <a:t>Changes to clustering columns = delete+insert</a:t>
            </a:r>
          </a:p>
          <a:p>
            <a:r>
              <a:rPr lang="en-GB" b="1" dirty="0" smtClean="0"/>
              <a:t>Delete: </a:t>
            </a:r>
            <a:r>
              <a:rPr lang="en-GB" dirty="0" smtClean="0"/>
              <a:t>the row is marked as ghost or is deleted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Modifications on clustered tables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7"/>
            <a:ext cx="8229600" cy="485778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Software architect at Red Gate Software</a:t>
            </a:r>
          </a:p>
          <a:p>
            <a:r>
              <a:rPr lang="en-GB" dirty="0" smtClean="0"/>
              <a:t>Responsible for SQL tools:</a:t>
            </a:r>
          </a:p>
          <a:p>
            <a:pPr lvl="1"/>
            <a:r>
              <a:rPr lang="en-GB" dirty="0" smtClean="0"/>
              <a:t>SQL Compare, SQL Data Compare, SQL Packager</a:t>
            </a:r>
          </a:p>
          <a:p>
            <a:pPr lvl="1"/>
            <a:r>
              <a:rPr lang="en-GB" dirty="0" smtClean="0"/>
              <a:t>SQL Log Rescue</a:t>
            </a:r>
          </a:p>
          <a:p>
            <a:pPr lvl="1"/>
            <a:r>
              <a:rPr lang="en-GB" dirty="0" smtClean="0"/>
              <a:t>SQL Refactor</a:t>
            </a:r>
          </a:p>
          <a:p>
            <a:pPr lvl="1"/>
            <a:r>
              <a:rPr lang="en-GB" dirty="0" smtClean="0"/>
              <a:t>… many others</a:t>
            </a:r>
          </a:p>
          <a:p>
            <a:r>
              <a:rPr lang="en-GB" dirty="0" smtClean="0"/>
              <a:t>Events (</a:t>
            </a:r>
            <a:r>
              <a:rPr lang="en-GB" dirty="0" err="1" smtClean="0"/>
              <a:t>NxtGenUG</a:t>
            </a:r>
            <a:r>
              <a:rPr lang="en-GB" dirty="0" smtClean="0"/>
              <a:t>, VBUG, SQL Bits, PASS, many other user groups)</a:t>
            </a:r>
          </a:p>
          <a:p>
            <a:r>
              <a:rPr lang="en-GB" dirty="0" smtClean="0"/>
              <a:t>SQL Server Central</a:t>
            </a:r>
          </a:p>
          <a:p>
            <a:r>
              <a:rPr lang="en-GB" dirty="0" smtClean="0"/>
              <a:t>Blog: </a:t>
            </a:r>
            <a:endParaRPr lang="en-GB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GB" sz="1700" dirty="0" smtClean="0">
                <a:solidFill>
                  <a:srgbClr val="FFFF00"/>
                </a:solidFill>
                <a:hlinkClick r:id="rId2"/>
              </a:rPr>
              <a:t>http://www.simple-talk.com/community/blogs/andras/default.aspx</a:t>
            </a:r>
            <a:endParaRPr lang="en-GB" sz="1700" dirty="0" smtClean="0">
              <a:solidFill>
                <a:srgbClr val="FFFF00"/>
              </a:solidFill>
            </a:endParaRPr>
          </a:p>
          <a:p>
            <a:r>
              <a:rPr lang="en-GB" dirty="0" smtClean="0"/>
              <a:t>Articles: </a:t>
            </a:r>
          </a:p>
          <a:p>
            <a:pPr>
              <a:buNone/>
            </a:pPr>
            <a:r>
              <a:rPr lang="en-GB" sz="1700" dirty="0" smtClean="0">
                <a:solidFill>
                  <a:schemeClr val="accent3"/>
                </a:solidFill>
                <a:hlinkClick r:id="rId3"/>
              </a:rPr>
              <a:t>http://www.simple-talk.com/author/andr%c3%a1s-belokosztolszki/</a:t>
            </a:r>
            <a:endParaRPr lang="en-GB" sz="1700" dirty="0" smtClean="0">
              <a:solidFill>
                <a:schemeClr val="accent3"/>
              </a:solidFill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Andras.Belokosztolszki@red-gate.com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022"/>
            <a:ext cx="8229600" cy="914400"/>
          </a:xfrm>
        </p:spPr>
        <p:txBody>
          <a:bodyPr/>
          <a:lstStyle/>
          <a:p>
            <a:r>
              <a:rPr lang="en-GB" dirty="0" smtClean="0"/>
              <a:t>Phil Factor and Pad Index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5000628" y="4786322"/>
            <a:ext cx="1000132" cy="1214446"/>
            <a:chOff x="4429124" y="1928802"/>
            <a:chExt cx="1000132" cy="1214446"/>
          </a:xfrm>
        </p:grpSpPr>
        <p:sp>
          <p:nvSpPr>
            <p:cNvPr id="5" name="Rectangle 4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786182" y="4786322"/>
            <a:ext cx="1000132" cy="1214446"/>
            <a:chOff x="4429124" y="1928802"/>
            <a:chExt cx="1000132" cy="1214446"/>
          </a:xfrm>
        </p:grpSpPr>
        <p:sp>
          <p:nvSpPr>
            <p:cNvPr id="8" name="Rectangle 7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71736" y="4786322"/>
            <a:ext cx="1000132" cy="1214446"/>
            <a:chOff x="4429124" y="1928802"/>
            <a:chExt cx="1000132" cy="1214446"/>
          </a:xfrm>
        </p:grpSpPr>
        <p:sp>
          <p:nvSpPr>
            <p:cNvPr id="11" name="Rectangle 10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072066" y="2714620"/>
            <a:ext cx="1000132" cy="1214446"/>
            <a:chOff x="4429124" y="1928802"/>
            <a:chExt cx="1000132" cy="1214446"/>
          </a:xfrm>
        </p:grpSpPr>
        <p:sp>
          <p:nvSpPr>
            <p:cNvPr id="14" name="Rectangle 13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571868" y="2714620"/>
            <a:ext cx="1000132" cy="1214446"/>
            <a:chOff x="4429124" y="1928802"/>
            <a:chExt cx="1000132" cy="1214446"/>
          </a:xfrm>
        </p:grpSpPr>
        <p:sp>
          <p:nvSpPr>
            <p:cNvPr id="17" name="Rectangle 16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72066" y="1214422"/>
            <a:ext cx="1000132" cy="1214446"/>
            <a:chOff x="4429124" y="1928802"/>
            <a:chExt cx="1000132" cy="1214446"/>
          </a:xfrm>
        </p:grpSpPr>
        <p:sp>
          <p:nvSpPr>
            <p:cNvPr id="20" name="Rectangle 19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72264" y="2714620"/>
            <a:ext cx="1000132" cy="1214446"/>
            <a:chOff x="4429124" y="1928802"/>
            <a:chExt cx="1000132" cy="1214446"/>
          </a:xfrm>
        </p:grpSpPr>
        <p:sp>
          <p:nvSpPr>
            <p:cNvPr id="23" name="Rectangle 22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29520" y="4786322"/>
            <a:ext cx="1000132" cy="1214446"/>
            <a:chOff x="4429124" y="1928802"/>
            <a:chExt cx="1000132" cy="1214446"/>
          </a:xfrm>
        </p:grpSpPr>
        <p:sp>
          <p:nvSpPr>
            <p:cNvPr id="26" name="Rectangle 25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15074" y="4786322"/>
            <a:ext cx="1000132" cy="1214446"/>
            <a:chOff x="4429124" y="1928802"/>
            <a:chExt cx="1000132" cy="1214446"/>
          </a:xfrm>
        </p:grpSpPr>
        <p:sp>
          <p:nvSpPr>
            <p:cNvPr id="29" name="Rectangle 28"/>
            <p:cNvSpPr/>
            <p:nvPr/>
          </p:nvSpPr>
          <p:spPr>
            <a:xfrm>
              <a:off x="4429124" y="1928802"/>
              <a:ext cx="1000132" cy="1214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29124" y="1928802"/>
              <a:ext cx="1000132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614599" y="5162562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614599" y="5376876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043491" y="5162562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043491" y="5376876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3824282" y="5162562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3824282" y="5376876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253174" y="5153037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253174" y="5367351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7472383" y="5153037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472383" y="5367351"/>
            <a:ext cx="928694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643306" y="3071810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643306" y="3286124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143504" y="3071810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643702" y="3071810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143504" y="1571612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143504" y="1785926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643306" y="3495074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643306" y="3709388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143504" y="3280760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643702" y="3495074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143504" y="3495074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143504" y="3709388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643702" y="3280760"/>
            <a:ext cx="28575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00034" y="164305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Pad Index</a:t>
            </a:r>
          </a:p>
          <a:p>
            <a:pPr>
              <a:buFont typeface="Arial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ntermediary pages only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Specified as percentage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5500694" y="1571612"/>
            <a:ext cx="500066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4000496" y="3071810"/>
            <a:ext cx="500066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5500694" y="3071810"/>
            <a:ext cx="500066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7000892" y="3071810"/>
            <a:ext cx="500066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2609836" y="5562615"/>
            <a:ext cx="928694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3824282" y="5562615"/>
            <a:ext cx="928694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5053016" y="5562615"/>
            <a:ext cx="928694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6253174" y="5562615"/>
            <a:ext cx="928694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7462858" y="5562615"/>
            <a:ext cx="928694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500034" y="3286124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Fill Factor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Leaf pages only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Specified as percentage</a:t>
            </a:r>
            <a:endParaRPr lang="en-GB" dirty="0"/>
          </a:p>
        </p:txBody>
      </p:sp>
      <p:cxnSp>
        <p:nvCxnSpPr>
          <p:cNvPr id="87" name="Straight Arrow Connector 86"/>
          <p:cNvCxnSpPr>
            <a:stCxn id="75" idx="3"/>
            <a:endCxn id="76" idx="1"/>
          </p:cNvCxnSpPr>
          <p:nvPr/>
        </p:nvCxnSpPr>
        <p:spPr>
          <a:xfrm flipV="1">
            <a:off x="3286116" y="1964521"/>
            <a:ext cx="2214578" cy="1401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5" idx="3"/>
            <a:endCxn id="79" idx="0"/>
          </p:cNvCxnSpPr>
          <p:nvPr/>
        </p:nvCxnSpPr>
        <p:spPr>
          <a:xfrm>
            <a:off x="3286116" y="2104715"/>
            <a:ext cx="3964809" cy="967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5" idx="3"/>
            <a:endCxn id="78" idx="0"/>
          </p:cNvCxnSpPr>
          <p:nvPr/>
        </p:nvCxnSpPr>
        <p:spPr>
          <a:xfrm>
            <a:off x="3286116" y="2104715"/>
            <a:ext cx="2464611" cy="967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5" idx="3"/>
            <a:endCxn id="77" idx="0"/>
          </p:cNvCxnSpPr>
          <p:nvPr/>
        </p:nvCxnSpPr>
        <p:spPr>
          <a:xfrm>
            <a:off x="3286116" y="2104715"/>
            <a:ext cx="964413" cy="967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5" idx="3"/>
            <a:endCxn id="81" idx="0"/>
          </p:cNvCxnSpPr>
          <p:nvPr/>
        </p:nvCxnSpPr>
        <p:spPr>
          <a:xfrm>
            <a:off x="2643174" y="3886289"/>
            <a:ext cx="1645455" cy="16763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5" idx="3"/>
            <a:endCxn id="83" idx="0"/>
          </p:cNvCxnSpPr>
          <p:nvPr/>
        </p:nvCxnSpPr>
        <p:spPr>
          <a:xfrm>
            <a:off x="2643174" y="3886289"/>
            <a:ext cx="4074347" cy="16763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85" idx="3"/>
            <a:endCxn id="82" idx="0"/>
          </p:cNvCxnSpPr>
          <p:nvPr/>
        </p:nvCxnSpPr>
        <p:spPr>
          <a:xfrm>
            <a:off x="2643174" y="3886289"/>
            <a:ext cx="2874189" cy="16763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85" idx="3"/>
            <a:endCxn id="80" idx="0"/>
          </p:cNvCxnSpPr>
          <p:nvPr/>
        </p:nvCxnSpPr>
        <p:spPr>
          <a:xfrm>
            <a:off x="2643174" y="3886289"/>
            <a:ext cx="431009" cy="16763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85" idx="3"/>
            <a:endCxn id="84" idx="0"/>
          </p:cNvCxnSpPr>
          <p:nvPr/>
        </p:nvCxnSpPr>
        <p:spPr>
          <a:xfrm>
            <a:off x="2643174" y="3886289"/>
            <a:ext cx="5284031" cy="16763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571472" y="6072206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Only when index is created or rebuilt. The free space is NOT maintained. (see later index reorganization and rebuilding)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00034" y="5214950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2160591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sys.dm_db_index_physical_stats</a:t>
            </a:r>
            <a:r>
              <a:rPr lang="en-GB" dirty="0" smtClean="0"/>
              <a:t>()</a:t>
            </a:r>
          </a:p>
          <a:p>
            <a:r>
              <a:rPr lang="en-GB" dirty="0" smtClean="0"/>
              <a:t>Logical fragmentation: next leaf page for index page is not the next page that is allocated to the index</a:t>
            </a:r>
          </a:p>
          <a:p>
            <a:r>
              <a:rPr lang="en-GB" dirty="0" smtClean="0"/>
              <a:t>Extent fragmentation: extents are not contiguous</a:t>
            </a:r>
          </a:p>
          <a:p>
            <a:r>
              <a:rPr lang="en-GB" dirty="0" smtClean="0"/>
              <a:t>Page fill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2898"/>
            <a:ext cx="8229600" cy="914400"/>
          </a:xfrm>
        </p:spPr>
        <p:txBody>
          <a:bodyPr/>
          <a:lstStyle/>
          <a:p>
            <a:r>
              <a:rPr lang="en-GB" dirty="0" smtClean="0"/>
              <a:t>Fragmentation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00034" y="4071942"/>
            <a:ext cx="428628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62" y="4071942"/>
            <a:ext cx="428628" cy="642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57290" y="4071942"/>
            <a:ext cx="428628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85918" y="4071942"/>
            <a:ext cx="428628" cy="642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14546" y="4071942"/>
            <a:ext cx="428628" cy="642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43174" y="4071942"/>
            <a:ext cx="428628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71802" y="4071942"/>
            <a:ext cx="428628" cy="642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0430" y="4071942"/>
            <a:ext cx="428628" cy="6429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00496" y="4071942"/>
            <a:ext cx="42862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29124" y="4071942"/>
            <a:ext cx="42862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57752" y="4071942"/>
            <a:ext cx="42862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86380" y="4071942"/>
            <a:ext cx="42862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15008" y="4071942"/>
            <a:ext cx="42862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43636" y="4071942"/>
            <a:ext cx="42862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72264" y="4071942"/>
            <a:ext cx="42862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00892" y="4071942"/>
            <a:ext cx="42862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Elbow Connector 20"/>
          <p:cNvCxnSpPr>
            <a:stCxn id="7" idx="0"/>
            <a:endCxn id="10" idx="0"/>
          </p:cNvCxnSpPr>
          <p:nvPr/>
        </p:nvCxnSpPr>
        <p:spPr>
          <a:xfrm rot="5400000" flipH="1" flipV="1">
            <a:off x="2643174" y="3429000"/>
            <a:ext cx="1588" cy="1285884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71472" y="5286388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57224" y="5286388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42976" y="5286388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28728" y="5286388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71472" y="5715016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57224" y="5715016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2976" y="5715016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428728" y="5715016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14480" y="5214950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785918" y="5286388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71670" y="5286388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357422" y="5286388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643174" y="5286388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785918" y="5715016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071670" y="5715016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357422" y="5715016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643174" y="5715016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928926" y="5214950"/>
            <a:ext cx="1214446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000364" y="5286388"/>
            <a:ext cx="21431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86116" y="5286388"/>
            <a:ext cx="21431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571868" y="5286388"/>
            <a:ext cx="21431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57620" y="5286388"/>
            <a:ext cx="21431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000364" y="5715016"/>
            <a:ext cx="21431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286116" y="5715016"/>
            <a:ext cx="21431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571868" y="5715016"/>
            <a:ext cx="21431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57620" y="5715016"/>
            <a:ext cx="214314" cy="357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143372" y="5214950"/>
            <a:ext cx="1214446" cy="928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214810" y="5286388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500562" y="5286388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786314" y="5286388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072066" y="5286388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14810" y="5715016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500562" y="5715016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786314" y="5715016"/>
            <a:ext cx="21431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072066" y="5715016"/>
            <a:ext cx="214314" cy="3571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14907"/>
          </a:xfrm>
        </p:spPr>
        <p:txBody>
          <a:bodyPr>
            <a:normAutofit/>
          </a:bodyPr>
          <a:lstStyle/>
          <a:p>
            <a:r>
              <a:rPr lang="en-GB" dirty="0" smtClean="0"/>
              <a:t>Drop and create the clustered index</a:t>
            </a:r>
          </a:p>
          <a:p>
            <a:pPr lvl="1"/>
            <a:r>
              <a:rPr lang="en-GB" dirty="0" smtClean="0"/>
              <a:t>Index is offline</a:t>
            </a:r>
          </a:p>
          <a:p>
            <a:r>
              <a:rPr lang="en-GB" b="1" dirty="0" smtClean="0"/>
              <a:t>ALTER INDEX REORGANIZE</a:t>
            </a:r>
          </a:p>
          <a:p>
            <a:pPr lvl="1"/>
            <a:r>
              <a:rPr lang="en-GB" dirty="0" smtClean="0"/>
              <a:t>This is the replacement for DBCC INDEXDEFRAG</a:t>
            </a:r>
          </a:p>
          <a:p>
            <a:pPr lvl="1"/>
            <a:r>
              <a:rPr lang="en-GB" dirty="0" smtClean="0"/>
              <a:t>Reorganizes index pages</a:t>
            </a:r>
            <a:r>
              <a:rPr lang="hu-HU" dirty="0" smtClean="0"/>
              <a:t> </a:t>
            </a:r>
            <a:r>
              <a:rPr lang="en-GB" dirty="0" smtClean="0"/>
              <a:t>(</a:t>
            </a:r>
            <a:r>
              <a:rPr lang="hu-HU" dirty="0" smtClean="0"/>
              <a:t>and compacts</a:t>
            </a:r>
            <a:r>
              <a:rPr lang="en-GB" dirty="0" smtClean="0"/>
              <a:t> pages and LOBs) (NO new pages)</a:t>
            </a:r>
          </a:p>
          <a:p>
            <a:r>
              <a:rPr lang="en-GB" b="1" dirty="0" smtClean="0"/>
              <a:t>ALTER INDEX REBUILD</a:t>
            </a:r>
          </a:p>
          <a:p>
            <a:pPr lvl="1"/>
            <a:r>
              <a:rPr lang="en-GB" dirty="0" smtClean="0"/>
              <a:t>This is the replacement for DBCC </a:t>
            </a:r>
            <a:r>
              <a:rPr lang="hu-HU" dirty="0" smtClean="0"/>
              <a:t>DBREINDEX</a:t>
            </a:r>
            <a:endParaRPr lang="en-GB" dirty="0" smtClean="0"/>
          </a:p>
          <a:p>
            <a:pPr lvl="1"/>
            <a:r>
              <a:rPr lang="en-GB" dirty="0" smtClean="0"/>
              <a:t>Basically drops and recreates the index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Handling fragmentation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29156"/>
          </a:xfrm>
        </p:spPr>
        <p:txBody>
          <a:bodyPr>
            <a:normAutofit/>
          </a:bodyPr>
          <a:lstStyle/>
          <a:p>
            <a:r>
              <a:rPr lang="en-GB" dirty="0" smtClean="0"/>
              <a:t>Introduced in SQL Server 2008</a:t>
            </a:r>
          </a:p>
          <a:p>
            <a:r>
              <a:rPr lang="en-GB" dirty="0" smtClean="0"/>
              <a:t>Stores fixed length data as variable length</a:t>
            </a:r>
          </a:p>
          <a:p>
            <a:pPr lvl="1"/>
            <a:r>
              <a:rPr lang="en-GB" dirty="0" smtClean="0"/>
              <a:t>E.g. Integer – can use 1,2,3,4 bytes + bits instead of 4 bytes + bit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Available in Enterprise edition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Row compression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4363058"/>
            <a:ext cx="585791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CREATE TABLE </a:t>
            </a:r>
            <a:r>
              <a:rPr lang="en-GB" dirty="0" err="1" smtClean="0">
                <a:solidFill>
                  <a:srgbClr val="0000FF"/>
                </a:solidFill>
              </a:rPr>
              <a:t>RowCompressedTable</a:t>
            </a:r>
            <a:endParaRPr lang="en-GB" dirty="0" smtClean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rgbClr val="808080"/>
                </a:solidFill>
              </a:rPr>
              <a:t>(…) 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WITH </a:t>
            </a:r>
            <a:r>
              <a:rPr lang="en-GB" dirty="0" smtClean="0">
                <a:solidFill>
                  <a:srgbClr val="808080"/>
                </a:solidFill>
              </a:rPr>
              <a:t>(DATA_COMPRESSION = Row);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3197229"/>
          </a:xfrm>
        </p:spPr>
        <p:txBody>
          <a:bodyPr/>
          <a:lstStyle/>
          <a:p>
            <a:r>
              <a:rPr lang="en-GB" dirty="0" smtClean="0"/>
              <a:t>CD Array: 0 = null, 1 – 9 number of bytes, 10 – long</a:t>
            </a:r>
          </a:p>
          <a:p>
            <a:r>
              <a:rPr lang="en-GB" dirty="0" smtClean="0"/>
              <a:t>Self contained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Compressed row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357158" y="1357298"/>
            <a:ext cx="8643937" cy="1428760"/>
            <a:chOff x="500063" y="2571744"/>
            <a:chExt cx="8143875" cy="1073156"/>
          </a:xfrm>
        </p:grpSpPr>
        <p:sp>
          <p:nvSpPr>
            <p:cNvPr id="5" name="Rectangle 4"/>
            <p:cNvSpPr/>
            <p:nvPr/>
          </p:nvSpPr>
          <p:spPr bwMode="auto">
            <a:xfrm>
              <a:off x="500063" y="2571750"/>
              <a:ext cx="642937" cy="1071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StatA</a:t>
              </a: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(1)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71670" y="2571744"/>
              <a:ext cx="928670" cy="1071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smtClean="0"/>
                <a:t>CD Array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smtClean="0"/>
                <a:t>(4b/</a:t>
              </a:r>
              <a:r>
                <a:rPr lang="en-GB" dirty="0" err="1" smtClean="0"/>
                <a:t>col</a:t>
              </a:r>
              <a:r>
                <a:rPr lang="en-GB" dirty="0" smtClean="0"/>
                <a:t>)</a:t>
              </a:r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142976" y="2571744"/>
              <a:ext cx="928674" cy="1071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smtClean="0"/>
                <a:t>Column Count (1/2)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643438" y="2571750"/>
              <a:ext cx="1214437" cy="10715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Null bitmap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/>
                <a:t>Ceiling(</a:t>
              </a:r>
              <a:r>
                <a:rPr lang="en-GB" sz="1100" dirty="0" err="1"/>
                <a:t>ColCnt</a:t>
              </a:r>
              <a:r>
                <a:rPr lang="en-GB" sz="1100" dirty="0"/>
                <a:t>/8)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6563" y="2571750"/>
              <a:ext cx="928687" cy="10715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Var. Offsets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857875" y="2571750"/>
              <a:ext cx="928688" cy="10715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Var</a:t>
              </a:r>
              <a:r>
                <a:rPr lang="en-GB" dirty="0"/>
                <a:t>-Len Column Count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(2)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000364" y="2571750"/>
              <a:ext cx="1643074" cy="10715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smtClean="0"/>
                <a:t>Short data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715250" y="2571750"/>
              <a:ext cx="928688" cy="10715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Var</a:t>
              </a:r>
              <a:r>
                <a:rPr lang="en-GB" dirty="0"/>
                <a:t>-Len Data</a:t>
              </a:r>
            </a:p>
          </p:txBody>
        </p:sp>
        <p:cxnSp>
          <p:nvCxnSpPr>
            <p:cNvPr id="16" name="Elbow Connector 15"/>
            <p:cNvCxnSpPr>
              <a:stCxn id="11" idx="2"/>
              <a:endCxn id="10" idx="2"/>
            </p:cNvCxnSpPr>
            <p:nvPr/>
          </p:nvCxnSpPr>
          <p:spPr>
            <a:xfrm rot="16200000" flipH="1">
              <a:off x="6786563" y="3179763"/>
              <a:ext cx="1587" cy="92868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endCxn id="13" idx="2"/>
            </p:cNvCxnSpPr>
            <p:nvPr/>
          </p:nvCxnSpPr>
          <p:spPr>
            <a:xfrm>
              <a:off x="7429500" y="3429000"/>
              <a:ext cx="750888" cy="214313"/>
            </a:xfrm>
            <a:prstGeom prst="bentConnector4">
              <a:avLst>
                <a:gd name="adj1" fmla="val -1"/>
                <a:gd name="adj2" fmla="val 259999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Elbow Connector 16"/>
            <p:cNvCxnSpPr>
              <a:endCxn id="13" idx="2"/>
            </p:cNvCxnSpPr>
            <p:nvPr/>
          </p:nvCxnSpPr>
          <p:spPr>
            <a:xfrm>
              <a:off x="7581900" y="3581400"/>
              <a:ext cx="598488" cy="61913"/>
            </a:xfrm>
            <a:prstGeom prst="bentConnector4">
              <a:avLst>
                <a:gd name="adj1" fmla="val -2"/>
                <a:gd name="adj2" fmla="val 484612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6" idx="2"/>
              <a:endCxn id="12" idx="2"/>
            </p:cNvCxnSpPr>
            <p:nvPr/>
          </p:nvCxnSpPr>
          <p:spPr>
            <a:xfrm rot="16200000" flipH="1">
              <a:off x="3178950" y="3000362"/>
              <a:ext cx="6" cy="1285896"/>
            </a:xfrm>
            <a:prstGeom prst="bentConnector3">
              <a:avLst>
                <a:gd name="adj1" fmla="val 3810100000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714348" y="4857760"/>
            <a:ext cx="55721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WITH </a:t>
            </a:r>
            <a:r>
              <a:rPr lang="en-US" dirty="0" smtClean="0">
                <a:solidFill>
                  <a:srgbClr val="808080"/>
                </a:solidFill>
              </a:rPr>
              <a:t>(</a:t>
            </a:r>
            <a:r>
              <a:rPr lang="en-US" dirty="0" err="1" smtClean="0">
                <a:solidFill>
                  <a:srgbClr val="808080"/>
                </a:solidFill>
              </a:rPr>
              <a:t>data_compression</a:t>
            </a:r>
            <a:r>
              <a:rPr lang="en-US" dirty="0" smtClean="0">
                <a:solidFill>
                  <a:srgbClr val="808080"/>
                </a:solidFill>
              </a:rPr>
              <a:t> = row)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0059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Row compression</a:t>
            </a:r>
          </a:p>
          <a:p>
            <a:r>
              <a:rPr lang="en-GB" dirty="0" smtClean="0"/>
              <a:t>Prefix compression</a:t>
            </a:r>
          </a:p>
          <a:p>
            <a:r>
              <a:rPr lang="en-GB" dirty="0" smtClean="0"/>
              <a:t>Dictionary compression</a:t>
            </a:r>
          </a:p>
          <a:p>
            <a:endParaRPr lang="en-GB" dirty="0" smtClean="0"/>
          </a:p>
          <a:p>
            <a:r>
              <a:rPr lang="en-GB" dirty="0" smtClean="0"/>
              <a:t>When table created, there is no compression</a:t>
            </a:r>
          </a:p>
          <a:p>
            <a:r>
              <a:rPr lang="en-GB" dirty="0" smtClean="0"/>
              <a:t>Row compression kicks in when otherwise a page split would occur</a:t>
            </a:r>
          </a:p>
          <a:p>
            <a:r>
              <a:rPr lang="en-GB" dirty="0" smtClean="0"/>
              <a:t>When table with data converted it is rebuilt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dirty="0" err="1" smtClean="0"/>
              <a:t>sp_estimate_data_compression_savings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022"/>
            <a:ext cx="8229600" cy="914400"/>
          </a:xfrm>
        </p:spPr>
        <p:txBody>
          <a:bodyPr/>
          <a:lstStyle/>
          <a:p>
            <a:r>
              <a:rPr lang="en-GB" dirty="0" smtClean="0"/>
              <a:t>Page compression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Prefix compression</a:t>
            </a:r>
            <a:endParaRPr lang="en-GB" dirty="0"/>
          </a:p>
        </p:txBody>
      </p:sp>
      <p:grpSp>
        <p:nvGrpSpPr>
          <p:cNvPr id="39" name="Group 38"/>
          <p:cNvGrpSpPr/>
          <p:nvPr/>
        </p:nvGrpSpPr>
        <p:grpSpPr>
          <a:xfrm>
            <a:off x="642910" y="1857364"/>
            <a:ext cx="7786742" cy="3643338"/>
            <a:chOff x="642910" y="1857364"/>
            <a:chExt cx="7786742" cy="3643338"/>
          </a:xfrm>
        </p:grpSpPr>
        <p:sp>
          <p:nvSpPr>
            <p:cNvPr id="4" name="Rectangle 3"/>
            <p:cNvSpPr/>
            <p:nvPr/>
          </p:nvSpPr>
          <p:spPr>
            <a:xfrm>
              <a:off x="642910" y="1857364"/>
              <a:ext cx="3214710" cy="36433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2910" y="1857364"/>
              <a:ext cx="3214710" cy="5715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Page header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42910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aaabb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14480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aaaab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6050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abcd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2910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aaabcc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14480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bbbb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2910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aaaccc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86050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abcd</a:t>
              </a:r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14480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aaaacc</a:t>
              </a:r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86050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bbbb</a:t>
              </a:r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14942" y="1857364"/>
              <a:ext cx="3214710" cy="36433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14942" y="1857364"/>
              <a:ext cx="3214710" cy="5715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Page header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14942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4b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86512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4b</a:t>
              </a:r>
              <a:endParaRPr lang="en-GB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358082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14942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86512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0bbbb</a:t>
              </a:r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14942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3ccc</a:t>
              </a:r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58082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286512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358082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0bbbb</a:t>
              </a:r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14942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aaabcc</a:t>
              </a:r>
              <a:endParaRPr lang="en-GB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86512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aaaacc</a:t>
              </a:r>
              <a:endParaRPr lang="en-GB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358082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abcd</a:t>
              </a:r>
              <a:endParaRPr lang="en-GB" dirty="0"/>
            </a:p>
          </p:txBody>
        </p:sp>
        <p:cxnSp>
          <p:nvCxnSpPr>
            <p:cNvPr id="31" name="Straight Arrow Connector 30"/>
            <p:cNvCxnSpPr>
              <a:stCxn id="18" idx="0"/>
              <a:endCxn id="27" idx="2"/>
            </p:cNvCxnSpPr>
            <p:nvPr/>
          </p:nvCxnSpPr>
          <p:spPr>
            <a:xfrm rot="5400000" flipH="1" flipV="1">
              <a:off x="5107785" y="3500438"/>
              <a:ext cx="128588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5000628" y="3857628"/>
              <a:ext cx="20002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4464843" y="3964785"/>
              <a:ext cx="22145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6143636" y="3571876"/>
              <a:ext cx="128588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5715008" y="3786190"/>
              <a:ext cx="17145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7250131" y="3535363"/>
              <a:ext cx="13573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6680215" y="3821115"/>
              <a:ext cx="192882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9" name="Right Arrow 48"/>
            <p:cNvSpPr/>
            <p:nvPr/>
          </p:nvSpPr>
          <p:spPr>
            <a:xfrm>
              <a:off x="4214810" y="3357562"/>
              <a:ext cx="642942" cy="64294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Dictionary compression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642910" y="1857364"/>
            <a:ext cx="7786742" cy="3643338"/>
            <a:chOff x="500034" y="1857364"/>
            <a:chExt cx="7786742" cy="3643338"/>
          </a:xfrm>
        </p:grpSpPr>
        <p:sp>
          <p:nvSpPr>
            <p:cNvPr id="4" name="Rectangle 3"/>
            <p:cNvSpPr/>
            <p:nvPr/>
          </p:nvSpPr>
          <p:spPr>
            <a:xfrm>
              <a:off x="500034" y="1857364"/>
              <a:ext cx="3214710" cy="36433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00034" y="1857364"/>
              <a:ext cx="3214710" cy="5715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Page header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0034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4b</a:t>
              </a:r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571604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4b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0034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71604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0bbbb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0034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3ccc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43174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71604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43174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0bbbb</a:t>
              </a:r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0034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aaabcc</a:t>
              </a:r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71604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aaaacc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43174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abcd</a:t>
              </a:r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72066" y="1857364"/>
              <a:ext cx="3214710" cy="36433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72066" y="1857364"/>
              <a:ext cx="3214710" cy="5715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Page header</a:t>
              </a:r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72066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43636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215206" y="4143380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72066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43636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072066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3ccc</a:t>
              </a:r>
              <a:endParaRPr lang="en-GB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15206" y="4572008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43636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[]</a:t>
              </a:r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215206" y="5000636"/>
              <a:ext cx="107157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072066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aaabcc</a:t>
              </a:r>
              <a:endParaRPr lang="en-GB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143636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aaaacc</a:t>
              </a:r>
              <a:endParaRPr lang="en-GB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215206" y="2428868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abcd</a:t>
              </a:r>
              <a:endParaRPr lang="en-GB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6200000" flipV="1">
              <a:off x="5680083" y="3394075"/>
              <a:ext cx="1000132" cy="7842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5144298" y="3785396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6200000" flipV="1">
              <a:off x="6357950" y="4000504"/>
              <a:ext cx="1857388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6200000" flipV="1">
              <a:off x="6035685" y="4037017"/>
              <a:ext cx="1572430" cy="7064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5072066" y="2857496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4b</a:t>
              </a:r>
              <a:endParaRPr lang="en-GB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143636" y="2857496"/>
              <a:ext cx="1071570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0bbbb</a:t>
              </a:r>
              <a:endParaRPr lang="en-GB" dirty="0"/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4071934" y="3357562"/>
              <a:ext cx="642942" cy="64294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763"/>
            <a:ext cx="8229600" cy="2328865"/>
          </a:xfrm>
        </p:spPr>
        <p:txBody>
          <a:bodyPr/>
          <a:lstStyle/>
          <a:p>
            <a:r>
              <a:rPr lang="en-GB" dirty="0" smtClean="0"/>
              <a:t>B-tree structure</a:t>
            </a:r>
          </a:p>
          <a:p>
            <a:r>
              <a:rPr lang="en-GB" dirty="0" smtClean="0"/>
              <a:t>Many pages need to be looked up</a:t>
            </a:r>
          </a:p>
          <a:p>
            <a:r>
              <a:rPr lang="en-GB" dirty="0" smtClean="0"/>
              <a:t>Smaller BLOBs can be inlined</a:t>
            </a:r>
          </a:p>
          <a:p>
            <a:pPr lvl="1">
              <a:buNone/>
            </a:pPr>
            <a:r>
              <a:rPr lang="en-GB" dirty="0" smtClean="0"/>
              <a:t>sp_tableoption &lt;tablename&gt;, ‘text in row’, &lt;length&gt;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BLOB Structure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785786" y="3643314"/>
            <a:ext cx="8001056" cy="2786082"/>
            <a:chOff x="785786" y="2500306"/>
            <a:chExt cx="7572428" cy="2357454"/>
          </a:xfrm>
        </p:grpSpPr>
        <p:sp>
          <p:nvSpPr>
            <p:cNvPr id="4" name="Rectangle 3"/>
            <p:cNvSpPr/>
            <p:nvPr/>
          </p:nvSpPr>
          <p:spPr>
            <a:xfrm>
              <a:off x="1142976" y="2500306"/>
              <a:ext cx="6715172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Data row</a:t>
              </a:r>
              <a:endParaRPr lang="en-GB" sz="16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643570" y="2500306"/>
              <a:ext cx="1357322" cy="4286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Text Pointer</a:t>
              </a:r>
              <a:endParaRPr lang="en-GB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3438" y="3214686"/>
              <a:ext cx="1785950" cy="3571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Root entry</a:t>
              </a:r>
              <a:endParaRPr lang="en-GB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00232" y="3857628"/>
              <a:ext cx="2000264" cy="3571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Intermediate node</a:t>
              </a:r>
              <a:endParaRPr lang="en-GB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00562" y="3857628"/>
              <a:ext cx="2000264" cy="3571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Intermediate node</a:t>
              </a:r>
              <a:endParaRPr lang="en-GB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5786" y="4500570"/>
              <a:ext cx="1571636" cy="3571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Data fragment</a:t>
              </a:r>
              <a:endParaRPr lang="en-GB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00298" y="4500570"/>
              <a:ext cx="1571636" cy="3571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Data fragment</a:t>
              </a:r>
              <a:endParaRPr lang="en-GB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43372" y="4500570"/>
              <a:ext cx="2571768" cy="3571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Data fragment</a:t>
              </a:r>
              <a:endParaRPr lang="en-GB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86578" y="4500570"/>
              <a:ext cx="1571636" cy="3571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Data fragment</a:t>
              </a:r>
              <a:endParaRPr lang="en-GB" sz="1600" dirty="0"/>
            </a:p>
          </p:txBody>
        </p:sp>
        <p:cxnSp>
          <p:nvCxnSpPr>
            <p:cNvPr id="16" name="Straight Arrow Connector 15"/>
            <p:cNvCxnSpPr>
              <a:stCxn id="5" idx="2"/>
              <a:endCxn id="6" idx="0"/>
            </p:cNvCxnSpPr>
            <p:nvPr/>
          </p:nvCxnSpPr>
          <p:spPr>
            <a:xfrm rot="5400000">
              <a:off x="5786446" y="2678901"/>
              <a:ext cx="285752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 flipV="1">
              <a:off x="2357422" y="4214818"/>
              <a:ext cx="642942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2"/>
              <a:endCxn id="11" idx="0"/>
            </p:cNvCxnSpPr>
            <p:nvPr/>
          </p:nvCxnSpPr>
          <p:spPr>
            <a:xfrm rot="16200000" flipH="1">
              <a:off x="3000364" y="4214818"/>
              <a:ext cx="285752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7" idx="0"/>
            </p:cNvCxnSpPr>
            <p:nvPr/>
          </p:nvCxnSpPr>
          <p:spPr>
            <a:xfrm rot="10800000" flipV="1">
              <a:off x="3000365" y="3571876"/>
              <a:ext cx="2571769" cy="28575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9" idx="0"/>
            </p:cNvCxnSpPr>
            <p:nvPr/>
          </p:nvCxnSpPr>
          <p:spPr>
            <a:xfrm rot="5400000">
              <a:off x="5393537" y="3679032"/>
              <a:ext cx="285753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2"/>
              <a:endCxn id="12" idx="0"/>
            </p:cNvCxnSpPr>
            <p:nvPr/>
          </p:nvCxnSpPr>
          <p:spPr>
            <a:xfrm rot="5400000">
              <a:off x="5322099" y="4321975"/>
              <a:ext cx="285752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13" idx="0"/>
            </p:cNvCxnSpPr>
            <p:nvPr/>
          </p:nvCxnSpPr>
          <p:spPr>
            <a:xfrm>
              <a:off x="5500695" y="4214818"/>
              <a:ext cx="2071701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067"/>
            <a:ext cx="8229600" cy="2726999"/>
          </a:xfrm>
        </p:spPr>
        <p:txBody>
          <a:bodyPr>
            <a:normAutofit/>
          </a:bodyPr>
          <a:lstStyle/>
          <a:p>
            <a:r>
              <a:rPr lang="en-GB" dirty="0" smtClean="0"/>
              <a:t>When BLOBs are not enough:</a:t>
            </a:r>
          </a:p>
          <a:p>
            <a:pPr lvl="1"/>
            <a:r>
              <a:rPr lang="en-GB" dirty="0" smtClean="0"/>
              <a:t>Large items (over 1Mb)</a:t>
            </a:r>
          </a:p>
          <a:p>
            <a:pPr lvl="1"/>
            <a:r>
              <a:rPr lang="en-GB" dirty="0" smtClean="0"/>
              <a:t>Very fast read is needed</a:t>
            </a:r>
          </a:p>
          <a:p>
            <a:pPr lvl="1"/>
            <a:r>
              <a:rPr lang="en-GB" dirty="0" smtClean="0"/>
              <a:t>2GB++</a:t>
            </a:r>
          </a:p>
          <a:p>
            <a:r>
              <a:rPr lang="en-GB" dirty="0" smtClean="0"/>
              <a:t>Can use T-SQL to access</a:t>
            </a:r>
          </a:p>
          <a:p>
            <a:r>
              <a:rPr lang="en-GB" dirty="0" smtClean="0"/>
              <a:t>File stream access vie Win32 API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err="1" smtClean="0"/>
              <a:t>Filestreams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332"/>
            <a:ext cx="8229600" cy="3295428"/>
          </a:xfrm>
        </p:spPr>
        <p:txBody>
          <a:bodyPr>
            <a:normAutofit/>
          </a:bodyPr>
          <a:lstStyle/>
          <a:p>
            <a:r>
              <a:rPr lang="en-GB" dirty="0" smtClean="0"/>
              <a:t>Physical storage</a:t>
            </a:r>
          </a:p>
          <a:p>
            <a:pPr lvl="1"/>
            <a:r>
              <a:rPr lang="en-GB" dirty="0" smtClean="0"/>
              <a:t>Pages, rows, data types, index structure</a:t>
            </a:r>
          </a:p>
          <a:p>
            <a:r>
              <a:rPr lang="en-GB" dirty="0" smtClean="0"/>
              <a:t>Data and schema modifications</a:t>
            </a:r>
          </a:p>
          <a:p>
            <a:pPr lvl="1"/>
            <a:r>
              <a:rPr lang="en-GB" dirty="0" smtClean="0"/>
              <a:t>What happens when you change the schema</a:t>
            </a:r>
          </a:p>
          <a:p>
            <a:pPr lvl="1"/>
            <a:r>
              <a:rPr lang="en-GB" dirty="0" smtClean="0"/>
              <a:t>What happens when a row is inserted, delted, etc</a:t>
            </a:r>
          </a:p>
          <a:p>
            <a:r>
              <a:rPr lang="en-GB" dirty="0" smtClean="0"/>
              <a:t>SQL Server 2008 features</a:t>
            </a:r>
          </a:p>
          <a:p>
            <a:pPr lvl="1"/>
            <a:r>
              <a:rPr lang="en-GB" dirty="0" smtClean="0"/>
              <a:t>Compression and file streams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14400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14907"/>
          </a:xfrm>
        </p:spPr>
        <p:txBody>
          <a:bodyPr>
            <a:normAutofit/>
          </a:bodyPr>
          <a:lstStyle/>
          <a:p>
            <a:r>
              <a:rPr lang="en-GB" dirty="0" smtClean="0"/>
              <a:t>Static data storage </a:t>
            </a:r>
          </a:p>
          <a:p>
            <a:pPr lvl="1"/>
            <a:r>
              <a:rPr lang="en-GB" dirty="0" smtClean="0"/>
              <a:t>Table and index rows</a:t>
            </a:r>
          </a:p>
          <a:p>
            <a:pPr lvl="1"/>
            <a:r>
              <a:rPr lang="en-GB" dirty="0" smtClean="0"/>
              <a:t>The way these are linked together</a:t>
            </a:r>
          </a:p>
          <a:p>
            <a:r>
              <a:rPr lang="en-GB" dirty="0" smtClean="0"/>
              <a:t>What happens during schema and data modifications</a:t>
            </a:r>
          </a:p>
          <a:p>
            <a:pPr lvl="0"/>
            <a:r>
              <a:rPr lang="en-GB" dirty="0" smtClean="0"/>
              <a:t>Lessons to take away</a:t>
            </a:r>
          </a:p>
          <a:p>
            <a:pPr lvl="1"/>
            <a:r>
              <a:rPr lang="en-GB" dirty="0" smtClean="0"/>
              <a:t>Minimize the number of pages you need to read or write</a:t>
            </a:r>
            <a:endParaRPr lang="en-US" dirty="0" smtClean="0"/>
          </a:p>
          <a:p>
            <a:pPr lvl="1"/>
            <a:r>
              <a:rPr lang="en-GB" dirty="0" smtClean="0"/>
              <a:t>Rebuild your tables and use fill factor, and rebuild indexes durng off peak hours!</a:t>
            </a:r>
            <a:endParaRPr lang="en-US" dirty="0" smtClean="0"/>
          </a:p>
          <a:p>
            <a:pPr lvl="1"/>
            <a:r>
              <a:rPr lang="en-GB" dirty="0" smtClean="0"/>
              <a:t>Use the specialized data types and storage options</a:t>
            </a:r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Thanks to SQL Bits &amp; Sponsors</a:t>
            </a:r>
          </a:p>
          <a:p>
            <a:r>
              <a:rPr lang="en-GB" dirty="0" smtClean="0"/>
              <a:t>Blog: </a:t>
            </a:r>
          </a:p>
          <a:p>
            <a:pPr>
              <a:buNone/>
            </a:pPr>
            <a:r>
              <a:rPr lang="en-GB" sz="2800" dirty="0" smtClean="0">
                <a:hlinkClick r:id="rId2"/>
              </a:rPr>
              <a:t>http://www.simple-talk.com/community/blogs/andras/default.aspx</a:t>
            </a:r>
            <a:endParaRPr lang="en-GB" sz="2800" dirty="0" smtClean="0"/>
          </a:p>
          <a:p>
            <a:r>
              <a:rPr lang="en-GB" dirty="0" smtClean="0"/>
              <a:t>Email: </a:t>
            </a:r>
            <a:r>
              <a:rPr lang="en-GB" dirty="0" err="1" smtClean="0"/>
              <a:t>Andras.Belokosztolszki</a:t>
            </a:r>
            <a:r>
              <a:rPr lang="en-GB" dirty="0" smtClean="0"/>
              <a:t> (at) red-gate.com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28596" y="1903433"/>
            <a:ext cx="661513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Primary database file (*.mdf) </a:t>
            </a:r>
          </a:p>
          <a:p>
            <a:pPr eaLnBrk="1" hangingPunct="1"/>
            <a:r>
              <a:rPr lang="en-GB" dirty="0" smtClean="0"/>
              <a:t>Secondary database files (*.ndf)</a:t>
            </a:r>
          </a:p>
          <a:p>
            <a:pPr lvl="1" eaLnBrk="1" hangingPunct="1"/>
            <a:r>
              <a:rPr lang="en-GB" dirty="0" smtClean="0"/>
              <a:t>Optional, can be more than one</a:t>
            </a:r>
          </a:p>
          <a:p>
            <a:pPr eaLnBrk="1" hangingPunct="1"/>
            <a:r>
              <a:rPr lang="en-GB" dirty="0" smtClean="0"/>
              <a:t>Log files (not covered)</a:t>
            </a:r>
          </a:p>
          <a:p>
            <a:pPr lvl="1" eaLnBrk="1" hangingPunct="1"/>
            <a:endParaRPr lang="en-GB" dirty="0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4400"/>
          </a:xfrm>
        </p:spPr>
        <p:txBody>
          <a:bodyPr/>
          <a:lstStyle/>
          <a:p>
            <a:pPr eaLnBrk="1" hangingPunct="1"/>
            <a:r>
              <a:rPr lang="en-GB" dirty="0" smtClean="0"/>
              <a:t>Database files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14810" y="2500306"/>
            <a:ext cx="4367242" cy="3357586"/>
            <a:chOff x="4357686" y="1795450"/>
            <a:chExt cx="4367242" cy="3357586"/>
          </a:xfrm>
        </p:grpSpPr>
        <p:sp>
          <p:nvSpPr>
            <p:cNvPr id="4" name="Flowchart: Magnetic Disk 3"/>
            <p:cNvSpPr/>
            <p:nvPr/>
          </p:nvSpPr>
          <p:spPr>
            <a:xfrm>
              <a:off x="6510350" y="1795450"/>
              <a:ext cx="2071702" cy="1643074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Database</a:t>
              </a:r>
              <a:endParaRPr lang="en-US" dirty="0"/>
            </a:p>
          </p:txBody>
        </p:sp>
        <p:sp>
          <p:nvSpPr>
            <p:cNvPr id="5" name="Snip Single Corner Rectangle 4"/>
            <p:cNvSpPr/>
            <p:nvPr/>
          </p:nvSpPr>
          <p:spPr>
            <a:xfrm>
              <a:off x="4357686" y="4000504"/>
              <a:ext cx="1214446" cy="1000132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Primary</a:t>
              </a:r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715008" y="4000504"/>
              <a:ext cx="1500198" cy="1152532"/>
              <a:chOff x="5715008" y="4000504"/>
              <a:chExt cx="1500198" cy="1152532"/>
            </a:xfrm>
          </p:grpSpPr>
          <p:sp>
            <p:nvSpPr>
              <p:cNvPr id="12" name="Snip Single Corner Rectangle 11"/>
              <p:cNvSpPr/>
              <p:nvPr/>
            </p:nvSpPr>
            <p:spPr>
              <a:xfrm>
                <a:off x="5867408" y="4152904"/>
                <a:ext cx="1347798" cy="1000132"/>
              </a:xfrm>
              <a:prstGeom prst="snip1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Secondary</a:t>
                </a:r>
                <a:endParaRPr lang="en-US" dirty="0"/>
              </a:p>
            </p:txBody>
          </p:sp>
          <p:sp>
            <p:nvSpPr>
              <p:cNvPr id="6" name="Snip Single Corner Rectangle 5"/>
              <p:cNvSpPr/>
              <p:nvPr/>
            </p:nvSpPr>
            <p:spPr>
              <a:xfrm>
                <a:off x="5715008" y="4000504"/>
                <a:ext cx="1347798" cy="1000132"/>
              </a:xfrm>
              <a:prstGeom prst="snip1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Secondary</a:t>
                </a:r>
                <a:endParaRPr lang="en-US" sz="16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358082" y="3990980"/>
              <a:ext cx="1366846" cy="1152532"/>
              <a:chOff x="7572396" y="3929066"/>
              <a:chExt cx="1366846" cy="1152532"/>
            </a:xfrm>
          </p:grpSpPr>
          <p:sp>
            <p:nvSpPr>
              <p:cNvPr id="13" name="Snip Single Corner Rectangle 12"/>
              <p:cNvSpPr/>
              <p:nvPr/>
            </p:nvSpPr>
            <p:spPr>
              <a:xfrm>
                <a:off x="7724796" y="4081466"/>
                <a:ext cx="1214446" cy="1000132"/>
              </a:xfrm>
              <a:prstGeom prst="snip1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Log</a:t>
                </a:r>
                <a:endParaRPr lang="en-US" dirty="0"/>
              </a:p>
            </p:txBody>
          </p:sp>
          <p:sp>
            <p:nvSpPr>
              <p:cNvPr id="7" name="Snip Single Corner Rectangle 6"/>
              <p:cNvSpPr/>
              <p:nvPr/>
            </p:nvSpPr>
            <p:spPr>
              <a:xfrm>
                <a:off x="7572396" y="3929066"/>
                <a:ext cx="1214446" cy="1000132"/>
              </a:xfrm>
              <a:prstGeom prst="snip1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Log</a:t>
                </a:r>
                <a:endParaRPr lang="en-US" dirty="0"/>
              </a:p>
            </p:txBody>
          </p:sp>
        </p:grpSp>
        <p:cxnSp>
          <p:nvCxnSpPr>
            <p:cNvPr id="9" name="Elbow Connector 8"/>
            <p:cNvCxnSpPr>
              <a:stCxn id="4" idx="3"/>
              <a:endCxn id="5" idx="3"/>
            </p:cNvCxnSpPr>
            <p:nvPr/>
          </p:nvCxnSpPr>
          <p:spPr>
            <a:xfrm rot="5400000">
              <a:off x="5974565" y="2428868"/>
              <a:ext cx="561980" cy="2581292"/>
            </a:xfrm>
            <a:prstGeom prst="bentConnector3">
              <a:avLst>
                <a:gd name="adj1" fmla="val 50000"/>
              </a:avLst>
            </a:prstGeom>
            <a:ln>
              <a:headEnd type="diamond" w="lg" len="lg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4" idx="3"/>
              <a:endCxn id="6" idx="3"/>
            </p:cNvCxnSpPr>
            <p:nvPr/>
          </p:nvCxnSpPr>
          <p:spPr>
            <a:xfrm rot="5400000">
              <a:off x="6686564" y="3140867"/>
              <a:ext cx="561980" cy="1157294"/>
            </a:xfrm>
            <a:prstGeom prst="bentConnector3">
              <a:avLst>
                <a:gd name="adj1" fmla="val 50000"/>
              </a:avLst>
            </a:prstGeom>
            <a:ln>
              <a:headEnd type="diamond" w="lg" len="lg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Elbow Connector 18"/>
            <p:cNvCxnSpPr>
              <a:stCxn id="4" idx="3"/>
              <a:endCxn id="7" idx="3"/>
            </p:cNvCxnSpPr>
            <p:nvPr/>
          </p:nvCxnSpPr>
          <p:spPr>
            <a:xfrm rot="16200000" flipH="1">
              <a:off x="7479525" y="3505200"/>
              <a:ext cx="552456" cy="419104"/>
            </a:xfrm>
            <a:prstGeom prst="bentConnector3">
              <a:avLst>
                <a:gd name="adj1" fmla="val 50000"/>
              </a:avLst>
            </a:prstGeom>
            <a:ln>
              <a:headEnd type="diamond" w="lg" len="lg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5614998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Data files are dividied up into 8KB pages</a:t>
            </a:r>
          </a:p>
          <a:p>
            <a:r>
              <a:rPr lang="en-GB" dirty="0" smtClean="0"/>
              <a:t>All information is stored in pages </a:t>
            </a:r>
            <a:r>
              <a:rPr lang="en-GB" sz="2600" dirty="0" smtClean="0"/>
              <a:t>(data, schema, database information, space allocation(GAM, SGAM, IAM), dlls)</a:t>
            </a:r>
            <a:endParaRPr lang="en-GB" dirty="0" smtClean="0"/>
          </a:p>
          <a:p>
            <a:r>
              <a:rPr lang="en-GB" dirty="0" smtClean="0"/>
              <a:t>Identified by fileId:PageId (2+4 bytes)</a:t>
            </a:r>
          </a:p>
          <a:p>
            <a:r>
              <a:rPr lang="en-GB" dirty="0" smtClean="0"/>
              <a:t>8 pages = 1 extent</a:t>
            </a:r>
          </a:p>
          <a:p>
            <a:r>
              <a:rPr lang="en-GB" dirty="0" smtClean="0"/>
              <a:t>Most important for us is the data page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60"/>
            <a:ext cx="8229600" cy="914400"/>
          </a:xfrm>
        </p:spPr>
        <p:txBody>
          <a:bodyPr/>
          <a:lstStyle/>
          <a:p>
            <a:r>
              <a:rPr lang="en-GB" dirty="0" smtClean="0"/>
              <a:t>Pages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000760" y="1571612"/>
            <a:ext cx="2928958" cy="5000660"/>
            <a:chOff x="6286512" y="1571612"/>
            <a:chExt cx="2571768" cy="4643470"/>
          </a:xfrm>
        </p:grpSpPr>
        <p:sp>
          <p:nvSpPr>
            <p:cNvPr id="4" name="Snip Single Corner Rectangle 3"/>
            <p:cNvSpPr/>
            <p:nvPr/>
          </p:nvSpPr>
          <p:spPr>
            <a:xfrm>
              <a:off x="6286512" y="1571612"/>
              <a:ext cx="2571768" cy="4643470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29388" y="1714488"/>
              <a:ext cx="2143140" cy="185738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500826" y="1785926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1:0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000892" y="1785926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1:1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01024" y="1785926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1:3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00958" y="1785926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1:2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500826" y="2643182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1:4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00892" y="2643182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1:5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01024" y="2643182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1:7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00958" y="2643182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1:6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29388" y="3643314"/>
              <a:ext cx="2143140" cy="185738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00826" y="3714752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1:8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00892" y="3714752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1:9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01024" y="3714752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1:B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00958" y="3714752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1:A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00826" y="4572008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1:C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000892" y="4572008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</a:t>
              </a:r>
              <a:r>
                <a:rPr lang="en-GB" sz="1600" dirty="0" smtClean="0"/>
                <a:t>D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01024" y="4572008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1:F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00958" y="4572008"/>
              <a:ext cx="500066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1:E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29388" y="5572140"/>
              <a:ext cx="2143140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4757742" cy="4525963"/>
          </a:xfrm>
        </p:spPr>
        <p:txBody>
          <a:bodyPr/>
          <a:lstStyle/>
          <a:p>
            <a:r>
              <a:rPr lang="en-GB" dirty="0" smtClean="0"/>
              <a:t>Page header (96 bytes)</a:t>
            </a:r>
          </a:p>
          <a:p>
            <a:r>
              <a:rPr lang="en-GB" dirty="0" smtClean="0"/>
              <a:t>Data rows</a:t>
            </a:r>
          </a:p>
          <a:p>
            <a:r>
              <a:rPr lang="en-GB" dirty="0" smtClean="0"/>
              <a:t>Offset array</a:t>
            </a:r>
          </a:p>
          <a:p>
            <a:endParaRPr lang="en-GB" dirty="0" smtClean="0"/>
          </a:p>
          <a:p>
            <a:r>
              <a:rPr lang="en-GB" dirty="0" smtClean="0"/>
              <a:t>DBCC PAGE </a:t>
            </a:r>
          </a:p>
          <a:p>
            <a:pPr lvl="1"/>
            <a:r>
              <a:rPr lang="en-GB" dirty="0" smtClean="0"/>
              <a:t>(db,file,page,options)</a:t>
            </a:r>
          </a:p>
          <a:p>
            <a:pPr lvl="2"/>
            <a:r>
              <a:rPr lang="en-GB" dirty="0" smtClean="0"/>
              <a:t>2 – raw, 3 – row details</a:t>
            </a:r>
          </a:p>
          <a:p>
            <a:pPr lvl="1"/>
            <a:r>
              <a:rPr lang="en-GB" dirty="0" smtClean="0"/>
              <a:t>Trace flag 3604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4400"/>
          </a:xfrm>
        </p:spPr>
        <p:txBody>
          <a:bodyPr/>
          <a:lstStyle/>
          <a:p>
            <a:r>
              <a:rPr lang="en-GB" dirty="0" smtClean="0"/>
              <a:t>Structure of a data page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286380" y="1643050"/>
            <a:ext cx="3214710" cy="3643338"/>
            <a:chOff x="5286380" y="1643050"/>
            <a:chExt cx="3214710" cy="3643338"/>
          </a:xfrm>
        </p:grpSpPr>
        <p:sp>
          <p:nvSpPr>
            <p:cNvPr id="4" name="Rectangle 3"/>
            <p:cNvSpPr/>
            <p:nvPr/>
          </p:nvSpPr>
          <p:spPr>
            <a:xfrm>
              <a:off x="5286380" y="1643050"/>
              <a:ext cx="3214710" cy="36433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286380" y="1643050"/>
              <a:ext cx="3214710" cy="5715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Page header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001024" y="4929198"/>
              <a:ext cx="42862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572396" y="4929198"/>
              <a:ext cx="42862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43768" y="4929198"/>
              <a:ext cx="42862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15140" y="4929198"/>
              <a:ext cx="428628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19181" y="2285992"/>
              <a:ext cx="1643074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92282" y="3214686"/>
              <a:ext cx="2643206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2060" y="2714620"/>
              <a:ext cx="1643074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59451" y="2285992"/>
              <a:ext cx="1370201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9" idx="0"/>
              <a:endCxn id="12" idx="2"/>
            </p:cNvCxnSpPr>
            <p:nvPr/>
          </p:nvCxnSpPr>
          <p:spPr>
            <a:xfrm rot="16200000" flipV="1">
              <a:off x="5577113" y="3576856"/>
              <a:ext cx="1928826" cy="77585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0"/>
              <a:endCxn id="10" idx="2"/>
            </p:cNvCxnSpPr>
            <p:nvPr/>
          </p:nvCxnSpPr>
          <p:spPr>
            <a:xfrm rot="16200000" flipV="1">
              <a:off x="5570673" y="3141789"/>
              <a:ext cx="2357454" cy="12173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0"/>
              <a:endCxn id="11" idx="2"/>
            </p:cNvCxnSpPr>
            <p:nvPr/>
          </p:nvCxnSpPr>
          <p:spPr>
            <a:xfrm rot="16200000" flipV="1">
              <a:off x="6735918" y="3878405"/>
              <a:ext cx="1428760" cy="6728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0"/>
              <a:endCxn id="13" idx="2"/>
            </p:cNvCxnSpPr>
            <p:nvPr/>
          </p:nvCxnSpPr>
          <p:spPr>
            <a:xfrm rot="16200000" flipV="1">
              <a:off x="6801218" y="3515078"/>
              <a:ext cx="2357454" cy="4707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9" name="Cloud 28"/>
          <p:cNvSpPr/>
          <p:nvPr/>
        </p:nvSpPr>
        <p:spPr>
          <a:xfrm>
            <a:off x="3929058" y="5643578"/>
            <a:ext cx="1285884" cy="571504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3946547"/>
            <a:ext cx="8229600" cy="2697163"/>
          </a:xfrm>
        </p:spPr>
        <p:txBody>
          <a:bodyPr/>
          <a:lstStyle/>
          <a:p>
            <a:pPr eaLnBrk="1" hangingPunct="1"/>
            <a:r>
              <a:rPr lang="en-GB" dirty="0" smtClean="0"/>
              <a:t>Fixed length data will always use its allocated space (even when it is null)</a:t>
            </a:r>
          </a:p>
          <a:p>
            <a:pPr eaLnBrk="1" hangingPunct="1"/>
            <a:r>
              <a:rPr lang="en-GB" dirty="0" smtClean="0"/>
              <a:t>Must fit a page (max 8060 bytes)</a:t>
            </a:r>
          </a:p>
          <a:p>
            <a:pPr lvl="1" eaLnBrk="1" hangingPunct="1"/>
            <a:r>
              <a:rPr lang="en-GB" dirty="0" smtClean="0"/>
              <a:t>Some items can overflow: Overflow space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71460"/>
            <a:ext cx="8229600" cy="914400"/>
          </a:xfrm>
        </p:spPr>
        <p:txBody>
          <a:bodyPr/>
          <a:lstStyle/>
          <a:p>
            <a:pPr eaLnBrk="1" hangingPunct="1"/>
            <a:r>
              <a:rPr lang="en-GB" dirty="0" smtClean="0"/>
              <a:t>Data row format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85779" y="1285860"/>
            <a:ext cx="8643939" cy="1643074"/>
            <a:chOff x="500063" y="1571612"/>
            <a:chExt cx="8143875" cy="1073150"/>
          </a:xfrm>
        </p:grpSpPr>
        <p:sp>
          <p:nvSpPr>
            <p:cNvPr id="4" name="Rectangle 3"/>
            <p:cNvSpPr/>
            <p:nvPr/>
          </p:nvSpPr>
          <p:spPr bwMode="auto">
            <a:xfrm>
              <a:off x="500063" y="1571612"/>
              <a:ext cx="642937" cy="10715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StatA</a:t>
              </a: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(1)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143000" y="1571612"/>
              <a:ext cx="642938" cy="10715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StatB</a:t>
              </a: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(1)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785938" y="1571612"/>
              <a:ext cx="857250" cy="10715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Null offset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(2)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3438" y="1571612"/>
              <a:ext cx="1214437" cy="10715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Null bitmap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/>
                <a:t>Ceiling(</a:t>
              </a:r>
              <a:r>
                <a:rPr lang="en-GB" sz="1100" dirty="0" err="1"/>
                <a:t>ColCnt</a:t>
              </a:r>
              <a:r>
                <a:rPr lang="en-GB" sz="1100" dirty="0"/>
                <a:t>/8)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643188" y="1571612"/>
              <a:ext cx="1071562" cy="10715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Fixed Length Data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786563" y="1571612"/>
              <a:ext cx="928687" cy="10715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Var. Offsets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857875" y="1571612"/>
              <a:ext cx="928688" cy="10715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Var</a:t>
              </a:r>
              <a:r>
                <a:rPr lang="en-GB" dirty="0"/>
                <a:t>-Len Column Count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(2)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714750" y="1571612"/>
              <a:ext cx="928688" cy="107156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Column Count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(2)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715250" y="1571612"/>
              <a:ext cx="928688" cy="10715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/>
                <a:t>Var</a:t>
              </a:r>
              <a:r>
                <a:rPr lang="en-GB" dirty="0"/>
                <a:t>-Len Data</a:t>
              </a:r>
            </a:p>
          </p:txBody>
        </p:sp>
        <p:cxnSp>
          <p:nvCxnSpPr>
            <p:cNvPr id="15" name="Elbow Connector 14"/>
            <p:cNvCxnSpPr>
              <a:stCxn id="6" idx="2"/>
            </p:cNvCxnSpPr>
            <p:nvPr/>
          </p:nvCxnSpPr>
          <p:spPr>
            <a:xfrm rot="5400000" flipH="1" flipV="1">
              <a:off x="3393282" y="1393018"/>
              <a:ext cx="71438" cy="2428875"/>
            </a:xfrm>
            <a:prstGeom prst="bentConnector4">
              <a:avLst>
                <a:gd name="adj1" fmla="val -719995"/>
                <a:gd name="adj2" fmla="val 100000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1" idx="2"/>
              <a:endCxn id="7" idx="2"/>
            </p:cNvCxnSpPr>
            <p:nvPr/>
          </p:nvCxnSpPr>
          <p:spPr>
            <a:xfrm rot="16200000" flipH="1">
              <a:off x="4714875" y="2108188"/>
              <a:ext cx="1587" cy="1071562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0" idx="2"/>
              <a:endCxn id="9" idx="2"/>
            </p:cNvCxnSpPr>
            <p:nvPr/>
          </p:nvCxnSpPr>
          <p:spPr>
            <a:xfrm rot="16200000" flipH="1">
              <a:off x="6786563" y="2179625"/>
              <a:ext cx="1587" cy="928687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endCxn id="12" idx="2"/>
            </p:cNvCxnSpPr>
            <p:nvPr/>
          </p:nvCxnSpPr>
          <p:spPr>
            <a:xfrm>
              <a:off x="7429500" y="2428862"/>
              <a:ext cx="750888" cy="214313"/>
            </a:xfrm>
            <a:prstGeom prst="bentConnector4">
              <a:avLst>
                <a:gd name="adj1" fmla="val -1"/>
                <a:gd name="adj2" fmla="val 259999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Elbow Connector 16"/>
            <p:cNvCxnSpPr>
              <a:endCxn id="12" idx="2"/>
            </p:cNvCxnSpPr>
            <p:nvPr/>
          </p:nvCxnSpPr>
          <p:spPr>
            <a:xfrm>
              <a:off x="7581900" y="2581262"/>
              <a:ext cx="598488" cy="61913"/>
            </a:xfrm>
            <a:prstGeom prst="bentConnector4">
              <a:avLst>
                <a:gd name="adj1" fmla="val -2"/>
                <a:gd name="adj2" fmla="val 484612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3" name="Cloud 22"/>
          <p:cNvSpPr/>
          <p:nvPr/>
        </p:nvSpPr>
        <p:spPr>
          <a:xfrm>
            <a:off x="7143768" y="4929198"/>
            <a:ext cx="1428760" cy="571504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57718"/>
          </a:xfrm>
        </p:spPr>
        <p:txBody>
          <a:bodyPr>
            <a:normAutofit/>
          </a:bodyPr>
          <a:lstStyle/>
          <a:p>
            <a:r>
              <a:rPr lang="en-GB" dirty="0" smtClean="0"/>
              <a:t>See sys.types</a:t>
            </a:r>
          </a:p>
          <a:p>
            <a:pPr lvl="1"/>
            <a:r>
              <a:rPr lang="en-GB" dirty="0" smtClean="0"/>
              <a:t>Fixed length (some can be adjusted (time, decimal, </a:t>
            </a:r>
            <a:r>
              <a:rPr lang="en-GB" b="1" dirty="0" smtClean="0"/>
              <a:t>char</a:t>
            </a:r>
            <a:r>
              <a:rPr lang="en-GB" dirty="0" smtClean="0"/>
              <a:t>(),</a:t>
            </a:r>
            <a:r>
              <a:rPr lang="en-GB" b="1" dirty="0" smtClean="0"/>
              <a:t> </a:t>
            </a:r>
            <a:r>
              <a:rPr lang="en-GB" dirty="0" smtClean="0"/>
              <a:t>…)</a:t>
            </a:r>
          </a:p>
          <a:p>
            <a:pPr lvl="2"/>
            <a:r>
              <a:rPr lang="en-GB" dirty="0" smtClean="0"/>
              <a:t>Always consumes this space</a:t>
            </a:r>
          </a:p>
          <a:p>
            <a:pPr lvl="1"/>
            <a:r>
              <a:rPr lang="en-GB" dirty="0" smtClean="0"/>
              <a:t>Variable length (varchar, varbinary, …)</a:t>
            </a:r>
          </a:p>
          <a:p>
            <a:pPr lvl="1"/>
            <a:r>
              <a:rPr lang="en-GB" dirty="0" smtClean="0"/>
              <a:t>Bit (packed)</a:t>
            </a:r>
          </a:p>
          <a:p>
            <a:pPr lvl="1"/>
            <a:r>
              <a:rPr lang="en-GB" dirty="0" smtClean="0"/>
              <a:t>SqlVariant</a:t>
            </a:r>
          </a:p>
          <a:p>
            <a:pPr lvl="1"/>
            <a:r>
              <a:rPr lang="en-GB" dirty="0" smtClean="0"/>
              <a:t>Binary large objects (ntext, varchar(max), …)</a:t>
            </a:r>
          </a:p>
          <a:p>
            <a:pPr lvl="2"/>
            <a:r>
              <a:rPr lang="en-GB" dirty="0" smtClean="0"/>
              <a:t>After a certain size stored on other pages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14400"/>
          </a:xfrm>
        </p:spPr>
        <p:txBody>
          <a:bodyPr/>
          <a:lstStyle/>
          <a:p>
            <a:r>
              <a:rPr lang="en-GB" dirty="0" smtClean="0"/>
              <a:t>Data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tables to pages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42938" y="1928802"/>
            <a:ext cx="7715250" cy="1071562"/>
            <a:chOff x="642938" y="1928813"/>
            <a:chExt cx="7715250" cy="1071562"/>
          </a:xfrm>
        </p:grpSpPr>
        <p:sp>
          <p:nvSpPr>
            <p:cNvPr id="5" name="Rounded Rectangle 4"/>
            <p:cNvSpPr/>
            <p:nvPr/>
          </p:nvSpPr>
          <p:spPr>
            <a:xfrm>
              <a:off x="642938" y="1928813"/>
              <a:ext cx="1785937" cy="107156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Heap/Index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643313" y="1928813"/>
              <a:ext cx="1785937" cy="107156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Partition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572250" y="1928813"/>
              <a:ext cx="1785938" cy="107156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Allocation </a:t>
              </a:r>
              <a:r>
                <a:rPr lang="en-GB" dirty="0" smtClean="0"/>
                <a:t>Unit</a:t>
              </a:r>
              <a:endParaRPr lang="en-GB" dirty="0"/>
            </a:p>
          </p:txBody>
        </p:sp>
        <p:cxnSp>
          <p:nvCxnSpPr>
            <p:cNvPr id="8" name="Straight Connector 7"/>
            <p:cNvCxnSpPr>
              <a:stCxn id="5" idx="3"/>
              <a:endCxn id="6" idx="1"/>
            </p:cNvCxnSpPr>
            <p:nvPr/>
          </p:nvCxnSpPr>
          <p:spPr>
            <a:xfrm>
              <a:off x="2428875" y="2463800"/>
              <a:ext cx="1214438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3"/>
              <a:endCxn id="7" idx="1"/>
            </p:cNvCxnSpPr>
            <p:nvPr/>
          </p:nvCxnSpPr>
          <p:spPr>
            <a:xfrm>
              <a:off x="5429250" y="2463800"/>
              <a:ext cx="1143000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>
              <a:off x="3286125" y="2071688"/>
              <a:ext cx="2857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dirty="0">
                  <a:solidFill>
                    <a:schemeClr val="accent2"/>
                  </a:solidFill>
                </a:rPr>
                <a:t>N</a:t>
              </a:r>
            </a:p>
          </p:txBody>
        </p:sp>
        <p:sp>
          <p:nvSpPr>
            <p:cNvPr id="11" name="TextBox 17"/>
            <p:cNvSpPr txBox="1">
              <a:spLocks noChangeArrowheads="1"/>
            </p:cNvSpPr>
            <p:nvPr/>
          </p:nvSpPr>
          <p:spPr bwMode="auto">
            <a:xfrm>
              <a:off x="2428875" y="2071688"/>
              <a:ext cx="2857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2" name="TextBox 18"/>
            <p:cNvSpPr txBox="1">
              <a:spLocks noChangeArrowheads="1"/>
            </p:cNvSpPr>
            <p:nvPr/>
          </p:nvSpPr>
          <p:spPr bwMode="auto">
            <a:xfrm>
              <a:off x="5429250" y="2071688"/>
              <a:ext cx="2857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6215063" y="2071688"/>
              <a:ext cx="2857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>
                  <a:solidFill>
                    <a:schemeClr val="accent2"/>
                  </a:solidFill>
                </a:rPr>
                <a:t>3</a:t>
              </a:r>
            </a:p>
          </p:txBody>
        </p:sp>
      </p:grpSp>
      <p:sp>
        <p:nvSpPr>
          <p:cNvPr id="14" name="Content Placeholder 9"/>
          <p:cNvSpPr txBox="1">
            <a:spLocks/>
          </p:cNvSpPr>
          <p:nvPr/>
        </p:nvSpPr>
        <p:spPr>
          <a:xfrm>
            <a:off x="457200" y="3429000"/>
            <a:ext cx="2471738" cy="2697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sys.indexes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0"/>
          <p:cNvSpPr txBox="1">
            <a:spLocks/>
          </p:cNvSpPr>
          <p:nvPr/>
        </p:nvSpPr>
        <p:spPr>
          <a:xfrm>
            <a:off x="5715000" y="3429000"/>
            <a:ext cx="2971800" cy="2697163"/>
          </a:xfrm>
          <a:prstGeom prst="rect">
            <a:avLst/>
          </a:prstGeom>
        </p:spPr>
        <p:txBody>
          <a:bodyPr/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sys.allocation_units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row data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LOB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Row overflow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4286256"/>
            <a:ext cx="464347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sys</a:t>
            </a:r>
            <a:r>
              <a:rPr lang="en-US" dirty="0" err="1" smtClean="0">
                <a:solidFill>
                  <a:srgbClr val="808080"/>
                </a:solidFill>
              </a:rPr>
              <a:t>.</a:t>
            </a:r>
            <a:r>
              <a:rPr lang="en-US" dirty="0" err="1" smtClean="0">
                <a:solidFill>
                  <a:srgbClr val="008000"/>
                </a:solidFill>
              </a:rPr>
              <a:t>partitions</a:t>
            </a:r>
            <a:r>
              <a:rPr lang="en-US" dirty="0" smtClean="0">
                <a:solidFill>
                  <a:srgbClr val="008000"/>
                </a:solidFill>
              </a:rPr>
              <a:t> sp </a:t>
            </a:r>
          </a:p>
          <a:p>
            <a:r>
              <a:rPr lang="en-US" dirty="0" smtClean="0">
                <a:solidFill>
                  <a:srgbClr val="808080"/>
                </a:solidFill>
              </a:rPr>
              <a:t>JOIN </a:t>
            </a:r>
            <a:r>
              <a:rPr lang="en-US" dirty="0" err="1" smtClean="0">
                <a:solidFill>
                  <a:srgbClr val="008000"/>
                </a:solidFill>
              </a:rPr>
              <a:t>sys</a:t>
            </a:r>
            <a:r>
              <a:rPr lang="en-US" dirty="0" err="1" smtClean="0">
                <a:solidFill>
                  <a:srgbClr val="808080"/>
                </a:solidFill>
              </a:rPr>
              <a:t>.</a:t>
            </a:r>
            <a:r>
              <a:rPr lang="en-US" dirty="0" err="1" smtClean="0">
                <a:solidFill>
                  <a:srgbClr val="008000"/>
                </a:solidFill>
              </a:rPr>
              <a:t>allocation_units</a:t>
            </a:r>
            <a:r>
              <a:rPr lang="en-US" dirty="0" smtClean="0">
                <a:solidFill>
                  <a:srgbClr val="008000"/>
                </a:solidFill>
              </a:rPr>
              <a:t> au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 </a:t>
            </a:r>
            <a:r>
              <a:rPr lang="en-US" dirty="0" err="1" smtClean="0">
                <a:solidFill>
                  <a:srgbClr val="0000FF"/>
                </a:solidFill>
              </a:rPr>
              <a:t>sp</a:t>
            </a:r>
            <a:r>
              <a:rPr lang="en-US" dirty="0" err="1" smtClean="0">
                <a:solidFill>
                  <a:srgbClr val="808080"/>
                </a:solidFill>
              </a:rPr>
              <a:t>.partition_id</a:t>
            </a:r>
            <a:r>
              <a:rPr lang="en-US" dirty="0" smtClean="0">
                <a:solidFill>
                  <a:srgbClr val="808080"/>
                </a:solidFill>
              </a:rPr>
              <a:t> = </a:t>
            </a:r>
            <a:r>
              <a:rPr lang="en-US" dirty="0" err="1" smtClean="0">
                <a:solidFill>
                  <a:srgbClr val="808080"/>
                </a:solidFill>
              </a:rPr>
              <a:t>au.container_id</a:t>
            </a:r>
            <a:endParaRPr lang="en-US" dirty="0" smtClean="0">
              <a:solidFill>
                <a:srgbClr val="808080"/>
              </a:solidFill>
            </a:endParaRPr>
          </a:p>
          <a:p>
            <a:endParaRPr lang="en-US" dirty="0"/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3000364" y="3429000"/>
            <a:ext cx="2471738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400" dirty="0" smtClean="0">
                <a:latin typeface="+mn-lt"/>
                <a:cs typeface="+mn-cs"/>
              </a:rPr>
              <a:t>s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ys.partitions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theme/theme1.xml><?xml version="1.0" encoding="utf-8"?>
<a:theme xmlns:a="http://schemas.openxmlformats.org/drawingml/2006/main" name="C2C">
  <a:themeElements>
    <a:clrScheme name="Custom 2">
      <a:dk1>
        <a:sysClr val="windowText" lastClr="000000"/>
      </a:dk1>
      <a:lt1>
        <a:sysClr val="window" lastClr="FFFFFF"/>
      </a:lt1>
      <a:dk2>
        <a:srgbClr val="009DD3"/>
      </a:dk2>
      <a:lt2>
        <a:srgbClr val="133872"/>
      </a:lt2>
      <a:accent1>
        <a:srgbClr val="E7BA23"/>
      </a:accent1>
      <a:accent2>
        <a:srgbClr val="F6DE4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sualization1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1445</Words>
  <Application>Microsoft Office PowerPoint</Application>
  <PresentationFormat>On-screen Show (4:3)</PresentationFormat>
  <Paragraphs>351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C2C</vt:lpstr>
      <vt:lpstr>Concourse</vt:lpstr>
      <vt:lpstr>Andras Belokosztolszki Red Gate Software </vt:lpstr>
      <vt:lpstr>Andras.Belokosztolszki@red-gate.com</vt:lpstr>
      <vt:lpstr>Agenda</vt:lpstr>
      <vt:lpstr>Database files</vt:lpstr>
      <vt:lpstr>Pages</vt:lpstr>
      <vt:lpstr>Structure of a data page</vt:lpstr>
      <vt:lpstr>Data row format</vt:lpstr>
      <vt:lpstr>Data types</vt:lpstr>
      <vt:lpstr>From tables to pages</vt:lpstr>
      <vt:lpstr>Clustered index</vt:lpstr>
      <vt:lpstr>Clustered index</vt:lpstr>
      <vt:lpstr>Nonclustered index</vt:lpstr>
      <vt:lpstr>Index space usage</vt:lpstr>
      <vt:lpstr>Included columns</vt:lpstr>
      <vt:lpstr>Summary of static data storage</vt:lpstr>
      <vt:lpstr>Modifications to the stored information</vt:lpstr>
      <vt:lpstr>Schema modification</vt:lpstr>
      <vt:lpstr>Modifications on heaps</vt:lpstr>
      <vt:lpstr>Modifications on clustered tables</vt:lpstr>
      <vt:lpstr>Phil Factor and Pad Index</vt:lpstr>
      <vt:lpstr>Fragmentation</vt:lpstr>
      <vt:lpstr>Handling fragmentation</vt:lpstr>
      <vt:lpstr>Row compression</vt:lpstr>
      <vt:lpstr>Compressed row</vt:lpstr>
      <vt:lpstr>Page compression</vt:lpstr>
      <vt:lpstr>Prefix compression</vt:lpstr>
      <vt:lpstr>Dictionary compression</vt:lpstr>
      <vt:lpstr>BLOB Structure</vt:lpstr>
      <vt:lpstr>Filestreams</vt:lpstr>
      <vt:lpstr>Summary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Storage Engine</dc:title>
  <dc:creator>Dr Andras Belokosztolszki</dc:creator>
  <dc:description>This presentation was prepared for the SQL Bits 4 event in Manchester, UK on 28/03/2009.
© Dr Andras Belokosztolszki</dc:description>
  <cp:lastModifiedBy>andras.b</cp:lastModifiedBy>
  <cp:revision>231</cp:revision>
  <dcterms:created xsi:type="dcterms:W3CDTF">2009-03-09T10:13:03Z</dcterms:created>
  <dcterms:modified xsi:type="dcterms:W3CDTF">2009-03-20T13:22:28Z</dcterms:modified>
</cp:coreProperties>
</file>