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1"/>
  </p:notesMasterIdLst>
  <p:sldIdLst>
    <p:sldId id="289" r:id="rId2"/>
    <p:sldId id="258" r:id="rId3"/>
    <p:sldId id="257" r:id="rId4"/>
    <p:sldId id="304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03" r:id="rId14"/>
    <p:sldId id="285" r:id="rId15"/>
    <p:sldId id="315" r:id="rId16"/>
    <p:sldId id="316" r:id="rId17"/>
    <p:sldId id="317" r:id="rId18"/>
    <p:sldId id="318" r:id="rId19"/>
    <p:sldId id="319" r:id="rId20"/>
  </p:sldIdLst>
  <p:sldSz cx="9906000" cy="6858000" type="A4"/>
  <p:notesSz cx="6858000" cy="9144000"/>
  <p:defaultTextStyle>
    <a:defPPr>
      <a:defRPr lang="en-US"/>
    </a:defPPr>
    <a:lvl1pPr marL="0" algn="l" defTabSz="95783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919" algn="l" defTabSz="95783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838" algn="l" defTabSz="95783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757" algn="l" defTabSz="95783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677" algn="l" defTabSz="95783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596" algn="l" defTabSz="95783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515" algn="l" defTabSz="95783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434" algn="l" defTabSz="95783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353" algn="l" defTabSz="95783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519" autoAdjust="0"/>
    <p:restoredTop sz="91547" autoAdjust="0"/>
  </p:normalViewPr>
  <p:slideViewPr>
    <p:cSldViewPr>
      <p:cViewPr>
        <p:scale>
          <a:sx n="112" d="100"/>
          <a:sy n="112" d="100"/>
        </p:scale>
        <p:origin x="426" y="93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5221D5-1020-4543-8244-039FFA9E7F74}" type="datetimeFigureOut">
              <a:rPr lang="en-US" smtClean="0"/>
              <a:pPr/>
              <a:t>3/28/2009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88EBD2-C00D-4613-A1E3-CD4765FEDF1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E2FE1-533E-4897-9EEC-7AFD369EBD84}" type="datetimeFigureOut">
              <a:rPr lang="en-US" smtClean="0"/>
              <a:pPr/>
              <a:t>3/28/2009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6A82-92E7-4BDC-8C38-201BDB0EDB5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E2FE1-533E-4897-9EEC-7AFD369EBD84}" type="datetimeFigureOut">
              <a:rPr lang="en-US" smtClean="0"/>
              <a:pPr/>
              <a:t>3/28/2009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6A82-92E7-4BDC-8C38-201BDB0EDB5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E2FE1-533E-4897-9EEC-7AFD369EBD84}" type="datetimeFigureOut">
              <a:rPr lang="en-US" smtClean="0"/>
              <a:pPr/>
              <a:t>3/28/2009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6A82-92E7-4BDC-8C38-201BDB0EDB5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S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E2FE1-533E-4897-9EEC-7AFD369EBD84}" type="datetimeFigureOut">
              <a:rPr lang="en-US" smtClean="0"/>
              <a:pPr/>
              <a:t>3/28/2009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6A82-92E7-4BDC-8C38-201BDB0EDB5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452440" y="1285875"/>
            <a:ext cx="9001125" cy="4857750"/>
          </a:xfrm>
          <a:solidFill>
            <a:schemeClr val="bg1"/>
          </a:solidFill>
        </p:spPr>
        <p:txBody>
          <a:bodyPr>
            <a:normAutofit/>
          </a:bodyPr>
          <a:lstStyle>
            <a:lvl1pPr>
              <a:buNone/>
              <a:defRPr sz="1200">
                <a:solidFill>
                  <a:srgbClr val="000000"/>
                </a:solidFill>
                <a:latin typeface="Lucida Console" pitchFamily="49" charset="0"/>
              </a:defRPr>
            </a:lvl1pPr>
            <a:lvl2pPr>
              <a:buNone/>
              <a:defRPr sz="1200">
                <a:solidFill>
                  <a:srgbClr val="000000"/>
                </a:solidFill>
                <a:latin typeface="Lucida Console" pitchFamily="49" charset="0"/>
              </a:defRPr>
            </a:lvl2pPr>
            <a:lvl3pPr>
              <a:buNone/>
              <a:defRPr sz="1200">
                <a:solidFill>
                  <a:srgbClr val="000000"/>
                </a:solidFill>
                <a:latin typeface="Lucida Console" pitchFamily="49" charset="0"/>
              </a:defRPr>
            </a:lvl3pPr>
            <a:lvl4pPr>
              <a:buNone/>
              <a:defRPr sz="1200">
                <a:solidFill>
                  <a:srgbClr val="000000"/>
                </a:solidFill>
                <a:latin typeface="Lucida Console" pitchFamily="49" charset="0"/>
              </a:defRPr>
            </a:lvl4pPr>
            <a:lvl5pPr>
              <a:buNone/>
              <a:defRPr sz="1200">
                <a:solidFill>
                  <a:srgbClr val="000000"/>
                </a:solidFill>
                <a:latin typeface="Lucida Console" pitchFamily="49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E2FE1-533E-4897-9EEC-7AFD369EBD84}" type="datetimeFigureOut">
              <a:rPr lang="en-US" smtClean="0"/>
              <a:pPr/>
              <a:t>3/28/2009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6A82-92E7-4BDC-8C38-201BDB0EDB5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E2FE1-533E-4897-9EEC-7AFD369EBD84}" type="datetimeFigureOut">
              <a:rPr lang="en-US" smtClean="0"/>
              <a:pPr/>
              <a:t>3/28/2009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6A82-92E7-4BDC-8C38-201BDB0EDB5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E2FE1-533E-4897-9EEC-7AFD369EBD84}" type="datetimeFigureOut">
              <a:rPr lang="en-US" smtClean="0"/>
              <a:pPr/>
              <a:t>3/28/2009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6A82-92E7-4BDC-8C38-201BDB0EDB5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E2FE1-533E-4897-9EEC-7AFD369EBD84}" type="datetimeFigureOut">
              <a:rPr lang="en-US" smtClean="0"/>
              <a:pPr/>
              <a:t>3/28/2009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6A82-92E7-4BDC-8C38-201BDB0EDB5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E2FE1-533E-4897-9EEC-7AFD369EBD84}" type="datetimeFigureOut">
              <a:rPr lang="en-US" smtClean="0"/>
              <a:pPr/>
              <a:t>3/28/2009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6A82-92E7-4BDC-8C38-201BDB0EDB5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E2FE1-533E-4897-9EEC-7AFD369EBD84}" type="datetimeFigureOut">
              <a:rPr lang="en-US" smtClean="0"/>
              <a:pPr/>
              <a:t>3/28/2009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6A82-92E7-4BDC-8C38-201BDB0EDB5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E2FE1-533E-4897-9EEC-7AFD369EBD84}" type="datetimeFigureOut">
              <a:rPr lang="en-US" smtClean="0"/>
              <a:pPr/>
              <a:t>3/28/2009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6A82-92E7-4BDC-8C38-201BDB0EDB5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E2FE1-533E-4897-9EEC-7AFD369EBD84}" type="datetimeFigureOut">
              <a:rPr lang="en-US" smtClean="0"/>
              <a:pPr/>
              <a:t>3/28/2009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6A82-92E7-4BDC-8C38-201BDB0EDB5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6000">
              <a:schemeClr val="accent4">
                <a:lumMod val="50000"/>
              </a:schemeClr>
            </a:gs>
            <a:gs pos="86000">
              <a:schemeClr val="accent4">
                <a:lumMod val="75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0112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00175"/>
            <a:ext cx="8915400" cy="4429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E2FE1-533E-4897-9EEC-7AFD369EBD84}" type="datetimeFigureOut">
              <a:rPr lang="en-US" smtClean="0"/>
              <a:pPr/>
              <a:t>3/28/2009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26A82-92E7-4BDC-8C38-201BDB0EDB5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32139" y="6266750"/>
            <a:ext cx="2792035" cy="438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2" r:id="rId12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blogs.msdn.com/jamiemac/" TargetMode="External"/><Relationship Id="rId2" Type="http://schemas.openxmlformats.org/officeDocument/2006/relationships/hyperlink" Target="http://www.bogdancrivat.net/d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ocial.msdn.microsoft.com/Forums/en-US/sqldatamining/threads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sqlbits.com/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qlserverfaq.com/events/156/SQL-Server-in-the-Cloud-Evening-Event.aspx" TargetMode="External"/><Relationship Id="rId3" Type="http://schemas.openxmlformats.org/officeDocument/2006/relationships/hyperlink" Target="http://www.eventbrite.com/event/202771495" TargetMode="External"/><Relationship Id="rId7" Type="http://schemas.openxmlformats.org/officeDocument/2006/relationships/hyperlink" Target="http://developerdayscotland.com/main/Default.aspx" TargetMode="External"/><Relationship Id="rId2" Type="http://schemas.openxmlformats.org/officeDocument/2006/relationships/hyperlink" Target="http://www.dddireland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qlserverfaq.com/events/157/Compress-your-database-with-Hyperbac-Evening-Event.aspx" TargetMode="External"/><Relationship Id="rId5" Type="http://schemas.openxmlformats.org/officeDocument/2006/relationships/hyperlink" Target="http://developerdeveloperdeveloper.com/webdd09/Default.aspx" TargetMode="External"/><Relationship Id="rId4" Type="http://schemas.openxmlformats.org/officeDocument/2006/relationships/hyperlink" Target="http://www.sqlserverfaq.com/events/154/Using-Spatial-Data-in-SQL-Server-and-Virtual-Earth-Afternoon.aspx" TargetMode="External"/><Relationship Id="rId9" Type="http://schemas.openxmlformats.org/officeDocument/2006/relationships/hyperlink" Target="http://dddsouthwest.com/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simon\Documents\Camtasia%20Studio\GroupBy\GroupBy.wmv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qlis.com/" TargetMode="External"/><Relationship Id="rId2" Type="http://schemas.openxmlformats.org/officeDocument/2006/relationships/hyperlink" Target="http://www.sqldts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3877" y="1071546"/>
            <a:ext cx="8420100" cy="2291708"/>
          </a:xfrm>
        </p:spPr>
        <p:txBody>
          <a:bodyPr anchor="t">
            <a:normAutofit/>
          </a:bodyPr>
          <a:lstStyle/>
          <a:p>
            <a:pPr algn="ctr"/>
            <a:r>
              <a:rPr lang="en-GB" dirty="0" smtClean="0"/>
              <a:t>Data Mining and SSIS</a:t>
            </a:r>
            <a:br>
              <a:rPr lang="en-GB" dirty="0" smtClean="0"/>
            </a:br>
            <a:r>
              <a:rPr lang="en-GB" sz="3600" i="1" dirty="0" smtClean="0"/>
              <a:t>A marriage made in heaven </a:t>
            </a:r>
            <a:br>
              <a:rPr lang="en-GB" sz="3600" i="1" dirty="0" smtClean="0"/>
            </a:br>
            <a:r>
              <a:rPr lang="en-GB" sz="3600" i="1" dirty="0" smtClean="0"/>
              <a:t>(or Redmond at least)</a:t>
            </a:r>
            <a:endParaRPr lang="en-GB" sz="36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574" y="3685032"/>
            <a:ext cx="8420100" cy="2530050"/>
          </a:xfrm>
        </p:spPr>
        <p:txBody>
          <a:bodyPr anchor="b"/>
          <a:lstStyle/>
          <a:p>
            <a:pPr algn="ctr"/>
            <a:r>
              <a:rPr lang="en-GB" dirty="0" smtClean="0"/>
              <a:t>Allan Mitchell</a:t>
            </a:r>
          </a:p>
          <a:p>
            <a:pPr algn="ctr"/>
            <a:r>
              <a:rPr lang="en-GB" dirty="0" smtClean="0"/>
              <a:t>SQL Server MVP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Text Mining Transforms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Perform text based extractions/lookups against pipeline data</a:t>
            </a:r>
          </a:p>
          <a:p>
            <a:r>
              <a:rPr lang="en-GB" dirty="0" smtClean="0"/>
              <a:t>Uses Clustering and NLP underneath to do this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Mining Model Training Destination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Take data from the pipeline and use it to train a mining model.</a:t>
            </a:r>
          </a:p>
          <a:p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968" y="2786058"/>
            <a:ext cx="8915400" cy="1011222"/>
          </a:xfrm>
        </p:spPr>
        <p:txBody>
          <a:bodyPr/>
          <a:lstStyle/>
          <a:p>
            <a:r>
              <a:rPr lang="en-GB" dirty="0" smtClean="0"/>
              <a:t>Demos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http://www.SQLServerDataMining.com</a:t>
            </a:r>
          </a:p>
          <a:p>
            <a:r>
              <a:rPr lang="en-GB" dirty="0" smtClean="0">
                <a:hlinkClick r:id="rId2"/>
              </a:rPr>
              <a:t>http://www.bogdancrivat.net/dm/</a:t>
            </a:r>
            <a:endParaRPr lang="en-GB" dirty="0" smtClean="0"/>
          </a:p>
          <a:p>
            <a:r>
              <a:rPr lang="en-GB" dirty="0" smtClean="0">
                <a:hlinkClick r:id="rId3"/>
              </a:rPr>
              <a:t>http://blogs.msdn.com/jamiemac/</a:t>
            </a:r>
            <a:endParaRPr lang="en-GB" dirty="0" smtClean="0"/>
          </a:p>
          <a:p>
            <a:r>
              <a:rPr lang="en-GB" dirty="0" smtClean="0">
                <a:hlinkClick r:id="rId4"/>
              </a:rPr>
              <a:t>http://social.msdn.microsoft.com/Forums/en-US/sqldatamining/threads/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Contact Details</a:t>
            </a:r>
            <a:endParaRPr lang="en-GB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allan.mitchell@konesans.com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1.2.3.13/bmi/sqlbits.com/images/SQLBits/SQLBitsNewLogo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5723" y="565150"/>
            <a:ext cx="5969396" cy="183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040474" y="2867026"/>
            <a:ext cx="779925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4800">
                <a:latin typeface="Eras Bold ITC" pitchFamily="34" charset="0"/>
              </a:rPr>
              <a:t>Europe’s Premier </a:t>
            </a:r>
            <a:br>
              <a:rPr lang="en-GB" sz="4800">
                <a:latin typeface="Eras Bold ITC" pitchFamily="34" charset="0"/>
              </a:rPr>
            </a:br>
            <a:r>
              <a:rPr lang="en-GB" sz="4800">
                <a:latin typeface="Eras Bold ITC" pitchFamily="34" charset="0"/>
              </a:rPr>
              <a:t> Community </a:t>
            </a:r>
          </a:p>
          <a:p>
            <a:pPr algn="ctr"/>
            <a:r>
              <a:rPr lang="en-GB" sz="4800">
                <a:latin typeface="Eras Bold ITC" pitchFamily="34" charset="0"/>
              </a:rPr>
              <a:t>SQL Server Conference</a:t>
            </a:r>
          </a:p>
        </p:txBody>
      </p:sp>
    </p:spTree>
  </p:cSld>
  <p:clrMapOvr>
    <a:masterClrMapping/>
  </p:clrMapOvr>
  <p:transition spd="med" advTm="12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30200" y="1798321"/>
            <a:ext cx="9410700" cy="330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/>
              <a:t>April 2009</a:t>
            </a:r>
          </a:p>
          <a:p>
            <a:r>
              <a:rPr lang="en-GB" dirty="0" smtClean="0"/>
              <a:t>Saturday/4-Belfast: </a:t>
            </a:r>
            <a:r>
              <a:rPr lang="en-GB" dirty="0" smtClean="0">
                <a:hlinkClick r:id="rId2"/>
              </a:rPr>
              <a:t>DDD-Belfast</a:t>
            </a:r>
            <a:endParaRPr lang="en-GB" dirty="0" smtClean="0"/>
          </a:p>
          <a:p>
            <a:r>
              <a:rPr lang="en-GB" dirty="0" smtClean="0"/>
              <a:t>Tuesday/14-Glasgow: </a:t>
            </a:r>
            <a:r>
              <a:rPr lang="en-GB" dirty="0" smtClean="0">
                <a:hlinkClick r:id="rId3"/>
              </a:rPr>
              <a:t>Two DBAs walk in to a room of Developers</a:t>
            </a:r>
            <a:endParaRPr lang="en-GB" dirty="0" smtClean="0"/>
          </a:p>
          <a:p>
            <a:r>
              <a:rPr lang="en-GB" dirty="0" smtClean="0"/>
              <a:t>Thursday/16–London: </a:t>
            </a:r>
            <a:r>
              <a:rPr lang="en-GB" dirty="0" smtClean="0">
                <a:hlinkClick r:id="rId4"/>
              </a:rPr>
              <a:t>Using Spatial Data in SQL Server and Virtual Earth</a:t>
            </a:r>
            <a:endParaRPr lang="en-GB" dirty="0" smtClean="0"/>
          </a:p>
          <a:p>
            <a:r>
              <a:rPr lang="en-GB" dirty="0" smtClean="0"/>
              <a:t>Saturday/18-Reading: </a:t>
            </a:r>
            <a:r>
              <a:rPr lang="en-GB" dirty="0" err="1" smtClean="0">
                <a:hlinkClick r:id="rId5"/>
              </a:rPr>
              <a:t>WebDD</a:t>
            </a:r>
            <a:r>
              <a:rPr lang="en-GB" dirty="0" smtClean="0">
                <a:hlinkClick r:id="rId5"/>
              </a:rPr>
              <a:t> '09</a:t>
            </a:r>
            <a:endParaRPr lang="en-GB" dirty="0" smtClean="0"/>
          </a:p>
          <a:p>
            <a:r>
              <a:rPr lang="en-GB" dirty="0" smtClean="0"/>
              <a:t>Thursday/30-London: </a:t>
            </a:r>
            <a:r>
              <a:rPr lang="en-GB" dirty="0" smtClean="0">
                <a:hlinkClick r:id="rId6"/>
              </a:rPr>
              <a:t>Compress your database with </a:t>
            </a:r>
            <a:r>
              <a:rPr lang="en-GB" dirty="0" err="1" smtClean="0">
                <a:hlinkClick r:id="rId6"/>
              </a:rPr>
              <a:t>Hyperbac</a:t>
            </a:r>
            <a:endParaRPr lang="en-GB" dirty="0" smtClean="0"/>
          </a:p>
          <a:p>
            <a:r>
              <a:rPr lang="en-GB" b="1" dirty="0" smtClean="0"/>
              <a:t>May 2009</a:t>
            </a:r>
          </a:p>
          <a:p>
            <a:r>
              <a:rPr lang="en-GB" dirty="0" smtClean="0"/>
              <a:t>Saturday/2-Glasgow: </a:t>
            </a:r>
            <a:r>
              <a:rPr lang="en-GB" dirty="0" smtClean="0">
                <a:hlinkClick r:id="rId7"/>
              </a:rPr>
              <a:t>Developer Day Scotland 2009</a:t>
            </a:r>
            <a:endParaRPr lang="en-GB" dirty="0" smtClean="0"/>
          </a:p>
          <a:p>
            <a:r>
              <a:rPr lang="en-GB" dirty="0" smtClean="0"/>
              <a:t>Thursday/21–London: </a:t>
            </a:r>
            <a:r>
              <a:rPr lang="en-GB" dirty="0" smtClean="0">
                <a:hlinkClick r:id="rId8"/>
              </a:rPr>
              <a:t>SQL Server in the Cloud</a:t>
            </a:r>
            <a:r>
              <a:rPr lang="en-GB" dirty="0" smtClean="0"/>
              <a:t> </a:t>
            </a:r>
          </a:p>
          <a:p>
            <a:r>
              <a:rPr lang="en-GB" dirty="0" smtClean="0"/>
              <a:t>Saturday/23-Taunton: </a:t>
            </a:r>
            <a:r>
              <a:rPr lang="en-GB" dirty="0" smtClean="0">
                <a:hlinkClick r:id="rId9"/>
              </a:rPr>
              <a:t>DDD-South West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96240" y="701041"/>
            <a:ext cx="84366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latin typeface="Calibri" pitchFamily="34" charset="0"/>
              </a:rPr>
              <a:t>Up and coming events..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8320" y="5120640"/>
            <a:ext cx="84366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latin typeface="Calibri" pitchFamily="34" charset="0"/>
              </a:rPr>
              <a:t>See SQLServerFAQ.com for more details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Don’t forget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 smtClean="0"/>
              <a:t>The clocks go forward tonight!</a:t>
            </a:r>
            <a:endParaRPr lang="en-GB" dirty="0"/>
          </a:p>
        </p:txBody>
      </p:sp>
      <p:pic>
        <p:nvPicPr>
          <p:cNvPr id="7" name="Picture 6" descr="31Elc8XUJxL__SL500_AA280_Cloc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9115" y="2430780"/>
            <a:ext cx="3842703" cy="354711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Its party time!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 smtClean="0"/>
              <a:t>Coming up next in the Atrium:</a:t>
            </a:r>
          </a:p>
          <a:p>
            <a:pPr marL="0" indent="0" algn="ctr">
              <a:buNone/>
            </a:pPr>
            <a:r>
              <a:rPr lang="en-GB" dirty="0" smtClean="0"/>
              <a:t>Time to relax and let your hair down. </a:t>
            </a:r>
          </a:p>
          <a:p>
            <a:pPr marL="3678238" indent="0" algn="ctr">
              <a:buNone/>
              <a:tabLst>
                <a:tab pos="4216400" algn="l"/>
              </a:tabLst>
            </a:pPr>
            <a:r>
              <a:rPr lang="en-GB" dirty="0" err="1" smtClean="0"/>
              <a:t>Rockband</a:t>
            </a:r>
            <a:endParaRPr lang="en-GB" dirty="0" smtClean="0"/>
          </a:p>
          <a:p>
            <a:pPr marL="3678238" indent="0" algn="ctr">
              <a:buNone/>
              <a:tabLst>
                <a:tab pos="4216400" algn="l"/>
              </a:tabLst>
            </a:pPr>
            <a:r>
              <a:rPr lang="en-GB" dirty="0" smtClean="0"/>
              <a:t>Table football</a:t>
            </a:r>
          </a:p>
          <a:p>
            <a:pPr marL="3678238" indent="0" algn="ctr">
              <a:buNone/>
              <a:tabLst>
                <a:tab pos="4216400" algn="l"/>
              </a:tabLst>
            </a:pPr>
            <a:r>
              <a:rPr lang="en-GB" dirty="0" smtClean="0"/>
              <a:t>Air Hockey</a:t>
            </a:r>
          </a:p>
          <a:p>
            <a:pPr marL="3678238" indent="0" algn="ctr">
              <a:buNone/>
              <a:tabLst>
                <a:tab pos="4216400" algn="l"/>
              </a:tabLst>
            </a:pPr>
            <a:r>
              <a:rPr lang="en-GB" dirty="0" smtClean="0"/>
              <a:t>and more</a:t>
            </a:r>
            <a:endParaRPr lang="en-GB" dirty="0"/>
          </a:p>
        </p:txBody>
      </p:sp>
      <p:pic>
        <p:nvPicPr>
          <p:cNvPr id="5" name="GroupBy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95026" y="2875280"/>
            <a:ext cx="3668889" cy="25400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70000" mute="1">
                <p:cTn id="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 bwMode="auto">
          <a:xfrm>
            <a:off x="675879" y="1701800"/>
            <a:ext cx="8915400" cy="437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04465" y="640081"/>
            <a:ext cx="826935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smtClean="0"/>
              <a:t>We hope </a:t>
            </a:r>
            <a:r>
              <a:rPr lang="en-GB" sz="4800" dirty="0" smtClean="0"/>
              <a:t>you had a great conference!</a:t>
            </a:r>
          </a:p>
          <a:p>
            <a:pPr algn="ctr"/>
            <a:endParaRPr lang="en-GB" sz="4800" dirty="0" smtClean="0"/>
          </a:p>
          <a:p>
            <a:pPr algn="ctr"/>
            <a:r>
              <a:rPr lang="en-GB" sz="4800" dirty="0" smtClean="0"/>
              <a:t>See you at the next one in the Autumn</a:t>
            </a:r>
          </a:p>
          <a:p>
            <a:pPr algn="ctr"/>
            <a:endParaRPr lang="en-GB" sz="4800" dirty="0" smtClean="0"/>
          </a:p>
          <a:p>
            <a:pPr algn="ctr"/>
            <a:r>
              <a:rPr lang="en-GB" sz="4800" dirty="0" smtClean="0"/>
              <a:t>Thank you</a:t>
            </a:r>
            <a:endParaRPr lang="en-GB" sz="4800" dirty="0"/>
          </a:p>
        </p:txBody>
      </p:sp>
    </p:spTree>
  </p:cSld>
  <p:clrMapOvr>
    <a:masterClrMapping/>
  </p:clrMapOvr>
  <p:transition spd="med" advTm="1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am 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SQL Server MVP</a:t>
            </a:r>
          </a:p>
          <a:p>
            <a:r>
              <a:rPr lang="en-GB" dirty="0" smtClean="0"/>
              <a:t>SQL Server Consultant</a:t>
            </a:r>
          </a:p>
          <a:p>
            <a:r>
              <a:rPr lang="en-GB" dirty="0" smtClean="0"/>
              <a:t>Joint author on </a:t>
            </a:r>
            <a:r>
              <a:rPr lang="en-GB" dirty="0" err="1" smtClean="0"/>
              <a:t>Wrox</a:t>
            </a:r>
            <a:r>
              <a:rPr lang="en-GB" dirty="0" smtClean="0"/>
              <a:t> Professional SSIS book</a:t>
            </a:r>
          </a:p>
          <a:p>
            <a:r>
              <a:rPr lang="en-GB" dirty="0" smtClean="0"/>
              <a:t>Worked with SQL Server since version 6.5</a:t>
            </a:r>
          </a:p>
          <a:p>
            <a:r>
              <a:rPr lang="en-GB" dirty="0" smtClean="0">
                <a:hlinkClick r:id="rId2"/>
              </a:rPr>
              <a:t>www.SQLDTS.com</a:t>
            </a:r>
            <a:r>
              <a:rPr lang="en-GB" dirty="0" smtClean="0"/>
              <a:t> and </a:t>
            </a:r>
            <a:r>
              <a:rPr lang="en-GB" dirty="0" smtClean="0">
                <a:hlinkClick r:id="rId3"/>
              </a:rPr>
              <a:t>www.SQLIS.com</a:t>
            </a:r>
            <a:endParaRPr lang="en-GB" dirty="0" smtClean="0"/>
          </a:p>
          <a:p>
            <a:r>
              <a:rPr lang="en-GB" dirty="0" smtClean="0"/>
              <a:t>Partner of SQL Know How</a:t>
            </a:r>
          </a:p>
          <a:p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Today’s Schedule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95300" y="1600205"/>
            <a:ext cx="910117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I only have 30 minutes !</a:t>
            </a:r>
          </a:p>
          <a:p>
            <a:r>
              <a:rPr lang="en-GB" dirty="0" smtClean="0"/>
              <a:t>Why do they go well together</a:t>
            </a:r>
          </a:p>
          <a:p>
            <a:r>
              <a:rPr lang="en-GB" dirty="0" smtClean="0"/>
              <a:t>How do they do it</a:t>
            </a:r>
            <a:r>
              <a:rPr lang="en-GB" dirty="0" smtClean="0"/>
              <a:t>?</a:t>
            </a:r>
            <a:endParaRPr lang="en-GB" dirty="0" smtClean="0"/>
          </a:p>
        </p:txBody>
      </p:sp>
    </p:spTree>
    <p:custDataLst>
      <p:tags r:id="rId1"/>
    </p:custData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do they go well together?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Easy</a:t>
            </a:r>
          </a:p>
          <a:p>
            <a:pPr lvl="1"/>
            <a:r>
              <a:rPr lang="en-GB" dirty="0" smtClean="0"/>
              <a:t>SSIS moves and cleans data</a:t>
            </a:r>
          </a:p>
          <a:p>
            <a:pPr lvl="1"/>
            <a:r>
              <a:rPr lang="en-GB" dirty="0" smtClean="0"/>
              <a:t>SSIS can manipulate heterogeneous data</a:t>
            </a:r>
          </a:p>
          <a:p>
            <a:pPr lvl="1"/>
            <a:r>
              <a:rPr lang="en-GB" dirty="0" smtClean="0"/>
              <a:t>Data Mining requires clean data (duh!)</a:t>
            </a:r>
          </a:p>
          <a:p>
            <a:pPr lvl="1"/>
            <a:r>
              <a:rPr lang="en-GB" dirty="0" smtClean="0"/>
              <a:t>Data Mining requires a given structure for the data</a:t>
            </a:r>
          </a:p>
          <a:p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you get?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 smtClean="0"/>
              <a:t>Tasks</a:t>
            </a:r>
          </a:p>
          <a:p>
            <a:pPr lvl="1"/>
            <a:r>
              <a:rPr lang="en-GB" b="1" dirty="0" smtClean="0"/>
              <a:t>Analysis Services Execute DDL Task</a:t>
            </a:r>
          </a:p>
          <a:p>
            <a:pPr lvl="1"/>
            <a:r>
              <a:rPr lang="en-GB" b="1" dirty="0" smtClean="0"/>
              <a:t>Analysis Services Processing Task</a:t>
            </a:r>
          </a:p>
          <a:p>
            <a:pPr lvl="1"/>
            <a:r>
              <a:rPr lang="en-GB" b="1" dirty="0" smtClean="0"/>
              <a:t>Data Mining Query Task</a:t>
            </a:r>
          </a:p>
          <a:p>
            <a:r>
              <a:rPr lang="en-GB" b="1" dirty="0" smtClean="0"/>
              <a:t>Transformation</a:t>
            </a:r>
          </a:p>
          <a:p>
            <a:pPr lvl="1"/>
            <a:r>
              <a:rPr lang="en-GB" b="1" dirty="0" smtClean="0"/>
              <a:t>Data Mining Query Transformation</a:t>
            </a:r>
          </a:p>
          <a:p>
            <a:pPr lvl="1"/>
            <a:r>
              <a:rPr lang="en-GB" b="1" dirty="0" smtClean="0">
                <a:solidFill>
                  <a:srgbClr val="FFFF00"/>
                </a:solidFill>
              </a:rPr>
              <a:t>Term Extraction Transform</a:t>
            </a:r>
          </a:p>
          <a:p>
            <a:pPr lvl="1"/>
            <a:r>
              <a:rPr lang="en-GB" b="1" dirty="0" smtClean="0">
                <a:solidFill>
                  <a:srgbClr val="FFFF00"/>
                </a:solidFill>
              </a:rPr>
              <a:t>Term Lookup Transform</a:t>
            </a:r>
          </a:p>
          <a:p>
            <a:r>
              <a:rPr lang="en-GB" b="1" dirty="0" smtClean="0"/>
              <a:t>Destination</a:t>
            </a:r>
          </a:p>
          <a:p>
            <a:pPr lvl="1"/>
            <a:r>
              <a:rPr lang="en-GB" b="1" dirty="0" smtClean="0"/>
              <a:t>Data Mining Model Training Destination</a:t>
            </a:r>
          </a:p>
          <a:p>
            <a:endParaRPr lang="en-GB" b="1" dirty="0" smtClean="0"/>
          </a:p>
          <a:p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Analysis Services Execute DDL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Allows you to run DDL statements against SSAS</a:t>
            </a:r>
          </a:p>
          <a:p>
            <a:r>
              <a:rPr lang="en-GB" dirty="0" smtClean="0"/>
              <a:t>Includes Dropping, Creating, Altering DM objects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Analysis Services Processing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Process objects on SSAS</a:t>
            </a:r>
          </a:p>
          <a:p>
            <a:r>
              <a:rPr lang="en-GB" dirty="0" smtClean="0"/>
              <a:t>This includes your Mining Structures and models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Mining Query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Query one or more mining models/structures</a:t>
            </a:r>
          </a:p>
          <a:p>
            <a:r>
              <a:rPr lang="en-GB" dirty="0" smtClean="0"/>
              <a:t>Return singleton or flattened </a:t>
            </a:r>
            <a:r>
              <a:rPr lang="en-GB" dirty="0" err="1" smtClean="0"/>
              <a:t>cellset</a:t>
            </a:r>
            <a:endParaRPr lang="en-GB" dirty="0" smtClean="0"/>
          </a:p>
          <a:p>
            <a:r>
              <a:rPr lang="en-GB" dirty="0" smtClean="0"/>
              <a:t>Store results to table (OLE DB</a:t>
            </a:r>
            <a:r>
              <a:rPr lang="en-GB" dirty="0" smtClean="0"/>
              <a:t>) or variable.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Mining Query Transform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Perform a DM query against a model</a:t>
            </a:r>
          </a:p>
          <a:p>
            <a:r>
              <a:rPr lang="en-GB" dirty="0" smtClean="0"/>
              <a:t>Return result into the pipeline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8|1.6|52|36.2"/>
</p:tagLst>
</file>

<file path=ppt/theme/theme1.xml><?xml version="1.0" encoding="utf-8"?>
<a:theme xmlns:a="http://schemas.openxmlformats.org/drawingml/2006/main" name="SQLKnowHow">
  <a:themeElements>
    <a:clrScheme name="Custom 1">
      <a:dk1>
        <a:srgbClr val="69676D"/>
      </a:dk1>
      <a:lt1>
        <a:srgbClr val="FFFFFF"/>
      </a:lt1>
      <a:dk2>
        <a:srgbClr val="69676D"/>
      </a:dk2>
      <a:lt2>
        <a:srgbClr val="E9E6EC"/>
      </a:lt2>
      <a:accent1>
        <a:srgbClr val="69676D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C7AED6"/>
      </a:hlink>
      <a:folHlink>
        <a:srgbClr val="C7AED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1654</TotalTime>
  <Words>388</Words>
  <Application>Microsoft Office PowerPoint</Application>
  <PresentationFormat>A4 Paper (210x297 mm)</PresentationFormat>
  <Paragraphs>85</Paragraphs>
  <Slides>19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SQLKnowHow</vt:lpstr>
      <vt:lpstr>Data Mining and SSIS A marriage made in heaven  (or Redmond at least)</vt:lpstr>
      <vt:lpstr>Who am I</vt:lpstr>
      <vt:lpstr>Today’s Schedule</vt:lpstr>
      <vt:lpstr>Why do they go well together?</vt:lpstr>
      <vt:lpstr>What do you get?</vt:lpstr>
      <vt:lpstr>Analysis Services Execute DDL Task</vt:lpstr>
      <vt:lpstr>Analysis Services Processing Task</vt:lpstr>
      <vt:lpstr>Data Mining Query Task</vt:lpstr>
      <vt:lpstr>Data Mining Query Transform</vt:lpstr>
      <vt:lpstr>Text Mining Transforms</vt:lpstr>
      <vt:lpstr>Mining Model Training Destination</vt:lpstr>
      <vt:lpstr>Demos</vt:lpstr>
      <vt:lpstr>Resources</vt:lpstr>
      <vt:lpstr>Contact Details</vt:lpstr>
      <vt:lpstr>Slide 15</vt:lpstr>
      <vt:lpstr>Slide 16</vt:lpstr>
      <vt:lpstr>Don’t forget</vt:lpstr>
      <vt:lpstr>Its party time!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Allan Mitchell</dc:creator>
  <cp:lastModifiedBy>Allan Mitchell</cp:lastModifiedBy>
  <cp:revision>138</cp:revision>
  <dcterms:created xsi:type="dcterms:W3CDTF">2008-02-18T20:18:17Z</dcterms:created>
  <dcterms:modified xsi:type="dcterms:W3CDTF">2009-03-28T17:10:35Z</dcterms:modified>
</cp:coreProperties>
</file>