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45"/>
  </p:notesMasterIdLst>
  <p:sldIdLst>
    <p:sldId id="256" r:id="rId2"/>
    <p:sldId id="262" r:id="rId3"/>
    <p:sldId id="298" r:id="rId4"/>
    <p:sldId id="304" r:id="rId5"/>
    <p:sldId id="275" r:id="rId6"/>
    <p:sldId id="263" r:id="rId7"/>
    <p:sldId id="269" r:id="rId8"/>
    <p:sldId id="264" r:id="rId9"/>
    <p:sldId id="267" r:id="rId10"/>
    <p:sldId id="299" r:id="rId11"/>
    <p:sldId id="265" r:id="rId12"/>
    <p:sldId id="268" r:id="rId13"/>
    <p:sldId id="303" r:id="rId14"/>
    <p:sldId id="266" r:id="rId15"/>
    <p:sldId id="257" r:id="rId16"/>
    <p:sldId id="259" r:id="rId17"/>
    <p:sldId id="258" r:id="rId18"/>
    <p:sldId id="260" r:id="rId19"/>
    <p:sldId id="285" r:id="rId20"/>
    <p:sldId id="296" r:id="rId21"/>
    <p:sldId id="284" r:id="rId22"/>
    <p:sldId id="286" r:id="rId23"/>
    <p:sldId id="281" r:id="rId24"/>
    <p:sldId id="282" r:id="rId25"/>
    <p:sldId id="280" r:id="rId26"/>
    <p:sldId id="283" r:id="rId27"/>
    <p:sldId id="272" r:id="rId28"/>
    <p:sldId id="287" r:id="rId29"/>
    <p:sldId id="291" r:id="rId30"/>
    <p:sldId id="288" r:id="rId31"/>
    <p:sldId id="289" r:id="rId32"/>
    <p:sldId id="293" r:id="rId33"/>
    <p:sldId id="290" r:id="rId34"/>
    <p:sldId id="294" r:id="rId35"/>
    <p:sldId id="295" r:id="rId36"/>
    <p:sldId id="261" r:id="rId37"/>
    <p:sldId id="276" r:id="rId38"/>
    <p:sldId id="278" r:id="rId39"/>
    <p:sldId id="279" r:id="rId40"/>
    <p:sldId id="277" r:id="rId41"/>
    <p:sldId id="300" r:id="rId42"/>
    <p:sldId id="302" r:id="rId43"/>
    <p:sldId id="301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55" autoAdjust="0"/>
    <p:restoredTop sz="45300" autoAdjust="0"/>
  </p:normalViewPr>
  <p:slideViewPr>
    <p:cSldViewPr>
      <p:cViewPr varScale="1">
        <p:scale>
          <a:sx n="59" d="100"/>
          <a:sy n="59" d="100"/>
        </p:scale>
        <p:origin x="-31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98B91E-A39B-4EE6-BA72-DFC647D38429}" type="datetimeFigureOut">
              <a:rPr lang="en-US" smtClean="0"/>
              <a:pPr/>
              <a:t>9/12/2008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75FE6E-20EE-4D4E-B4E6-80B5752ABB8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5FE6E-20EE-4D4E-B4E6-80B5752ABB8C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5FE6E-20EE-4D4E-B4E6-80B5752ABB8C}" type="slidenum">
              <a:rPr lang="en-GB" smtClean="0"/>
              <a:pPr/>
              <a:t>27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5FE6E-20EE-4D4E-B4E6-80B5752ABB8C}" type="slidenum">
              <a:rPr lang="en-GB" smtClean="0"/>
              <a:pPr/>
              <a:t>31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5FE6E-20EE-4D4E-B4E6-80B5752ABB8C}" type="slidenum">
              <a:rPr lang="en-GB" smtClean="0"/>
              <a:pPr/>
              <a:t>32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5FE6E-20EE-4D4E-B4E6-80B5752ABB8C}" type="slidenum">
              <a:rPr lang="en-GB" smtClean="0"/>
              <a:pPr/>
              <a:t>36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5FE6E-20EE-4D4E-B4E6-80B5752ABB8C}" type="slidenum">
              <a:rPr lang="en-GB" smtClean="0"/>
              <a:pPr/>
              <a:t>38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5FE6E-20EE-4D4E-B4E6-80B5752ABB8C}" type="slidenum">
              <a:rPr lang="en-GB" smtClean="0"/>
              <a:pPr/>
              <a:t>40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5FE6E-20EE-4D4E-B4E6-80B5752ABB8C}" type="slidenum">
              <a:rPr lang="en-GB" smtClean="0"/>
              <a:pPr/>
              <a:t>41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Explain</a:t>
            </a:r>
            <a:r>
              <a:rPr lang="en-GB" baseline="0" dirty="0" smtClean="0"/>
              <a:t> High Selectivity</a:t>
            </a:r>
          </a:p>
          <a:p>
            <a:r>
              <a:rPr lang="en-GB" baseline="0" dirty="0" smtClean="0"/>
              <a:t>Explain Low Selectivity</a:t>
            </a:r>
          </a:p>
          <a:p>
            <a:r>
              <a:rPr lang="en-GB" baseline="0" dirty="0" smtClean="0"/>
              <a:t>Explain the term table scan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5FE6E-20EE-4D4E-B4E6-80B5752ABB8C}" type="slidenum">
              <a:rPr lang="en-GB" smtClean="0"/>
              <a:pPr/>
              <a:t>42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5FE6E-20EE-4D4E-B4E6-80B5752ABB8C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5FE6E-20EE-4D4E-B4E6-80B5752ABB8C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Explain</a:t>
            </a:r>
            <a:r>
              <a:rPr lang="en-GB" baseline="0" dirty="0" smtClean="0"/>
              <a:t> High Selectivity</a:t>
            </a:r>
          </a:p>
          <a:p>
            <a:r>
              <a:rPr lang="en-GB" baseline="0" dirty="0" smtClean="0"/>
              <a:t>Explain Low Selectivity</a:t>
            </a:r>
          </a:p>
          <a:p>
            <a:r>
              <a:rPr lang="en-GB" baseline="0" dirty="0" smtClean="0"/>
              <a:t>Explain the term table scan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5FE6E-20EE-4D4E-B4E6-80B5752ABB8C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Drop</a:t>
            </a:r>
            <a:r>
              <a:rPr lang="en-GB" baseline="0" dirty="0" smtClean="0"/>
              <a:t> Indexes</a:t>
            </a:r>
            <a:endParaRPr lang="en-GB" dirty="0" smtClean="0"/>
          </a:p>
          <a:p>
            <a:r>
              <a:rPr lang="en-GB" dirty="0" smtClean="0"/>
              <a:t>Explain</a:t>
            </a:r>
            <a:r>
              <a:rPr lang="en-GB" baseline="0" dirty="0" smtClean="0"/>
              <a:t> Table + Database</a:t>
            </a:r>
          </a:p>
          <a:p>
            <a:endParaRPr lang="en-GB" dirty="0" smtClean="0"/>
          </a:p>
          <a:p>
            <a:r>
              <a:rPr lang="en-GB" dirty="0" smtClean="0"/>
              <a:t>Run Query</a:t>
            </a:r>
          </a:p>
          <a:p>
            <a:r>
              <a:rPr lang="en-GB" dirty="0" smtClean="0"/>
              <a:t>Show </a:t>
            </a:r>
            <a:r>
              <a:rPr lang="en-GB" dirty="0" err="1" smtClean="0"/>
              <a:t>Uncached</a:t>
            </a:r>
            <a:endParaRPr lang="en-GB" dirty="0" smtClean="0"/>
          </a:p>
          <a:p>
            <a:r>
              <a:rPr lang="en-GB" dirty="0" smtClean="0"/>
              <a:t>Show</a:t>
            </a:r>
            <a:r>
              <a:rPr lang="en-GB" baseline="0" dirty="0" smtClean="0"/>
              <a:t> Cached</a:t>
            </a:r>
          </a:p>
          <a:p>
            <a:r>
              <a:rPr lang="en-GB" baseline="0" dirty="0" smtClean="0"/>
              <a:t>Clear Cache + Run Again</a:t>
            </a:r>
          </a:p>
          <a:p>
            <a:endParaRPr lang="en-GB" dirty="0" smtClean="0"/>
          </a:p>
          <a:p>
            <a:r>
              <a:rPr lang="en-GB" dirty="0" smtClean="0"/>
              <a:t>Display Estimated Execution Plan</a:t>
            </a:r>
          </a:p>
          <a:p>
            <a:r>
              <a:rPr lang="en-GB" dirty="0" smtClean="0"/>
              <a:t>Include</a:t>
            </a:r>
            <a:r>
              <a:rPr lang="en-GB" baseline="0" dirty="0" smtClean="0"/>
              <a:t> Actual Execution Plan</a:t>
            </a:r>
          </a:p>
          <a:p>
            <a:r>
              <a:rPr lang="en-GB" baseline="0" dirty="0" smtClean="0"/>
              <a:t>Show Table Scan</a:t>
            </a:r>
          </a:p>
          <a:p>
            <a:endParaRPr lang="en-GB" baseline="0" dirty="0" smtClean="0"/>
          </a:p>
          <a:p>
            <a:r>
              <a:rPr lang="en-GB" baseline="0" dirty="0" smtClean="0"/>
              <a:t>Show Statistics</a:t>
            </a:r>
          </a:p>
          <a:p>
            <a:r>
              <a:rPr lang="en-GB" baseline="0" dirty="0" smtClean="0"/>
              <a:t>Explain Pages, Logical Reads, Physical Reads, Read Ahead Reads</a:t>
            </a:r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5FE6E-20EE-4D4E-B4E6-80B5752ABB8C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Right Click</a:t>
            </a:r>
            <a:r>
              <a:rPr lang="en-GB" baseline="0" dirty="0" smtClean="0"/>
              <a:t> on the Customers </a:t>
            </a:r>
            <a:r>
              <a:rPr lang="en-GB" baseline="0" dirty="0" err="1" smtClean="0"/>
              <a:t>Tablw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5FE6E-20EE-4D4E-B4E6-80B5752ABB8C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Explain</a:t>
            </a:r>
            <a:r>
              <a:rPr lang="en-GB" baseline="0" dirty="0" smtClean="0"/>
              <a:t> High Selectivity</a:t>
            </a:r>
          </a:p>
          <a:p>
            <a:r>
              <a:rPr lang="en-GB" baseline="0" dirty="0" smtClean="0"/>
              <a:t>Explain Low Selectivity</a:t>
            </a:r>
          </a:p>
          <a:p>
            <a:r>
              <a:rPr lang="en-GB" baseline="0" dirty="0" smtClean="0"/>
              <a:t>Explain the term table scan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5FE6E-20EE-4D4E-B4E6-80B5752ABB8C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5FE6E-20EE-4D4E-B4E6-80B5752ABB8C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5FE6E-20EE-4D4E-B4E6-80B5752ABB8C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00C2-4C02-46C9-88C0-32A21EC41922}" type="datetimeFigureOut">
              <a:rPr lang="en-US" smtClean="0"/>
              <a:pPr/>
              <a:t>9/12/2008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8246-B183-4B69-9480-D747B8E4F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00C2-4C02-46C9-88C0-32A21EC41922}" type="datetimeFigureOut">
              <a:rPr lang="en-US" smtClean="0"/>
              <a:pPr/>
              <a:t>9/12/2008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8246-B183-4B69-9480-D747B8E4F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00C2-4C02-46C9-88C0-32A21EC41922}" type="datetimeFigureOut">
              <a:rPr lang="en-US" smtClean="0"/>
              <a:pPr/>
              <a:t>9/12/2008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8246-B183-4B69-9480-D747B8E4F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00C2-4C02-46C9-88C0-32A21EC41922}" type="datetimeFigureOut">
              <a:rPr lang="en-US" smtClean="0"/>
              <a:pPr/>
              <a:t>9/12/2008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8246-B183-4B69-9480-D747B8E4F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00C2-4C02-46C9-88C0-32A21EC41922}" type="datetimeFigureOut">
              <a:rPr lang="en-US" smtClean="0"/>
              <a:pPr/>
              <a:t>9/12/2008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8246-B183-4B69-9480-D747B8E4F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00C2-4C02-46C9-88C0-32A21EC41922}" type="datetimeFigureOut">
              <a:rPr lang="en-US" smtClean="0"/>
              <a:pPr/>
              <a:t>9/12/2008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8246-B183-4B69-9480-D747B8E4F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00C2-4C02-46C9-88C0-32A21EC41922}" type="datetimeFigureOut">
              <a:rPr lang="en-US" smtClean="0"/>
              <a:pPr/>
              <a:t>9/12/2008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8246-B183-4B69-9480-D747B8E4F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00C2-4C02-46C9-88C0-32A21EC41922}" type="datetimeFigureOut">
              <a:rPr lang="en-US" smtClean="0"/>
              <a:pPr/>
              <a:t>9/12/2008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8246-B183-4B69-9480-D747B8E4F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00C2-4C02-46C9-88C0-32A21EC41922}" type="datetimeFigureOut">
              <a:rPr lang="en-US" smtClean="0"/>
              <a:pPr/>
              <a:t>9/12/2008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8246-B183-4B69-9480-D747B8E4F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00C2-4C02-46C9-88C0-32A21EC41922}" type="datetimeFigureOut">
              <a:rPr lang="en-US" smtClean="0"/>
              <a:pPr/>
              <a:t>9/12/2008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8246-B183-4B69-9480-D747B8E4F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00C2-4C02-46C9-88C0-32A21EC41922}" type="datetimeFigureOut">
              <a:rPr lang="en-US" smtClean="0"/>
              <a:pPr/>
              <a:t>9/12/2008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5828246-B183-4B69-9480-D747B8E4F57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EB00C2-4C02-46C9-88C0-32A21EC41922}" type="datetimeFigureOut">
              <a:rPr lang="en-US" smtClean="0"/>
              <a:pPr/>
              <a:t>9/12/2008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828246-B183-4B69-9480-D747B8E4F575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silverlightuk.blogspot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ilverlightuk.blogspot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xtgenug.net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silverlightuk.blogspot.com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Useful </a:t>
            </a:r>
            <a:r>
              <a:rPr lang="en-GB" dirty="0" err="1" smtClean="0"/>
              <a:t>Sql</a:t>
            </a:r>
            <a:r>
              <a:rPr lang="en-GB" dirty="0" smtClean="0"/>
              <a:t> Stuff </a:t>
            </a:r>
            <a:r>
              <a:rPr lang="en-GB" dirty="0" err="1" smtClean="0"/>
              <a:t>wot</a:t>
            </a:r>
            <a:r>
              <a:rPr lang="en-GB" dirty="0" smtClean="0"/>
              <a:t> I learned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Chris Hay</a:t>
            </a:r>
          </a:p>
          <a:p>
            <a:r>
              <a:rPr lang="en-GB" dirty="0" err="1" smtClean="0"/>
              <a:t>Roskakori</a:t>
            </a:r>
            <a:r>
              <a:rPr lang="en-GB" dirty="0" smtClean="0"/>
              <a:t> Limited</a:t>
            </a:r>
          </a:p>
          <a:p>
            <a:r>
              <a:rPr lang="en-GB" dirty="0" smtClean="0">
                <a:hlinkClick r:id="rId2"/>
              </a:rPr>
              <a:t>http://silverlightuk.blogspot.com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Reduce Cached Pages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Split out infrequently accessed data</a:t>
            </a:r>
          </a:p>
          <a:p>
            <a:pPr lvl="1"/>
            <a:r>
              <a:rPr lang="en-GB" dirty="0" smtClean="0"/>
              <a:t>Especially large data </a:t>
            </a:r>
            <a:r>
              <a:rPr lang="en-GB" dirty="0" err="1" smtClean="0"/>
              <a:t>e.g</a:t>
            </a:r>
            <a:r>
              <a:rPr lang="en-GB" dirty="0" smtClean="0"/>
              <a:t> </a:t>
            </a:r>
            <a:r>
              <a:rPr lang="en-GB" b="1" dirty="0" err="1" smtClean="0"/>
              <a:t>varchar</a:t>
            </a:r>
            <a:r>
              <a:rPr lang="en-GB" b="1" dirty="0" smtClean="0"/>
              <a:t>(max)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429000"/>
            <a:ext cx="842968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Statistics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IO Statistics</a:t>
            </a:r>
          </a:p>
          <a:p>
            <a:pPr lvl="1"/>
            <a:r>
              <a:rPr lang="en-GB" dirty="0" smtClean="0"/>
              <a:t>SET STATISTICS IO ON</a:t>
            </a:r>
          </a:p>
          <a:p>
            <a:pPr lvl="1"/>
            <a:r>
              <a:rPr lang="en-GB" dirty="0" smtClean="0"/>
              <a:t>SET STATISTICS IO OFF</a:t>
            </a:r>
          </a:p>
          <a:p>
            <a:r>
              <a:rPr lang="en-GB" dirty="0" smtClean="0"/>
              <a:t>Time Statistics</a:t>
            </a:r>
          </a:p>
          <a:p>
            <a:pPr lvl="1"/>
            <a:r>
              <a:rPr lang="en-GB" dirty="0" smtClean="0"/>
              <a:t>SET STATISTICS TIME ON</a:t>
            </a:r>
          </a:p>
          <a:p>
            <a:pPr lvl="1"/>
            <a:r>
              <a:rPr lang="en-GB" dirty="0" smtClean="0"/>
              <a:t>SET STATISTICS TIME OFF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Statistics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High CPU Time is Bad</a:t>
            </a:r>
          </a:p>
          <a:p>
            <a:r>
              <a:rPr lang="en-GB" dirty="0" smtClean="0"/>
              <a:t>High Logical Reads is Bad</a:t>
            </a:r>
          </a:p>
          <a:p>
            <a:r>
              <a:rPr lang="en-GB" dirty="0" smtClean="0"/>
              <a:t>Physical Reads are Bad</a:t>
            </a:r>
          </a:p>
          <a:p>
            <a:r>
              <a:rPr lang="en-GB" dirty="0" smtClean="0"/>
              <a:t>Read Ahead Reads are Bad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 Indexes (Heap)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Table with no Indexes</a:t>
            </a:r>
          </a:p>
          <a:p>
            <a:r>
              <a:rPr lang="en-GB" dirty="0" smtClean="0"/>
              <a:t>Data is stored unordered</a:t>
            </a:r>
          </a:p>
          <a:p>
            <a:r>
              <a:rPr lang="en-GB" dirty="0" smtClean="0"/>
              <a:t>All queries are slow</a:t>
            </a:r>
          </a:p>
          <a:p>
            <a:pPr lvl="1"/>
            <a:r>
              <a:rPr lang="en-GB" dirty="0" smtClean="0"/>
              <a:t>High and Low Selectivity irrelevant</a:t>
            </a:r>
          </a:p>
          <a:p>
            <a:pPr lvl="1"/>
            <a:r>
              <a:rPr lang="en-GB" dirty="0" smtClean="0"/>
              <a:t>Data position in table irrelevant</a:t>
            </a:r>
          </a:p>
          <a:p>
            <a:r>
              <a:rPr lang="en-GB" dirty="0" smtClean="0"/>
              <a:t>Performs a Table Scan</a:t>
            </a:r>
          </a:p>
          <a:p>
            <a:pPr lvl="1"/>
            <a:r>
              <a:rPr lang="en-GB" dirty="0" smtClean="0"/>
              <a:t>Reads every row in the table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             Alert – Avoid at all costs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5214950"/>
            <a:ext cx="90487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Run away from Heaps + Table Scans</a:t>
            </a:r>
            <a:endParaRPr lang="en-GB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819150" y="3201194"/>
            <a:ext cx="75057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Clustered Index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795009" y="1935163"/>
            <a:ext cx="5553982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4166536" y="3244334"/>
            <a:ext cx="8109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Light 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Clustered Index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My Favourite Index </a:t>
            </a:r>
            <a:r>
              <a:rPr lang="en-GB" dirty="0" smtClean="0">
                <a:sym typeface="Wingdings" pitchFamily="2" charset="2"/>
              </a:rPr>
              <a:t></a:t>
            </a:r>
          </a:p>
          <a:p>
            <a:r>
              <a:rPr lang="en-GB" dirty="0" smtClean="0">
                <a:sym typeface="Wingdings" pitchFamily="2" charset="2"/>
              </a:rPr>
              <a:t>Once found item in Index you have data</a:t>
            </a:r>
          </a:p>
          <a:p>
            <a:r>
              <a:rPr lang="en-GB" dirty="0" smtClean="0">
                <a:sym typeface="Wingdings" pitchFamily="2" charset="2"/>
              </a:rPr>
              <a:t>Generally use where possible</a:t>
            </a:r>
          </a:p>
          <a:p>
            <a:r>
              <a:rPr lang="en-GB" dirty="0" smtClean="0">
                <a:sym typeface="Wingdings" pitchFamily="2" charset="2"/>
              </a:rPr>
              <a:t>Superfast for range searches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Low selectivity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Non Clustered Index</a:t>
            </a:r>
            <a:endParaRPr lang="en-GB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081212" y="1948656"/>
            <a:ext cx="4981575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Non Clustered Index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ym typeface="Wingdings" pitchFamily="2" charset="2"/>
              </a:rPr>
              <a:t>Once found item in Index, needs additional lookup to get data</a:t>
            </a:r>
          </a:p>
          <a:p>
            <a:r>
              <a:rPr lang="en-GB" dirty="0" smtClean="0">
                <a:sym typeface="Wingdings" pitchFamily="2" charset="2"/>
              </a:rPr>
              <a:t>Superfast for highly selective searches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Comparable to clustered index</a:t>
            </a:r>
          </a:p>
          <a:p>
            <a:r>
              <a:rPr lang="en-GB" dirty="0" smtClean="0">
                <a:sym typeface="Wingdings" pitchFamily="2" charset="2"/>
              </a:rPr>
              <a:t>Slow for range searches (low selectivity)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Due to lookup</a:t>
            </a:r>
            <a:endParaRPr lang="en-GB" dirty="0"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Doesn’t need lookup if only columns in index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Just as </a:t>
            </a:r>
            <a:r>
              <a:rPr lang="en-GB" smtClean="0">
                <a:sym typeface="Wingdings" pitchFamily="2" charset="2"/>
              </a:rPr>
              <a:t>faster as the </a:t>
            </a:r>
            <a:r>
              <a:rPr lang="en-GB" dirty="0" smtClean="0">
                <a:sym typeface="Wingdings" pitchFamily="2" charset="2"/>
              </a:rPr>
              <a:t>clustered index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Selectivity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514350" indent="-514350"/>
            <a:r>
              <a:rPr lang="en-GB" dirty="0" smtClean="0"/>
              <a:t>High Selectivity</a:t>
            </a:r>
          </a:p>
          <a:p>
            <a:pPr marL="914400" lvl="1" indent="-514350"/>
            <a:r>
              <a:rPr lang="en-GB" dirty="0" smtClean="0"/>
              <a:t>A query which returns a small number of rows</a:t>
            </a:r>
          </a:p>
          <a:p>
            <a:pPr marL="914400" lvl="1" indent="-514350"/>
            <a:endParaRPr lang="en-GB" dirty="0" smtClean="0"/>
          </a:p>
          <a:p>
            <a:pPr marL="514350" indent="-514350"/>
            <a:r>
              <a:rPr lang="en-GB" dirty="0" smtClean="0"/>
              <a:t>Low Selectivity</a:t>
            </a:r>
          </a:p>
          <a:p>
            <a:pPr marL="914400" lvl="1" indent="-514350"/>
            <a:r>
              <a:rPr lang="en-GB" dirty="0" smtClean="0"/>
              <a:t>A query which returns a large number of rows</a:t>
            </a:r>
          </a:p>
          <a:p>
            <a:pPr marL="914400" lvl="1" indent="-514350">
              <a:buNone/>
            </a:pPr>
            <a:endParaRPr lang="en-GB" dirty="0" smtClean="0"/>
          </a:p>
          <a:p>
            <a:pPr marL="514350" indent="-514350"/>
            <a:r>
              <a:rPr lang="en-GB" dirty="0" smtClean="0"/>
              <a:t>Calculate Selectivity</a:t>
            </a:r>
          </a:p>
          <a:p>
            <a:pPr marL="914400" lvl="1" indent="-514350">
              <a:buNone/>
            </a:pPr>
            <a:r>
              <a:rPr lang="en-GB" sz="2400" dirty="0" smtClean="0"/>
              <a:t>DBCC SHOW_STATISTICS (</a:t>
            </a:r>
            <a:r>
              <a:rPr lang="en-GB" sz="2400" dirty="0" err="1" smtClean="0"/>
              <a:t>N'dbo.Customers</a:t>
            </a:r>
            <a:r>
              <a:rPr lang="en-GB" sz="2400" dirty="0" smtClean="0"/>
              <a:t>', </a:t>
            </a:r>
            <a:r>
              <a:rPr lang="en-GB" sz="2400" dirty="0" err="1" smtClean="0"/>
              <a:t>IX_Customers</a:t>
            </a:r>
            <a:r>
              <a:rPr lang="en-GB" sz="2400" dirty="0" smtClean="0"/>
              <a:t>)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About 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.NET Developer</a:t>
            </a:r>
          </a:p>
          <a:p>
            <a:r>
              <a:rPr lang="en-GB" dirty="0" smtClean="0"/>
              <a:t>Not a SQL Developer</a:t>
            </a:r>
          </a:p>
          <a:p>
            <a:r>
              <a:rPr lang="en-GB" dirty="0" smtClean="0"/>
              <a:t>Worked on loads of large data projects</a:t>
            </a:r>
          </a:p>
          <a:p>
            <a:r>
              <a:rPr lang="en-GB" dirty="0" smtClean="0"/>
              <a:t>Co-Run </a:t>
            </a:r>
            <a:r>
              <a:rPr lang="en-GB" dirty="0" err="1" smtClean="0"/>
              <a:t>NxtGenUG</a:t>
            </a:r>
            <a:r>
              <a:rPr lang="en-GB" dirty="0" smtClean="0"/>
              <a:t> Cambridge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>
                <a:hlinkClick r:id="rId3"/>
              </a:rPr>
              <a:t>http://silverlightuk.blogspot.com</a:t>
            </a:r>
            <a:endParaRPr lang="en-GB" dirty="0" smtClean="0"/>
          </a:p>
          <a:p>
            <a:pPr>
              <a:buNone/>
            </a:pPr>
            <a:r>
              <a:rPr lang="en-GB" dirty="0" smtClean="0">
                <a:hlinkClick r:id="rId4"/>
              </a:rPr>
              <a:t>www.nxtgenug.net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Stored </a:t>
            </a:r>
            <a:r>
              <a:rPr lang="en-GB" dirty="0" err="1" smtClean="0"/>
              <a:t>Procs</a:t>
            </a:r>
            <a:r>
              <a:rPr lang="en-GB" dirty="0" smtClean="0"/>
              <a:t> - prefixing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DO - exec </a:t>
            </a:r>
            <a:r>
              <a:rPr lang="en-GB" dirty="0" err="1" smtClean="0"/>
              <a:t>dbo.MyStoredProcName</a:t>
            </a:r>
            <a:endParaRPr lang="en-GB" dirty="0" smtClean="0"/>
          </a:p>
          <a:p>
            <a:r>
              <a:rPr lang="en-GB" dirty="0" smtClean="0"/>
              <a:t>DON’T - exec </a:t>
            </a:r>
            <a:r>
              <a:rPr lang="en-GB" dirty="0" err="1" smtClean="0"/>
              <a:t>MyStoredProcName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If not supplied</a:t>
            </a:r>
          </a:p>
          <a:p>
            <a:pPr lvl="1"/>
            <a:r>
              <a:rPr lang="en-GB" dirty="0" smtClean="0"/>
              <a:t>Looks up users default schema</a:t>
            </a:r>
          </a:p>
          <a:p>
            <a:pPr lvl="1"/>
            <a:r>
              <a:rPr lang="en-GB" dirty="0" smtClean="0"/>
              <a:t>Looks in </a:t>
            </a:r>
            <a:r>
              <a:rPr lang="en-GB" dirty="0" err="1" smtClean="0"/>
              <a:t>dbo.schema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Slight Performance Gain</a:t>
            </a:r>
          </a:p>
          <a:p>
            <a:r>
              <a:rPr lang="en-GB" dirty="0" smtClean="0"/>
              <a:t>Do for all new development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Stored </a:t>
            </a:r>
            <a:r>
              <a:rPr lang="en-GB" dirty="0" err="1" smtClean="0"/>
              <a:t>Procs</a:t>
            </a:r>
            <a:r>
              <a:rPr lang="en-GB" dirty="0" smtClean="0"/>
              <a:t> – Cached Query Plans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Query plan determines type of Joins / Indexes etc</a:t>
            </a:r>
          </a:p>
          <a:p>
            <a:r>
              <a:rPr lang="en-GB" dirty="0" smtClean="0"/>
              <a:t>SQL Server calculates best plan based on statistics</a:t>
            </a:r>
          </a:p>
          <a:p>
            <a:r>
              <a:rPr lang="en-GB" dirty="0" smtClean="0"/>
              <a:t>New Statement = New Query Plan</a:t>
            </a:r>
          </a:p>
          <a:p>
            <a:r>
              <a:rPr lang="en-GB" dirty="0" smtClean="0"/>
              <a:t>Cached at a statement level</a:t>
            </a:r>
          </a:p>
          <a:p>
            <a:r>
              <a:rPr lang="en-GB" dirty="0" smtClean="0"/>
              <a:t>Query Plans are reusable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Stored </a:t>
            </a:r>
            <a:r>
              <a:rPr lang="en-GB" dirty="0" err="1" smtClean="0"/>
              <a:t>Procs</a:t>
            </a:r>
            <a:r>
              <a:rPr lang="en-GB" dirty="0" smtClean="0"/>
              <a:t> - DBCC FREEPROCCACHE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Clears all Cached Query Plans in the Database</a:t>
            </a:r>
          </a:p>
          <a:p>
            <a:r>
              <a:rPr lang="en-GB" dirty="0" smtClean="0"/>
              <a:t>Should use when Performance Tuning</a:t>
            </a:r>
          </a:p>
          <a:p>
            <a:r>
              <a:rPr lang="en-GB" dirty="0" smtClean="0"/>
              <a:t>Dangerous to use in Production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Stored </a:t>
            </a:r>
            <a:r>
              <a:rPr lang="en-GB" dirty="0" err="1" smtClean="0"/>
              <a:t>Procs</a:t>
            </a:r>
            <a:r>
              <a:rPr lang="en-GB" dirty="0" smtClean="0"/>
              <a:t> – With Recompile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Stored Procedure Level Recompilation</a:t>
            </a:r>
          </a:p>
          <a:p>
            <a:r>
              <a:rPr lang="en-GB" dirty="0" smtClean="0"/>
              <a:t>Good for multi statement stored </a:t>
            </a:r>
            <a:r>
              <a:rPr lang="en-GB" dirty="0" err="1" smtClean="0"/>
              <a:t>procs</a:t>
            </a:r>
            <a:endParaRPr lang="en-GB" dirty="0" smtClean="0"/>
          </a:p>
          <a:p>
            <a:r>
              <a:rPr lang="en-GB" dirty="0" smtClean="0"/>
              <a:t>Mark up Stored proc WITH RECOMPILE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Stored </a:t>
            </a:r>
            <a:r>
              <a:rPr lang="en-GB" dirty="0" err="1" smtClean="0"/>
              <a:t>Procs</a:t>
            </a:r>
            <a:r>
              <a:rPr lang="en-GB" dirty="0" smtClean="0"/>
              <a:t> – With Recompile</a:t>
            </a:r>
            <a:endParaRPr lang="en-GB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1790700" y="2748756"/>
            <a:ext cx="55626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Stored </a:t>
            </a:r>
            <a:r>
              <a:rPr lang="en-GB" dirty="0" err="1" smtClean="0"/>
              <a:t>Procs</a:t>
            </a:r>
            <a:r>
              <a:rPr lang="en-GB" dirty="0" smtClean="0"/>
              <a:t> - Option Recompile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Statement Level Recompilation Only</a:t>
            </a:r>
          </a:p>
          <a:p>
            <a:r>
              <a:rPr lang="en-GB" dirty="0" smtClean="0"/>
              <a:t>Good for multi statement stored </a:t>
            </a:r>
            <a:r>
              <a:rPr lang="en-GB" dirty="0" err="1" smtClean="0"/>
              <a:t>procs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857628"/>
            <a:ext cx="8929718" cy="1692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Stored </a:t>
            </a:r>
            <a:r>
              <a:rPr lang="en-GB" dirty="0" err="1" smtClean="0"/>
              <a:t>Procs</a:t>
            </a:r>
            <a:r>
              <a:rPr lang="en-GB" dirty="0" smtClean="0"/>
              <a:t> - OPTIMIZE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Statement Level</a:t>
            </a:r>
          </a:p>
          <a:p>
            <a:r>
              <a:rPr lang="en-GB" dirty="0" smtClean="0"/>
              <a:t>Optimizes Query Plan for parameter</a:t>
            </a:r>
          </a:p>
          <a:p>
            <a:r>
              <a:rPr lang="en-GB" dirty="0" smtClean="0"/>
              <a:t>Ignores actual passed parameter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857628"/>
            <a:ext cx="8484912" cy="1619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Dynamic Sorting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Avoiding sorting if possible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Sometimes need the ability to change sort column / order</a:t>
            </a:r>
          </a:p>
          <a:p>
            <a:pPr lvl="1"/>
            <a:r>
              <a:rPr lang="en-GB" dirty="0" smtClean="0"/>
              <a:t>E.g. Grid in a Web Application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Dynamic Sorting – Bad Example</a:t>
            </a:r>
            <a:endParaRPr lang="en-GB" dirty="0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1119" y="1285860"/>
            <a:ext cx="8275723" cy="4072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5500702"/>
            <a:ext cx="12287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928794" y="5572140"/>
            <a:ext cx="52864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 smtClean="0"/>
              <a:t>Alert – Avoid if possible</a:t>
            </a:r>
            <a:endParaRPr lang="en-GB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Dynamic Sorting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DEMO – Optimal Plans</a:t>
            </a:r>
          </a:p>
          <a:p>
            <a:r>
              <a:rPr lang="en-GB" dirty="0" smtClean="0"/>
              <a:t>DEMO – Case Stored Proc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Know your Data</a:t>
            </a:r>
          </a:p>
          <a:p>
            <a:r>
              <a:rPr lang="en-GB" dirty="0" smtClean="0"/>
              <a:t>Heaps</a:t>
            </a:r>
          </a:p>
          <a:p>
            <a:pPr lvl="1"/>
            <a:r>
              <a:rPr lang="en-GB" dirty="0" smtClean="0"/>
              <a:t>Pages + Page Caching</a:t>
            </a:r>
          </a:p>
          <a:p>
            <a:pPr lvl="1"/>
            <a:r>
              <a:rPr lang="en-GB" dirty="0" smtClean="0"/>
              <a:t>DBCC</a:t>
            </a:r>
          </a:p>
          <a:p>
            <a:pPr lvl="1"/>
            <a:r>
              <a:rPr lang="en-GB" dirty="0" smtClean="0"/>
              <a:t>STATISTICS</a:t>
            </a:r>
          </a:p>
          <a:p>
            <a:pPr lvl="1"/>
            <a:r>
              <a:rPr lang="en-GB" dirty="0" smtClean="0"/>
              <a:t>Execution Plans</a:t>
            </a:r>
          </a:p>
          <a:p>
            <a:r>
              <a:rPr lang="en-GB" dirty="0" smtClean="0"/>
              <a:t>Indexes</a:t>
            </a:r>
          </a:p>
          <a:p>
            <a:pPr lvl="1"/>
            <a:r>
              <a:rPr lang="en-GB" dirty="0" smtClean="0"/>
              <a:t>Clustered</a:t>
            </a:r>
          </a:p>
          <a:p>
            <a:pPr lvl="1"/>
            <a:r>
              <a:rPr lang="en-GB" dirty="0" smtClean="0"/>
              <a:t>Non Clustered</a:t>
            </a:r>
          </a:p>
          <a:p>
            <a:pPr lvl="1"/>
            <a:r>
              <a:rPr lang="en-GB" dirty="0" smtClean="0"/>
              <a:t>Selectivity</a:t>
            </a:r>
          </a:p>
          <a:p>
            <a:r>
              <a:rPr lang="en-GB" dirty="0" smtClean="0"/>
              <a:t>Stored </a:t>
            </a:r>
            <a:r>
              <a:rPr lang="en-GB" dirty="0" err="1" smtClean="0"/>
              <a:t>Procs</a:t>
            </a:r>
            <a:r>
              <a:rPr lang="en-GB" dirty="0" smtClean="0"/>
              <a:t> + Cached Query Plans</a:t>
            </a:r>
          </a:p>
          <a:p>
            <a:r>
              <a:rPr lang="en-GB" dirty="0" smtClean="0"/>
              <a:t>Dynamic Sorting</a:t>
            </a:r>
          </a:p>
          <a:p>
            <a:r>
              <a:rPr lang="en-GB" dirty="0" smtClean="0"/>
              <a:t>SQL Profiler</a:t>
            </a:r>
          </a:p>
          <a:p>
            <a:r>
              <a:rPr lang="en-GB" dirty="0" smtClean="0"/>
              <a:t>Dynamic Filtering</a:t>
            </a:r>
          </a:p>
          <a:p>
            <a:r>
              <a:rPr lang="en-GB" dirty="0" smtClean="0"/>
              <a:t>Hierarchies</a:t>
            </a:r>
          </a:p>
          <a:p>
            <a:r>
              <a:rPr lang="en-GB" dirty="0" smtClean="0"/>
              <a:t>Caching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Dynamic Sorting – Case is Bad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Generates a non optimal query plan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500438"/>
            <a:ext cx="550545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Dynamic Sorting - Solutions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Lots of Static Stored </a:t>
            </a:r>
            <a:r>
              <a:rPr lang="en-GB" dirty="0" err="1" smtClean="0"/>
              <a:t>Procs</a:t>
            </a:r>
            <a:endParaRPr lang="en-GB" dirty="0" smtClean="0"/>
          </a:p>
          <a:p>
            <a:pPr lvl="1"/>
            <a:r>
              <a:rPr lang="en-GB" dirty="0" err="1" smtClean="0"/>
              <a:t>ListCustomersByCustomerId</a:t>
            </a:r>
            <a:endParaRPr lang="en-GB" dirty="0" smtClean="0"/>
          </a:p>
          <a:p>
            <a:pPr lvl="1"/>
            <a:r>
              <a:rPr lang="en-GB" dirty="0" err="1" smtClean="0"/>
              <a:t>ListCustomersByMobile</a:t>
            </a:r>
            <a:endParaRPr lang="en-GB" dirty="0" smtClean="0"/>
          </a:p>
          <a:p>
            <a:r>
              <a:rPr lang="en-GB" dirty="0" smtClean="0"/>
              <a:t>Query Plan Cached</a:t>
            </a:r>
          </a:p>
          <a:p>
            <a:r>
              <a:rPr lang="en-GB" dirty="0" smtClean="0"/>
              <a:t>Unwieldy + High Maintenance Cost</a:t>
            </a:r>
          </a:p>
          <a:p>
            <a:pPr lvl="1"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Dynamic Sorting – Dynamic SQL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Dynamic SQL</a:t>
            </a:r>
          </a:p>
          <a:p>
            <a:pPr lvl="1"/>
            <a:r>
              <a:rPr lang="en-GB" dirty="0" smtClean="0"/>
              <a:t>Query Plan Cached</a:t>
            </a:r>
          </a:p>
          <a:p>
            <a:pPr lvl="1"/>
            <a:r>
              <a:rPr lang="en-GB" dirty="0" smtClean="0"/>
              <a:t>Security / SQL Injection Concerns </a:t>
            </a:r>
          </a:p>
          <a:p>
            <a:r>
              <a:rPr lang="en-GB" dirty="0" smtClean="0"/>
              <a:t>Options</a:t>
            </a:r>
          </a:p>
          <a:p>
            <a:pPr lvl="1"/>
            <a:r>
              <a:rPr lang="en-GB" dirty="0" smtClean="0"/>
              <a:t>Manual (be very careful, SQL Injection)</a:t>
            </a:r>
          </a:p>
          <a:p>
            <a:pPr lvl="1"/>
            <a:r>
              <a:rPr lang="en-GB" dirty="0" smtClean="0"/>
              <a:t>LINQ2SQL (SQL Injection protected)</a:t>
            </a:r>
          </a:p>
          <a:p>
            <a:pPr lvl="1"/>
            <a:r>
              <a:rPr lang="en-GB" dirty="0" smtClean="0"/>
              <a:t>ADO Entity Framework (SQL Injection protected)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Dynamic Sorting – Dynamic SQL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DEMO – Dynamic SQL</a:t>
            </a:r>
          </a:p>
          <a:p>
            <a:r>
              <a:rPr lang="en-GB" dirty="0" smtClean="0"/>
              <a:t>DEMO – LINQ2SQL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SQL Profiler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Should always run whilst developing</a:t>
            </a:r>
          </a:p>
          <a:p>
            <a:r>
              <a:rPr lang="en-GB" dirty="0" smtClean="0"/>
              <a:t>View query with parameters</a:t>
            </a:r>
          </a:p>
          <a:p>
            <a:r>
              <a:rPr lang="en-GB" dirty="0" smtClean="0"/>
              <a:t>View actual statistics</a:t>
            </a:r>
          </a:p>
          <a:p>
            <a:r>
              <a:rPr lang="en-GB" dirty="0" smtClean="0"/>
              <a:t>Careful running in production</a:t>
            </a:r>
          </a:p>
          <a:p>
            <a:r>
              <a:rPr lang="en-GB" dirty="0" smtClean="0"/>
              <a:t>DEMO – SQL Profiler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Application Name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Can filter your connections in profiler</a:t>
            </a:r>
          </a:p>
          <a:p>
            <a:r>
              <a:rPr lang="en-GB" dirty="0" smtClean="0"/>
              <a:t>Useful with shared dev databases</a:t>
            </a:r>
          </a:p>
          <a:p>
            <a:r>
              <a:rPr lang="en-GB" dirty="0" smtClean="0"/>
              <a:t>DEMO – Application Name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714752"/>
            <a:ext cx="857256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Dynamic Filtering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Usual Solution (Very Bad)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Same solutions as Dynamic Sorting</a:t>
            </a:r>
          </a:p>
          <a:p>
            <a:pPr lvl="1"/>
            <a:r>
              <a:rPr lang="en-GB" dirty="0" smtClean="0"/>
              <a:t>Lots of static stored procedures</a:t>
            </a:r>
          </a:p>
          <a:p>
            <a:pPr lvl="1"/>
            <a:r>
              <a:rPr lang="en-GB" dirty="0" smtClean="0"/>
              <a:t>Dynamic SQL</a:t>
            </a:r>
          </a:p>
          <a:p>
            <a:pPr lvl="2"/>
            <a:r>
              <a:rPr lang="en-GB" dirty="0" smtClean="0"/>
              <a:t>LINQ 2 SQL</a:t>
            </a:r>
          </a:p>
          <a:p>
            <a:pPr lvl="2"/>
            <a:r>
              <a:rPr lang="en-GB" dirty="0" smtClean="0"/>
              <a:t>ADO .NET Entity Framework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571744"/>
            <a:ext cx="8055717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1500174"/>
            <a:ext cx="11811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Hierarchies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Parent / Child Relationships</a:t>
            </a:r>
          </a:p>
          <a:p>
            <a:r>
              <a:rPr lang="en-GB" dirty="0" smtClean="0"/>
              <a:t>Managers / Employees</a:t>
            </a:r>
          </a:p>
          <a:p>
            <a:r>
              <a:rPr lang="en-GB" dirty="0" smtClean="0"/>
              <a:t>Categories / Sub Categories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Hierarchies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58" y="2071678"/>
            <a:ext cx="8229600" cy="4104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Hierarchies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SQL 2000 – Very messy code to do</a:t>
            </a:r>
          </a:p>
          <a:p>
            <a:r>
              <a:rPr lang="en-GB" dirty="0" smtClean="0"/>
              <a:t>SQL 2005 / 2008 – Very easy</a:t>
            </a:r>
          </a:p>
          <a:p>
            <a:pPr lvl="1"/>
            <a:r>
              <a:rPr lang="en-GB" dirty="0" smtClean="0"/>
              <a:t>Recursive Common Table Expression (CTE)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Know your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Always use a representative data set</a:t>
            </a:r>
          </a:p>
          <a:p>
            <a:r>
              <a:rPr lang="en-GB" dirty="0" smtClean="0"/>
              <a:t>A query against 10 rows of data will be fast</a:t>
            </a:r>
          </a:p>
          <a:p>
            <a:r>
              <a:rPr lang="en-GB" dirty="0" smtClean="0"/>
              <a:t>Same query against 1,000,000 rows may not be fast</a:t>
            </a:r>
          </a:p>
          <a:p>
            <a:r>
              <a:rPr lang="en-GB" dirty="0" smtClean="0"/>
              <a:t>Don’t need real data, use a data generation script</a:t>
            </a:r>
          </a:p>
          <a:p>
            <a:pPr lvl="1"/>
            <a:r>
              <a:rPr lang="en-GB" dirty="0" smtClean="0"/>
              <a:t>Or use Red Gates SQL Data Loader Tool</a:t>
            </a:r>
          </a:p>
          <a:p>
            <a:r>
              <a:rPr lang="en-GB" dirty="0" smtClean="0"/>
              <a:t>Pick correct data size (</a:t>
            </a:r>
            <a:r>
              <a:rPr lang="en-GB" dirty="0" err="1" smtClean="0"/>
              <a:t>tinyint</a:t>
            </a:r>
            <a:r>
              <a:rPr lang="en-GB" dirty="0" smtClean="0"/>
              <a:t>, </a:t>
            </a:r>
            <a:r>
              <a:rPr lang="en-GB" dirty="0" err="1" smtClean="0"/>
              <a:t>smallint</a:t>
            </a:r>
            <a:r>
              <a:rPr lang="en-GB" dirty="0" smtClean="0"/>
              <a:t>, </a:t>
            </a:r>
            <a:r>
              <a:rPr lang="en-GB" dirty="0" err="1" smtClean="0"/>
              <a:t>int</a:t>
            </a:r>
            <a:r>
              <a:rPr lang="en-GB" dirty="0" smtClean="0"/>
              <a:t>, </a:t>
            </a:r>
            <a:r>
              <a:rPr lang="en-GB" dirty="0" err="1" smtClean="0"/>
              <a:t>bigint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7MB difference between </a:t>
            </a:r>
            <a:r>
              <a:rPr lang="en-GB" dirty="0" err="1" smtClean="0"/>
              <a:t>bigint</a:t>
            </a:r>
            <a:r>
              <a:rPr lang="en-GB" dirty="0" smtClean="0"/>
              <a:t> &amp; </a:t>
            </a:r>
            <a:r>
              <a:rPr lang="en-GB" dirty="0" err="1" smtClean="0"/>
              <a:t>int</a:t>
            </a:r>
            <a:r>
              <a:rPr lang="en-GB" dirty="0" smtClean="0"/>
              <a:t> for 1,000,000 rows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Hierarchies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8212" y="1786731"/>
            <a:ext cx="726757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Caching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Database is always application bottleneck</a:t>
            </a:r>
          </a:p>
          <a:p>
            <a:r>
              <a:rPr lang="en-GB" dirty="0" smtClean="0"/>
              <a:t>Cache Data wherever possible</a:t>
            </a:r>
          </a:p>
          <a:p>
            <a:endParaRPr lang="en-GB" dirty="0" smtClean="0"/>
          </a:p>
          <a:p>
            <a:r>
              <a:rPr lang="en-GB" dirty="0" smtClean="0"/>
              <a:t>Demo: Caching (</a:t>
            </a:r>
            <a:r>
              <a:rPr lang="en-GB" dirty="0" err="1" smtClean="0"/>
              <a:t>VoxPeeps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              alert: Do when ever possible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4286256"/>
            <a:ext cx="11049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Wot</a:t>
            </a:r>
            <a:r>
              <a:rPr lang="en-GB" dirty="0" smtClean="0"/>
              <a:t> we covered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Know your data</a:t>
            </a:r>
          </a:p>
          <a:p>
            <a:r>
              <a:rPr lang="en-GB" dirty="0" smtClean="0"/>
              <a:t>Heaps</a:t>
            </a:r>
          </a:p>
          <a:p>
            <a:pPr lvl="1"/>
            <a:r>
              <a:rPr lang="en-GB" dirty="0" smtClean="0"/>
              <a:t>Pages + Page Caching</a:t>
            </a:r>
          </a:p>
          <a:p>
            <a:pPr lvl="1"/>
            <a:r>
              <a:rPr lang="en-GB" dirty="0" smtClean="0"/>
              <a:t>DBCC</a:t>
            </a:r>
          </a:p>
          <a:p>
            <a:pPr lvl="1"/>
            <a:r>
              <a:rPr lang="en-GB" dirty="0" smtClean="0"/>
              <a:t>STATISTICS</a:t>
            </a:r>
          </a:p>
          <a:p>
            <a:pPr lvl="1"/>
            <a:r>
              <a:rPr lang="en-GB" dirty="0" smtClean="0"/>
              <a:t>Execution Plans</a:t>
            </a:r>
          </a:p>
          <a:p>
            <a:r>
              <a:rPr lang="en-GB" dirty="0" smtClean="0"/>
              <a:t>Indexes</a:t>
            </a:r>
          </a:p>
          <a:p>
            <a:pPr lvl="1"/>
            <a:r>
              <a:rPr lang="en-GB" dirty="0" smtClean="0"/>
              <a:t>Clustered</a:t>
            </a:r>
          </a:p>
          <a:p>
            <a:pPr lvl="1"/>
            <a:r>
              <a:rPr lang="en-GB" dirty="0" smtClean="0"/>
              <a:t>Non Clustered</a:t>
            </a:r>
          </a:p>
          <a:p>
            <a:pPr lvl="1"/>
            <a:r>
              <a:rPr lang="en-GB" dirty="0" smtClean="0"/>
              <a:t>Selectivity</a:t>
            </a:r>
          </a:p>
          <a:p>
            <a:r>
              <a:rPr lang="en-GB" dirty="0" smtClean="0"/>
              <a:t>Stored </a:t>
            </a:r>
            <a:r>
              <a:rPr lang="en-GB" dirty="0" err="1" smtClean="0"/>
              <a:t>Procs</a:t>
            </a:r>
            <a:r>
              <a:rPr lang="en-GB" dirty="0" smtClean="0"/>
              <a:t> + Cached Query Plans</a:t>
            </a:r>
          </a:p>
          <a:p>
            <a:r>
              <a:rPr lang="en-GB" dirty="0" smtClean="0"/>
              <a:t>Dynamic Sorting</a:t>
            </a:r>
          </a:p>
          <a:p>
            <a:r>
              <a:rPr lang="en-GB" dirty="0" smtClean="0"/>
              <a:t>SQL Profiler</a:t>
            </a:r>
          </a:p>
          <a:p>
            <a:r>
              <a:rPr lang="en-GB" dirty="0" smtClean="0"/>
              <a:t>Dynamic Filtering</a:t>
            </a:r>
          </a:p>
          <a:p>
            <a:r>
              <a:rPr lang="en-GB" dirty="0" smtClean="0"/>
              <a:t>Hierarchies</a:t>
            </a:r>
          </a:p>
          <a:p>
            <a:r>
              <a:rPr lang="en-GB" dirty="0" smtClean="0"/>
              <a:t>Caching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Useful </a:t>
            </a:r>
            <a:r>
              <a:rPr lang="en-GB" dirty="0" err="1" smtClean="0"/>
              <a:t>Sql</a:t>
            </a:r>
            <a:r>
              <a:rPr lang="en-GB" dirty="0" smtClean="0"/>
              <a:t> Stuff </a:t>
            </a:r>
            <a:r>
              <a:rPr lang="en-GB" dirty="0" err="1" smtClean="0"/>
              <a:t>wot</a:t>
            </a:r>
            <a:r>
              <a:rPr lang="en-GB" dirty="0" smtClean="0"/>
              <a:t> I learned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Chris Hay</a:t>
            </a:r>
          </a:p>
          <a:p>
            <a:r>
              <a:rPr lang="en-GB" dirty="0" err="1" smtClean="0"/>
              <a:t>Roskakori</a:t>
            </a:r>
            <a:r>
              <a:rPr lang="en-GB" dirty="0" smtClean="0"/>
              <a:t> Limited</a:t>
            </a:r>
          </a:p>
          <a:p>
            <a:r>
              <a:rPr lang="en-GB" dirty="0" smtClean="0">
                <a:hlinkClick r:id="rId2"/>
              </a:rPr>
              <a:t>http://silverlightuk.blogspot.com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 Indexes (Heap)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Table with no Indexes</a:t>
            </a:r>
          </a:p>
          <a:p>
            <a:r>
              <a:rPr lang="en-GB" dirty="0" smtClean="0"/>
              <a:t>Data is stored unordered</a:t>
            </a:r>
          </a:p>
          <a:p>
            <a:r>
              <a:rPr lang="en-GB" dirty="0" smtClean="0"/>
              <a:t>All queries are slow</a:t>
            </a:r>
          </a:p>
          <a:p>
            <a:r>
              <a:rPr lang="en-GB" dirty="0" smtClean="0"/>
              <a:t>Performs a Table Scan</a:t>
            </a:r>
          </a:p>
          <a:p>
            <a:pPr lvl="1"/>
            <a:r>
              <a:rPr lang="en-GB" dirty="0" smtClean="0"/>
              <a:t>Reads every row in the table</a:t>
            </a:r>
          </a:p>
          <a:p>
            <a:r>
              <a:rPr lang="en-GB" dirty="0" smtClean="0"/>
              <a:t>             Alert – Avoid at all costs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4357694"/>
            <a:ext cx="90487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Demo (Heap Queries)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Caching</a:t>
            </a:r>
          </a:p>
          <a:p>
            <a:r>
              <a:rPr lang="en-GB" dirty="0" smtClean="0"/>
              <a:t>Clearing Cache</a:t>
            </a:r>
          </a:p>
          <a:p>
            <a:r>
              <a:rPr lang="en-GB" dirty="0" smtClean="0"/>
              <a:t>Execution Plan</a:t>
            </a:r>
          </a:p>
          <a:p>
            <a:r>
              <a:rPr lang="en-GB" dirty="0" smtClean="0"/>
              <a:t>Statistics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Different Types of Pages (Data, Indexes etc)</a:t>
            </a:r>
          </a:p>
          <a:p>
            <a:r>
              <a:rPr lang="en-GB" dirty="0" smtClean="0"/>
              <a:t>Data is held in a Data Page</a:t>
            </a:r>
          </a:p>
          <a:p>
            <a:r>
              <a:rPr lang="en-GB" dirty="0" smtClean="0"/>
              <a:t>A Page is 8Kb</a:t>
            </a:r>
          </a:p>
          <a:p>
            <a:pPr lvl="1"/>
            <a:r>
              <a:rPr lang="en-GB" dirty="0" smtClean="0"/>
              <a:t>8Kb * 8871 = 70968 (69.3Mb)</a:t>
            </a:r>
          </a:p>
          <a:p>
            <a:r>
              <a:rPr lang="en-GB" dirty="0" smtClean="0"/>
              <a:t>SQL Server reads in pages</a:t>
            </a:r>
          </a:p>
          <a:p>
            <a:pPr lvl="1"/>
            <a:r>
              <a:rPr lang="en-GB" dirty="0" smtClean="0"/>
              <a:t>Can’t load just 1 row must load the page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Cached Pages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Everytime</a:t>
            </a:r>
            <a:r>
              <a:rPr lang="en-GB" dirty="0" smtClean="0"/>
              <a:t> a page is read from disk it is cached</a:t>
            </a:r>
          </a:p>
          <a:p>
            <a:r>
              <a:rPr lang="en-GB" dirty="0" smtClean="0"/>
              <a:t>Future reads are quicker as there is no disk cost</a:t>
            </a:r>
          </a:p>
          <a:p>
            <a:r>
              <a:rPr lang="en-GB" dirty="0" smtClean="0"/>
              <a:t>Larger the Memory = Larger the Cache</a:t>
            </a:r>
          </a:p>
          <a:p>
            <a:r>
              <a:rPr lang="en-GB" dirty="0" smtClean="0"/>
              <a:t>With a table scan all pages are cached</a:t>
            </a:r>
          </a:p>
          <a:p>
            <a:r>
              <a:rPr lang="en-GB" dirty="0" smtClean="0"/>
              <a:t>Bad Table Scan fills up nice cache with stuff we don’t want</a:t>
            </a:r>
          </a:p>
          <a:p>
            <a:r>
              <a:rPr lang="en-GB" dirty="0" smtClean="0"/>
              <a:t>Bad Table Scan, Bad </a:t>
            </a:r>
            <a:r>
              <a:rPr lang="en-GB" dirty="0" err="1" smtClean="0"/>
              <a:t>Bad</a:t>
            </a:r>
            <a:r>
              <a:rPr lang="en-GB" dirty="0" smtClean="0"/>
              <a:t> Table Scan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Clear Cached Pages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DBCC DROPCLEANBUFFERS</a:t>
            </a:r>
          </a:p>
          <a:p>
            <a:pPr lvl="1"/>
            <a:r>
              <a:rPr lang="en-GB" dirty="0" smtClean="0"/>
              <a:t>Lovely in Dev Environments</a:t>
            </a:r>
          </a:p>
          <a:p>
            <a:pPr lvl="1"/>
            <a:r>
              <a:rPr lang="en-GB" dirty="0" smtClean="0"/>
              <a:t>Could make you unpopular in production environments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1230</TotalTime>
  <Words>1066</Words>
  <Application>Microsoft Office PowerPoint</Application>
  <PresentationFormat>On-screen Show (4:3)</PresentationFormat>
  <Paragraphs>280</Paragraphs>
  <Slides>43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Flow</vt:lpstr>
      <vt:lpstr>Useful Sql Stuff wot I learned</vt:lpstr>
      <vt:lpstr>About Me</vt:lpstr>
      <vt:lpstr>Agenda</vt:lpstr>
      <vt:lpstr>Know your Data</vt:lpstr>
      <vt:lpstr>No Indexes (Heap)</vt:lpstr>
      <vt:lpstr>Demo (Heap Queries)</vt:lpstr>
      <vt:lpstr>Pages</vt:lpstr>
      <vt:lpstr>Cached Pages</vt:lpstr>
      <vt:lpstr>Clear Cached Pages</vt:lpstr>
      <vt:lpstr>Reduce Cached Pages</vt:lpstr>
      <vt:lpstr>Statistics</vt:lpstr>
      <vt:lpstr>Statistics</vt:lpstr>
      <vt:lpstr>No Indexes (Heap)</vt:lpstr>
      <vt:lpstr>Run away from Heaps + Table Scans</vt:lpstr>
      <vt:lpstr>Clustered Index</vt:lpstr>
      <vt:lpstr>Clustered Index</vt:lpstr>
      <vt:lpstr>Non Clustered Index</vt:lpstr>
      <vt:lpstr>Non Clustered Index</vt:lpstr>
      <vt:lpstr>Selectivity</vt:lpstr>
      <vt:lpstr>Stored Procs - prefixing</vt:lpstr>
      <vt:lpstr>Stored Procs – Cached Query Plans</vt:lpstr>
      <vt:lpstr>Stored Procs - DBCC FREEPROCCACHE</vt:lpstr>
      <vt:lpstr>Stored Procs – With Recompile</vt:lpstr>
      <vt:lpstr>Stored Procs – With Recompile</vt:lpstr>
      <vt:lpstr>Stored Procs - Option Recompile</vt:lpstr>
      <vt:lpstr>Stored Procs - OPTIMIZE</vt:lpstr>
      <vt:lpstr>Dynamic Sorting</vt:lpstr>
      <vt:lpstr>Dynamic Sorting – Bad Example</vt:lpstr>
      <vt:lpstr>Dynamic Sorting</vt:lpstr>
      <vt:lpstr>Dynamic Sorting – Case is Bad</vt:lpstr>
      <vt:lpstr>Dynamic Sorting - Solutions</vt:lpstr>
      <vt:lpstr>Dynamic Sorting – Dynamic SQL</vt:lpstr>
      <vt:lpstr>Dynamic Sorting – Dynamic SQL</vt:lpstr>
      <vt:lpstr>SQL Profiler</vt:lpstr>
      <vt:lpstr>Application Name</vt:lpstr>
      <vt:lpstr>Dynamic Filtering</vt:lpstr>
      <vt:lpstr>Hierarchies</vt:lpstr>
      <vt:lpstr>Hierarchies</vt:lpstr>
      <vt:lpstr>Hierarchies</vt:lpstr>
      <vt:lpstr>Hierarchies</vt:lpstr>
      <vt:lpstr>Caching</vt:lpstr>
      <vt:lpstr>Wot we covered</vt:lpstr>
      <vt:lpstr>Useful Sql Stuff wot I learned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Useful Sql Stuff wot I learned</dc:title>
  <dc:creator>Windows User</dc:creator>
  <cp:lastModifiedBy>Windows User</cp:lastModifiedBy>
  <cp:revision>82</cp:revision>
  <dcterms:created xsi:type="dcterms:W3CDTF">2008-08-08T21:22:24Z</dcterms:created>
  <dcterms:modified xsi:type="dcterms:W3CDTF">2008-09-12T19:23:19Z</dcterms:modified>
</cp:coreProperties>
</file>