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7" r:id="rId4"/>
  </p:sldMasterIdLst>
  <p:notesMasterIdLst>
    <p:notesMasterId r:id="rId38"/>
  </p:notesMasterIdLst>
  <p:handoutMasterIdLst>
    <p:handoutMasterId r:id="rId39"/>
  </p:handoutMasterIdLst>
  <p:sldIdLst>
    <p:sldId id="355" r:id="rId5"/>
    <p:sldId id="305" r:id="rId6"/>
    <p:sldId id="339" r:id="rId7"/>
    <p:sldId id="341" r:id="rId8"/>
    <p:sldId id="348" r:id="rId9"/>
    <p:sldId id="344" r:id="rId10"/>
    <p:sldId id="340" r:id="rId11"/>
    <p:sldId id="345" r:id="rId12"/>
    <p:sldId id="322" r:id="rId13"/>
    <p:sldId id="349" r:id="rId14"/>
    <p:sldId id="324" r:id="rId15"/>
    <p:sldId id="347" r:id="rId16"/>
    <p:sldId id="312" r:id="rId17"/>
    <p:sldId id="346" r:id="rId18"/>
    <p:sldId id="314" r:id="rId19"/>
    <p:sldId id="357" r:id="rId20"/>
    <p:sldId id="356" r:id="rId21"/>
    <p:sldId id="352" r:id="rId22"/>
    <p:sldId id="316" r:id="rId23"/>
    <p:sldId id="317" r:id="rId24"/>
    <p:sldId id="318" r:id="rId25"/>
    <p:sldId id="319" r:id="rId26"/>
    <p:sldId id="320" r:id="rId27"/>
    <p:sldId id="350" r:id="rId28"/>
    <p:sldId id="325" r:id="rId29"/>
    <p:sldId id="351" r:id="rId30"/>
    <p:sldId id="334" r:id="rId31"/>
    <p:sldId id="353" r:id="rId32"/>
    <p:sldId id="326" r:id="rId33"/>
    <p:sldId id="327" r:id="rId34"/>
    <p:sldId id="354" r:id="rId35"/>
    <p:sldId id="329" r:id="rId36"/>
    <p:sldId id="330" r:id="rId37"/>
  </p:sldIdLst>
  <p:sldSz cx="12188825" cy="6858000"/>
  <p:notesSz cx="6858000" cy="9144000"/>
  <p:embeddedFontLst>
    <p:embeddedFont>
      <p:font typeface="Calibri" pitchFamily="34" charset="0"/>
      <p:regular r:id="rId40"/>
      <p:bold r:id="rId41"/>
      <p:italic r:id="rId42"/>
      <p:boldItalic r:id="rId43"/>
    </p:embeddedFont>
    <p:embeddedFont>
      <p:font typeface="Segoe Condensed" pitchFamily="34" charset="0"/>
      <p:regular r:id="rId44"/>
      <p:bold r:id="rId45"/>
      <p:italic r:id="rId46"/>
      <p:boldItalic r:id="rId47"/>
    </p:embeddedFont>
    <p:embeddedFont>
      <p:font typeface="Segoe" pitchFamily="34" charset="0"/>
      <p:regular r:id="rId48"/>
      <p:bold r:id="rId49"/>
      <p:italic r:id="rId50"/>
      <p:boldItalic r:id="rId51"/>
    </p:embeddedFont>
    <p:embeddedFont>
      <p:font typeface="ＭＳ Ｐゴシック" pitchFamily="34" charset="-128"/>
      <p:regular r:id="rId52"/>
    </p:embeddedFont>
    <p:embeddedFont>
      <p:font typeface="Segoe UI" pitchFamily="34" charset="0"/>
      <p:regular r:id="rId53"/>
      <p:bold r:id="rId54"/>
      <p:italic r:id="rId55"/>
      <p:boldItalic r:id="rId56"/>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C1F7AA"/>
    <a:srgbClr val="292929"/>
    <a:srgbClr val="F36D43"/>
    <a:srgbClr val="FFFFFF"/>
    <a:srgbClr val="000000"/>
    <a:srgbClr val="333333"/>
    <a:srgbClr val="F8F57B"/>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6" autoAdjust="0"/>
    <p:restoredTop sz="85210" autoAdjust="0"/>
  </p:normalViewPr>
  <p:slideViewPr>
    <p:cSldViewPr>
      <p:cViewPr>
        <p:scale>
          <a:sx n="50" d="100"/>
          <a:sy n="50" d="100"/>
        </p:scale>
        <p:origin x="-750" y="-43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301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5" d="100"/>
          <a:sy n="95" d="100"/>
        </p:scale>
        <p:origin x="-26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pitchFamily="34" charset="0"/>
              </a:rPr>
              <a:t>TechReady</a:t>
            </a:r>
            <a:r>
              <a:rPr lang="en-US" dirty="0" smtClean="0">
                <a:latin typeface="Segoe" pitchFamily="34" charset="0"/>
              </a:rPr>
              <a:t> 14</a:t>
            </a:r>
            <a:endParaRPr lang="en-US" dirty="0">
              <a:latin typeface="Segoe"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3/29/2012</a:t>
            </a:fld>
            <a:endParaRPr lang="en-US" dirty="0">
              <a:latin typeface="Segoe"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dirty="0">
              <a:latin typeface="Segoe"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r>
              <a:rPr lang="en-US" dirty="0" smtClean="0"/>
              <a:t>&lt;</a:t>
            </a:r>
            <a:r>
              <a:rPr lang="en-US" dirty="0" err="1" smtClean="0"/>
              <a:t>TechReady</a:t>
            </a:r>
            <a:r>
              <a:rPr lang="en-US" dirty="0" smtClean="0"/>
              <a:t> 14&gt;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3/29/2012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a:t>
            </a:r>
            <a:r>
              <a:rPr lang="en-US" baseline="0" dirty="0" smtClean="0"/>
              <a:t> available at: </a:t>
            </a:r>
            <a:r>
              <a:rPr lang="en-US" dirty="0" smtClean="0"/>
              <a:t>http://paulmestemaker.com/2012/03/31/system-center-advisor-at-sqlbitsx</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732053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3/29/2012 10:23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3/29/2012 10:23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3/31/2012 1:50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3/29/2012 10:23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3/31/2012</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31</a:t>
            </a:fld>
            <a:endParaRPr lang="en-US" dirty="0"/>
          </a:p>
        </p:txBody>
      </p:sp>
      <p:sp>
        <p:nvSpPr>
          <p:cNvPr id="8" name="Header Placeholder 7"/>
          <p:cNvSpPr>
            <a:spLocks noGrp="1"/>
          </p:cNvSpPr>
          <p:nvPr>
            <p:ph type="hdr" sz="quarter" idx="13"/>
          </p:nvPr>
        </p:nvSpPr>
        <p:spPr/>
        <p:txBody>
          <a:bodyPr/>
          <a:lstStyle/>
          <a:p>
            <a:r>
              <a:rPr lang="en-US" smtClean="0"/>
              <a:t>TechReady13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114300" indent="-114300" eaLnBrk="1" hangingPunct="1">
              <a:spcBef>
                <a:spcPct val="0"/>
              </a:spcBef>
              <a:buFont typeface="Wingdings" pitchFamily="2" charset="2"/>
              <a:buNone/>
            </a:pPr>
            <a:r>
              <a:rPr lang="en-US" dirty="0" smtClean="0">
                <a:latin typeface="Segoe"/>
              </a:rPr>
              <a:t>Speakers should use this slide to identify content, related to their presentation, being offered in other sessions or labs at TechReady. </a:t>
            </a:r>
          </a:p>
          <a:p>
            <a:pPr marL="114300" indent="-114300" eaLnBrk="1" hangingPunct="1">
              <a:spcBef>
                <a:spcPct val="0"/>
              </a:spcBef>
              <a:buFont typeface="Wingdings" pitchFamily="2" charset="2"/>
              <a:buNone/>
            </a:pPr>
            <a:endParaRPr lang="en-US" dirty="0" smtClean="0">
              <a:latin typeface="Segoe"/>
            </a:endParaRPr>
          </a:p>
          <a:p>
            <a:pPr marL="114300" indent="-114300" eaLnBrk="1" hangingPunct="1">
              <a:spcBef>
                <a:spcPct val="0"/>
              </a:spcBef>
              <a:buFont typeface="Wingdings" pitchFamily="2" charset="2"/>
              <a:buNone/>
            </a:pPr>
            <a:r>
              <a:rPr lang="en-US" dirty="0" smtClean="0">
                <a:latin typeface="Segoe"/>
              </a:rPr>
              <a:t>Your Track PM can provide a full listing of all of the sessions, webcasts, hands-on labs and instructor-led labs in your track, as well as the other tracks.</a:t>
            </a:r>
          </a:p>
          <a:p>
            <a:pPr marL="114300" indent="-114300" eaLnBrk="1" hangingPunct="1">
              <a:spcBef>
                <a:spcPct val="0"/>
              </a:spcBef>
              <a:buFont typeface="Wingdings" pitchFamily="2" charset="2"/>
              <a:buNone/>
            </a:pPr>
            <a:endParaRPr lang="en-US" dirty="0" smtClean="0">
              <a:latin typeface="Segoe"/>
            </a:endParaRPr>
          </a:p>
          <a:p>
            <a:pPr marL="0" marR="0" lvl="0" indent="0" algn="l" defTabSz="914363" rtl="0" eaLnBrk="1" fontAlgn="auto" latinLnBrk="0" hangingPunct="1">
              <a:lnSpc>
                <a:spcPct val="90000"/>
              </a:lnSpc>
              <a:spcBef>
                <a:spcPct val="0"/>
              </a:spcBef>
              <a:spcAft>
                <a:spcPts val="333"/>
              </a:spcAft>
              <a:buClrTx/>
              <a:buSzTx/>
              <a:buFont typeface="Wingdings" pitchFamily="2" charset="2"/>
              <a:buNone/>
              <a:tabLst/>
              <a:defRPr/>
            </a:pPr>
            <a:r>
              <a:rPr lang="en-US" dirty="0" smtClean="0">
                <a:latin typeface="Segoe"/>
              </a:rPr>
              <a:t>If there is additional content available that attendees should know about, please add a section for Additional Resources to the slide. In this section you can call out whitepapers or websites that you and your team have created.</a:t>
            </a:r>
          </a:p>
          <a:p>
            <a:pPr marL="114300" indent="-114300" eaLnBrk="1" hangingPunct="1">
              <a:spcBef>
                <a:spcPct val="0"/>
              </a:spcBef>
              <a:buFont typeface="Wingdings" pitchFamily="2" charset="2"/>
              <a:buNone/>
            </a:pPr>
            <a:endParaRPr lang="en-US" dirty="0" smtClean="0">
              <a:latin typeface="Segoe"/>
            </a:endParaRPr>
          </a:p>
          <a:p>
            <a:pPr marL="114300" indent="-114300" eaLnBrk="1" hangingPunct="1">
              <a:spcBef>
                <a:spcPct val="0"/>
              </a:spcBef>
              <a:buFont typeface="Wingdings" pitchFamily="2" charset="2"/>
              <a:buNone/>
            </a:pPr>
            <a:r>
              <a:rPr lang="en-US" dirty="0" smtClean="0">
                <a:latin typeface="Segoe"/>
              </a:rPr>
              <a:t>Track PMs are listed below:</a:t>
            </a:r>
          </a:p>
          <a:p>
            <a:pPr lvl="0"/>
            <a:endParaRPr lang="en-US" sz="900" kern="1200" dirty="0" smtClean="0">
              <a:solidFill>
                <a:schemeClr val="tx1"/>
              </a:solidFill>
              <a:latin typeface="Segoe UI" pitchFamily="34" charset="0"/>
              <a:ea typeface="+mn-ea"/>
              <a:cs typeface="+mn-cs"/>
            </a:endParaRPr>
          </a:p>
          <a:p>
            <a:pPr marL="0" indent="0">
              <a:buNone/>
            </a:pPr>
            <a:r>
              <a:rPr lang="en-US" sz="1400" b="1" dirty="0" smtClean="0"/>
              <a:t>Track Name, Acronym and Track PM</a:t>
            </a:r>
          </a:p>
          <a:p>
            <a:pPr lvl="1">
              <a:buNone/>
            </a:pPr>
            <a:r>
              <a:rPr lang="en-US" sz="1200" dirty="0" smtClean="0"/>
              <a:t>Architecture (ARC) – Miha Kralj, Terra Suddarth</a:t>
            </a:r>
          </a:p>
          <a:p>
            <a:pPr lvl="1">
              <a:buNone/>
            </a:pPr>
            <a:r>
              <a:rPr lang="en-US" sz="1200" dirty="0" smtClean="0"/>
              <a:t>Business Intelligence (BIN) – Peter Sprague</a:t>
            </a:r>
          </a:p>
          <a:p>
            <a:pPr lvl="1">
              <a:buNone/>
            </a:pPr>
            <a:r>
              <a:rPr lang="en-US" sz="1200" dirty="0" smtClean="0"/>
              <a:t>Business Solutions (MSDY) - Pattie Grimm, Scarlet Leung</a:t>
            </a:r>
          </a:p>
          <a:p>
            <a:pPr lvl="1">
              <a:buNone/>
            </a:pPr>
            <a:r>
              <a:rPr lang="en-US" sz="1200" dirty="0" smtClean="0"/>
              <a:t>Database (DB) –Dandy Weyn, Kevin Ashby, Maxine Coo</a:t>
            </a:r>
          </a:p>
          <a:p>
            <a:pPr lvl="1">
              <a:buNone/>
            </a:pPr>
            <a:r>
              <a:rPr lang="en-US" sz="1200" dirty="0" smtClean="0"/>
              <a:t>Development Tools &amp; Technologies (DEV) – Bijan Javidi</a:t>
            </a:r>
          </a:p>
          <a:p>
            <a:pPr lvl="1">
              <a:buNone/>
            </a:pPr>
            <a:r>
              <a:rPr lang="en-US" sz="1200" dirty="0" smtClean="0"/>
              <a:t>Exchange and </a:t>
            </a:r>
            <a:r>
              <a:rPr lang="en-US" sz="1200" dirty="0" err="1" smtClean="0"/>
              <a:t>Lync</a:t>
            </a:r>
            <a:r>
              <a:rPr lang="en-US" sz="1200" dirty="0" smtClean="0"/>
              <a:t> (EXL) – Lauren Horgan, Navin Chand, Becki Culbert</a:t>
            </a:r>
          </a:p>
          <a:p>
            <a:pPr lvl="1">
              <a:buNone/>
            </a:pPr>
            <a:r>
              <a:rPr lang="en-US" sz="1200" dirty="0" smtClean="0"/>
              <a:t>IT Service Management (ITSM) - Bebe Acciavatti</a:t>
            </a:r>
          </a:p>
          <a:p>
            <a:pPr lvl="1">
              <a:buNone/>
            </a:pPr>
            <a:r>
              <a:rPr lang="en-US" sz="1200" dirty="0" smtClean="0"/>
              <a:t>Middleware and Integration (MWI) – Tony Meleg, Joe Klug</a:t>
            </a:r>
          </a:p>
          <a:p>
            <a:pPr lvl="1">
              <a:buNone/>
            </a:pPr>
            <a:r>
              <a:rPr lang="en-US" sz="1200" dirty="0" smtClean="0"/>
              <a:t>Management, Operations and Deployment (MOD) – Aurora Santiago, Juliet Hossman</a:t>
            </a:r>
          </a:p>
          <a:p>
            <a:pPr lvl="1">
              <a:buNone/>
            </a:pPr>
            <a:r>
              <a:rPr lang="en-US" sz="1200" dirty="0" smtClean="0"/>
              <a:t>Office 365 (OFC) </a:t>
            </a:r>
            <a:r>
              <a:rPr lang="en-US" sz="1200" i="1" dirty="0" smtClean="0"/>
              <a:t>- </a:t>
            </a:r>
            <a:r>
              <a:rPr lang="en-US" sz="1200" dirty="0" smtClean="0"/>
              <a:t>Mike Naughton, Lori Skinner-Studley</a:t>
            </a:r>
          </a:p>
          <a:p>
            <a:pPr lvl="1">
              <a:buNone/>
            </a:pPr>
            <a:r>
              <a:rPr lang="en-US" sz="1200" dirty="0" smtClean="0"/>
              <a:t>Office and SharePoint (OSP) – Olaf Hubel, Hila Grinberger, Andy O’Donald, Monica Watson, Lita Spratt</a:t>
            </a:r>
          </a:p>
          <a:p>
            <a:pPr lvl="1">
              <a:buNone/>
            </a:pPr>
            <a:r>
              <a:rPr lang="en-US" sz="1200" dirty="0" smtClean="0"/>
              <a:t>Optimization (OPT) – Yoav Land, Angela Earley</a:t>
            </a:r>
          </a:p>
          <a:p>
            <a:pPr lvl="1">
              <a:buNone/>
            </a:pPr>
            <a:r>
              <a:rPr lang="en-US" sz="1200" dirty="0" err="1" smtClean="0"/>
              <a:t>ReadyTech</a:t>
            </a:r>
            <a:r>
              <a:rPr lang="en-US" sz="1200" dirty="0" smtClean="0"/>
              <a:t> (RT) - Joe Culp, KariLynne Gratzer</a:t>
            </a:r>
          </a:p>
          <a:p>
            <a:pPr lvl="1">
              <a:buNone/>
            </a:pPr>
            <a:r>
              <a:rPr lang="en-US" sz="1200" dirty="0" smtClean="0"/>
              <a:t>Security, Identity &amp; Privacy (SIP) – Christopher Pelletier, Aurora Santiago, Juliet Hossman</a:t>
            </a:r>
          </a:p>
          <a:p>
            <a:pPr lvl="1">
              <a:buNone/>
            </a:pPr>
            <a:r>
              <a:rPr lang="en-US" sz="1200" dirty="0" smtClean="0"/>
              <a:t>Virtualization (VIR) – Aurora Santiago, Juliet Hossman</a:t>
            </a:r>
          </a:p>
          <a:p>
            <a:pPr lvl="1">
              <a:buNone/>
            </a:pPr>
            <a:r>
              <a:rPr lang="en-US" sz="1200" dirty="0" smtClean="0"/>
              <a:t>Windows Azure platform (AZR) - Vikram Rana, Terri Slade</a:t>
            </a:r>
          </a:p>
          <a:p>
            <a:pPr lvl="1">
              <a:buNone/>
            </a:pPr>
            <a:r>
              <a:rPr lang="en-US" sz="1200" dirty="0" smtClean="0"/>
              <a:t>Windows Client (CLI) – Jean Taylor, Angie Nelson, Lisa Puchosic</a:t>
            </a:r>
          </a:p>
          <a:p>
            <a:pPr lvl="1">
              <a:buNone/>
            </a:pPr>
            <a:r>
              <a:rPr lang="en-US" sz="1200" dirty="0" smtClean="0"/>
              <a:t>Windows Phone (WP) – Tim McAfee, Rob Tiffany</a:t>
            </a:r>
          </a:p>
          <a:p>
            <a:pPr lvl="1">
              <a:buNone/>
            </a:pPr>
            <a:r>
              <a:rPr lang="en-US" sz="1200" dirty="0" smtClean="0"/>
              <a:t>Windows Server (SVR) – Aurora Santiago, Juliet Hossman</a:t>
            </a:r>
          </a:p>
          <a:p>
            <a:pPr>
              <a:buNone/>
            </a:pPr>
            <a:r>
              <a:rPr lang="en-US" sz="1400" b="1" dirty="0" smtClean="0"/>
              <a:t>Cross Track Coverage</a:t>
            </a:r>
          </a:p>
          <a:p>
            <a:pPr>
              <a:buNone/>
            </a:pPr>
            <a:r>
              <a:rPr lang="en-US" sz="1400" b="1" dirty="0" smtClean="0"/>
              <a:t> </a:t>
            </a:r>
            <a:r>
              <a:rPr lang="en-US" sz="1300" dirty="0" smtClean="0"/>
              <a:t>Application Platform – APS/DB/AZR/ARC	Solution Accelerators – Michelle Arney, Michelle Walls</a:t>
            </a:r>
          </a:p>
          <a:p>
            <a:pPr>
              <a:buNone/>
            </a:pPr>
            <a:r>
              <a:rPr lang="en-US" sz="1300" dirty="0" smtClean="0"/>
              <a:t> Compete – Mike Brevard		Trustworthy Computing – Christopher Pelletier </a:t>
            </a:r>
          </a:p>
          <a:p>
            <a:pPr>
              <a:buNone/>
            </a:pPr>
            <a:r>
              <a:rPr lang="en-US" sz="1300" baseline="0" dirty="0" smtClean="0"/>
              <a:t> </a:t>
            </a:r>
            <a:r>
              <a:rPr lang="en-US" sz="1300" dirty="0" smtClean="0"/>
              <a:t>Next Web – Olga Londer 			User Experience – Alison Clark</a:t>
            </a:r>
          </a:p>
          <a:p>
            <a:pPr>
              <a:buNone/>
            </a:pPr>
            <a:r>
              <a:rPr lang="en-US" sz="1300" baseline="0" dirty="0" smtClean="0"/>
              <a:t> </a:t>
            </a:r>
            <a:r>
              <a:rPr lang="en-US" sz="1300" dirty="0" smtClean="0"/>
              <a:t>Private Cloud – Aurora Santiago 		Windows Embedded – Olivier Bloch</a:t>
            </a:r>
          </a:p>
          <a:p>
            <a:pPr lvl="0"/>
            <a:endParaRPr lang="en-US" sz="900" kern="1200" dirty="0" smtClean="0">
              <a:solidFill>
                <a:schemeClr val="tx1"/>
              </a:solidFill>
              <a:latin typeface="Segoe UI" pitchFamily="34" charset="0"/>
              <a:ea typeface="+mn-ea"/>
              <a:cs typeface="+mn-cs"/>
            </a:endParaRPr>
          </a:p>
          <a:p>
            <a:pPr lvl="0"/>
            <a:endParaRPr lang="en-US" sz="900" kern="1200" dirty="0" smtClean="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fld id="{4E52F265-F367-4F41-8133-621F21EFA5ED}" type="datetime1">
              <a:rPr lang="en-US" smtClean="0"/>
              <a:pPr/>
              <a:t>3/31/2012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32</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extLst>
      <p:ext uri="{BB962C8B-B14F-4D97-AF65-F5344CB8AC3E}">
        <p14:creationId xmlns:p14="http://schemas.microsoft.com/office/powerpoint/2010/main" val="2463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3/29/2012</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
        <p:nvSpPr>
          <p:cNvPr id="8" name="Header Placeholder 7"/>
          <p:cNvSpPr>
            <a:spLocks noGrp="1"/>
          </p:cNvSpPr>
          <p:nvPr>
            <p:ph type="hdr" sz="quarter" idx="13"/>
          </p:nvPr>
        </p:nvSpPr>
        <p:spPr/>
        <p:txBody>
          <a:bodyPr/>
          <a:lstStyle/>
          <a:p>
            <a:r>
              <a:rPr lang="en-US" smtClean="0"/>
              <a:t>TechReady13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A6A3669F-7B84-48DB-9D38-5B300B942236}" type="slidenum">
              <a:rPr lang="en-US" smtClean="0"/>
              <a:pPr/>
              <a:t>3</a:t>
            </a:fld>
            <a:endParaRPr lang="en-US"/>
          </a:p>
        </p:txBody>
      </p:sp>
    </p:spTree>
    <p:extLst>
      <p:ext uri="{BB962C8B-B14F-4D97-AF65-F5344CB8AC3E}">
        <p14:creationId xmlns:p14="http://schemas.microsoft.com/office/powerpoint/2010/main" val="260450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4817"/>
          <p:cNvSpPr>
            <a:spLocks noGrp="1" noRot="1" noChangeAspect="1" noChangeArrowheads="1" noTextEdit="1"/>
          </p:cNvSpPr>
          <p:nvPr>
            <p:ph type="sldImg"/>
          </p:nvPr>
        </p:nvSpPr>
        <p:spPr>
          <a:xfrm>
            <a:off x="382588" y="685800"/>
            <a:ext cx="6092825" cy="3429000"/>
          </a:xfrm>
          <a:ln cap="flat">
            <a:headEnd type="none" w="med" len="med"/>
            <a:tailEnd type="none" w="med" len="med"/>
          </a:ln>
        </p:spPr>
      </p:sp>
      <p:sp>
        <p:nvSpPr>
          <p:cNvPr id="25604" name="Rectangle 519170"/>
          <p:cNvSpPr>
            <a:spLocks noGrp="1" noChangeArrowheads="1"/>
          </p:cNvSpPr>
          <p:nvPr>
            <p:ph type="body" idx="3"/>
          </p:nvPr>
        </p:nvSpPr>
        <p:spPr>
          <a:xfrm>
            <a:off x="358353" y="4385445"/>
            <a:ext cx="6021388" cy="4419600"/>
          </a:xfrm>
          <a:prstGeom prst="rect">
            <a:avLst/>
          </a:prstGeom>
        </p:spPr>
        <p:txBody>
          <a:bodyPr lIns="93130" tIns="46563" rIns="93130" bIns="46563"/>
          <a:lstStyle/>
          <a:p>
            <a:pPr marL="226947" indent="-226947">
              <a:defRPr/>
            </a:pPr>
            <a:endParaRPr lang="en-US" dirty="0" smtClean="0"/>
          </a:p>
        </p:txBody>
      </p:sp>
      <p:sp>
        <p:nvSpPr>
          <p:cNvPr id="2" name="Date Placeholder 1"/>
          <p:cNvSpPr>
            <a:spLocks noGrp="1"/>
          </p:cNvSpPr>
          <p:nvPr>
            <p:ph type="dt" idx="10"/>
          </p:nvPr>
        </p:nvSpPr>
        <p:spPr/>
        <p:txBody>
          <a:bodyPr/>
          <a:lstStyle/>
          <a:p>
            <a:fld id="{74572EAC-D001-4D78-8067-F47CC37CD960}" type="datetime1">
              <a:rPr lang="en-US" smtClean="0"/>
              <a:pPr/>
              <a:t>3/29/2012</a:t>
            </a:fld>
            <a:endParaRPr lang="en-US" dirty="0"/>
          </a:p>
        </p:txBody>
      </p:sp>
      <p:sp>
        <p:nvSpPr>
          <p:cNvPr id="3" name="Footer Placeholder 2"/>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4" name="Slide Number Placeholder 3"/>
          <p:cNvSpPr>
            <a:spLocks noGrp="1"/>
          </p:cNvSpPr>
          <p:nvPr>
            <p:ph type="sldNum" sz="quarter" idx="12"/>
          </p:nvPr>
        </p:nvSpPr>
        <p:spPr/>
        <p:txBody>
          <a:bodyPr/>
          <a:lstStyle/>
          <a:p>
            <a:fld id="{8B263312-38AA-4E1E-B2B5-0F8F122B24FE}" type="slidenum">
              <a:rPr lang="en-US" smtClean="0"/>
              <a:pPr/>
              <a:t>4</a:t>
            </a:fld>
            <a:endParaRPr lang="en-US" dirty="0"/>
          </a:p>
        </p:txBody>
      </p:sp>
      <p:sp>
        <p:nvSpPr>
          <p:cNvPr id="6" name="Header Placeholder 5"/>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3/29/2012 10:23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lIns="91418" rIns="91418" numCol="1" anchor="t" anchorCtr="0" compatLnSpc="1">
            <a:prstTxWarp prst="textNoShape">
              <a:avLst/>
            </a:prstTxWarp>
          </a:bodyPr>
          <a:lstStyle/>
          <a:p>
            <a:endParaRPr lang="en-US" sz="1200" dirty="0">
              <a:latin typeface="+mn-lt"/>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9866F1-DF52-41B8-BEBE-D2BA4318264A}" type="slidenum">
              <a:rPr lang="en-US">
                <a:solidFill>
                  <a:srgbClr val="000000"/>
                </a:solidFill>
                <a:cs typeface="Arial" charset="0"/>
              </a:rPr>
              <a:pPr fontAlgn="base">
                <a:spcBef>
                  <a:spcPct val="0"/>
                </a:spcBef>
                <a:spcAft>
                  <a:spcPct val="0"/>
                </a:spcAft>
              </a:pPr>
              <a:t>7</a:t>
            </a:fld>
            <a:endParaRPr lang="en-US">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3/29/2012 10:23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3/29/2012 10:23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719297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CF2461-DE9C-4580-B939-A81DF8264101}" type="datetimeFigureOut">
              <a:rPr lang="en-US" smtClean="0"/>
              <a:t>3/31/2012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FF4F7-6931-40EE-AA2A-DD58E0DBEF91}" type="slidenum">
              <a:rPr lang="en-US" smtClean="0"/>
              <a:t>‹#›</a:t>
            </a:fld>
            <a:endParaRPr lang="en-US"/>
          </a:p>
        </p:txBody>
      </p:sp>
      <p:pic>
        <p:nvPicPr>
          <p:cNvPr id="7" name="Picture 2" descr="\\sfp\Work\White_Whale\5-30024_TR14\PBJS_Artwork\TR14_logos\TR14_wordmarks\TR14_wordmark_1c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83317" y="6172200"/>
            <a:ext cx="1739619" cy="45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9872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F2461-DE9C-4580-B939-A81DF8264101}" type="datetimeFigureOut">
              <a:rPr lang="en-US" smtClean="0"/>
              <a:t>3/31/2012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FF4F7-6931-40EE-AA2A-DD58E0DBEF91}" type="slidenum">
              <a:rPr lang="en-US" smtClean="0"/>
              <a:t>‹#›</a:t>
            </a:fld>
            <a:endParaRPr lang="en-US"/>
          </a:p>
        </p:txBody>
      </p:sp>
    </p:spTree>
    <p:extLst>
      <p:ext uri="{BB962C8B-B14F-4D97-AF65-F5344CB8AC3E}">
        <p14:creationId xmlns:p14="http://schemas.microsoft.com/office/powerpoint/2010/main" val="273817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1"/>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1"/>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F2461-DE9C-4580-B939-A81DF8264101}" type="datetimeFigureOut">
              <a:rPr lang="en-US" smtClean="0"/>
              <a:t>3/31/2012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FF4F7-6931-40EE-AA2A-DD58E0DBEF91}" type="slidenum">
              <a:rPr lang="en-US" smtClean="0"/>
              <a:t>‹#›</a:t>
            </a:fld>
            <a:endParaRPr lang="en-US"/>
          </a:p>
        </p:txBody>
      </p:sp>
    </p:spTree>
    <p:extLst>
      <p:ext uri="{BB962C8B-B14F-4D97-AF65-F5344CB8AC3E}">
        <p14:creationId xmlns:p14="http://schemas.microsoft.com/office/powerpoint/2010/main" val="172602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etro Special">
    <p:spTree>
      <p:nvGrpSpPr>
        <p:cNvPr id="1" name=""/>
        <p:cNvGrpSpPr/>
        <p:nvPr/>
      </p:nvGrpSpPr>
      <p:grpSpPr>
        <a:xfrm>
          <a:off x="0" y="0"/>
          <a:ext cx="0" cy="0"/>
          <a:chOff x="0" y="0"/>
          <a:chExt cx="0" cy="0"/>
        </a:xfrm>
      </p:grpSpPr>
      <p:pic>
        <p:nvPicPr>
          <p:cNvPr id="20" name="Picture 2" descr="G:\DVD_Art_08-10-2010\Artwork_Imagery\Brand Photos\Microsoft HealthVault - exp Nov20-2013\1010031_01_03_167.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289384" y="992251"/>
            <a:ext cx="2010448" cy="3392424"/>
          </a:xfrm>
          <a:prstGeom prst="rect">
            <a:avLst/>
          </a:prstGeom>
          <a:noFill/>
          <a:ln>
            <a:noFill/>
          </a:ln>
          <a:effectLst>
            <a:outerShdw blurRad="558800" dir="5400000" sx="90000" sy="-19000"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Freeform 20"/>
          <p:cNvSpPr>
            <a:spLocks/>
          </p:cNvSpPr>
          <p:nvPr userDrawn="1"/>
        </p:nvSpPr>
        <p:spPr bwMode="gray">
          <a:xfrm>
            <a:off x="7445830" y="990600"/>
            <a:ext cx="4742996" cy="3394075"/>
          </a:xfrm>
          <a:custGeom>
            <a:avLst/>
            <a:gdLst>
              <a:gd name="T0" fmla="*/ 0 w 2135"/>
              <a:gd name="T1" fmla="*/ 0 h 2138"/>
              <a:gd name="T2" fmla="*/ 2135 w 2135"/>
              <a:gd name="T3" fmla="*/ 0 h 2138"/>
              <a:gd name="T4" fmla="*/ 2135 w 2135"/>
              <a:gd name="T5" fmla="*/ 2138 h 2138"/>
              <a:gd name="T6" fmla="*/ 0 w 2135"/>
              <a:gd name="T7" fmla="*/ 2138 h 2138"/>
              <a:gd name="T8" fmla="*/ 0 w 2135"/>
              <a:gd name="T9" fmla="*/ 0 h 2138"/>
              <a:gd name="T10" fmla="*/ 0 w 2135"/>
              <a:gd name="T11" fmla="*/ 0 h 2138"/>
            </a:gdLst>
            <a:ahLst/>
            <a:cxnLst>
              <a:cxn ang="0">
                <a:pos x="T0" y="T1"/>
              </a:cxn>
              <a:cxn ang="0">
                <a:pos x="T2" y="T3"/>
              </a:cxn>
              <a:cxn ang="0">
                <a:pos x="T4" y="T5"/>
              </a:cxn>
              <a:cxn ang="0">
                <a:pos x="T6" y="T7"/>
              </a:cxn>
              <a:cxn ang="0">
                <a:pos x="T8" y="T9"/>
              </a:cxn>
              <a:cxn ang="0">
                <a:pos x="T10" y="T11"/>
              </a:cxn>
            </a:cxnLst>
            <a:rect l="0" t="0" r="r" b="b"/>
            <a:pathLst>
              <a:path w="2135" h="2138">
                <a:moveTo>
                  <a:pt x="0" y="0"/>
                </a:moveTo>
                <a:lnTo>
                  <a:pt x="2135" y="0"/>
                </a:lnTo>
                <a:lnTo>
                  <a:pt x="2135" y="2138"/>
                </a:lnTo>
                <a:lnTo>
                  <a:pt x="0" y="2138"/>
                </a:lnTo>
                <a:lnTo>
                  <a:pt x="0" y="0"/>
                </a:lnTo>
                <a:lnTo>
                  <a:pt x="0" y="0"/>
                </a:lnTo>
                <a:close/>
              </a:path>
            </a:pathLst>
          </a:custGeom>
          <a:solidFill>
            <a:srgbClr val="64BE46"/>
          </a:solidFill>
          <a:ln>
            <a:noFill/>
          </a:ln>
          <a:effectLst>
            <a:outerShdw blurRad="558800" dir="5400000" sx="90000" sy="-19000"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3" name="Group 22"/>
          <p:cNvGrpSpPr/>
          <p:nvPr userDrawn="1"/>
        </p:nvGrpSpPr>
        <p:grpSpPr bwMode="gray">
          <a:xfrm>
            <a:off x="0" y="990600"/>
            <a:ext cx="987552" cy="3435350"/>
            <a:chOff x="0" y="1249363"/>
            <a:chExt cx="1041400" cy="3435350"/>
          </a:xfrm>
          <a:effectLst>
            <a:outerShdw blurRad="508000" dist="431800" dir="5400000" algn="ctr" rotWithShape="0">
              <a:srgbClr val="292929">
                <a:alpha val="20000"/>
              </a:srgbClr>
            </a:outerShdw>
          </a:effectLst>
        </p:grpSpPr>
        <p:sp>
          <p:nvSpPr>
            <p:cNvPr id="24" name="Freeform 6"/>
            <p:cNvSpPr>
              <a:spLocks/>
            </p:cNvSpPr>
            <p:nvPr/>
          </p:nvSpPr>
          <p:spPr bwMode="gray">
            <a:xfrm>
              <a:off x="0" y="1249363"/>
              <a:ext cx="1041400" cy="3394075"/>
            </a:xfrm>
            <a:custGeom>
              <a:avLst/>
              <a:gdLst>
                <a:gd name="T0" fmla="*/ 656 w 656"/>
                <a:gd name="T1" fmla="*/ 1738 h 2138"/>
                <a:gd name="T2" fmla="*/ 0 w 656"/>
                <a:gd name="T3" fmla="*/ 2138 h 2138"/>
                <a:gd name="T4" fmla="*/ 0 w 656"/>
                <a:gd name="T5" fmla="*/ 0 h 2138"/>
                <a:gd name="T6" fmla="*/ 656 w 656"/>
                <a:gd name="T7" fmla="*/ 240 h 2138"/>
                <a:gd name="T8" fmla="*/ 656 w 656"/>
                <a:gd name="T9" fmla="*/ 1738 h 2138"/>
                <a:gd name="T10" fmla="*/ 656 w 656"/>
                <a:gd name="T11" fmla="*/ 1738 h 2138"/>
                <a:gd name="T12" fmla="*/ 656 w 656"/>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656" h="2138">
                  <a:moveTo>
                    <a:pt x="656" y="1738"/>
                  </a:moveTo>
                  <a:lnTo>
                    <a:pt x="0" y="2138"/>
                  </a:lnTo>
                  <a:lnTo>
                    <a:pt x="0" y="0"/>
                  </a:lnTo>
                  <a:lnTo>
                    <a:pt x="656" y="240"/>
                  </a:lnTo>
                  <a:lnTo>
                    <a:pt x="656" y="1738"/>
                  </a:lnTo>
                  <a:lnTo>
                    <a:pt x="656" y="1738"/>
                  </a:lnTo>
                  <a:lnTo>
                    <a:pt x="656" y="1738"/>
                  </a:lnTo>
                  <a:close/>
                </a:path>
              </a:pathLst>
            </a:custGeom>
            <a:gradFill flip="none" rotWithShape="1">
              <a:gsLst>
                <a:gs pos="82000">
                  <a:srgbClr val="F3722C"/>
                </a:gs>
                <a:gs pos="0">
                  <a:srgbClr val="F47836"/>
                </a:gs>
                <a:gs pos="100000">
                  <a:srgbClr val="ED5D0D"/>
                </a:gs>
              </a:gsLst>
              <a:lin ang="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t="18217" r="91456" b="31691"/>
            <a:stretch/>
          </p:blipFill>
          <p:spPr bwMode="gray">
            <a:xfrm>
              <a:off x="0" y="1249363"/>
              <a:ext cx="1041400" cy="3435350"/>
            </a:xfrm>
            <a:prstGeom prst="rect">
              <a:avLst/>
            </a:prstGeom>
            <a:effectLst>
              <a:outerShdw blurRad="508000" dist="431800" dir="5400000" rotWithShape="0">
                <a:prstClr val="black">
                  <a:alpha val="20000"/>
                </a:prstClr>
              </a:outerShdw>
            </a:effectLst>
          </p:spPr>
        </p:pic>
      </p:grpSp>
      <p:grpSp>
        <p:nvGrpSpPr>
          <p:cNvPr id="26" name="Group 25"/>
          <p:cNvGrpSpPr/>
          <p:nvPr userDrawn="1"/>
        </p:nvGrpSpPr>
        <p:grpSpPr bwMode="gray">
          <a:xfrm>
            <a:off x="1037662" y="990600"/>
            <a:ext cx="1069848" cy="3394075"/>
            <a:chOff x="1095375" y="1249363"/>
            <a:chExt cx="1114426" cy="3394075"/>
          </a:xfrm>
          <a:effectLst>
            <a:outerShdw blurRad="508000" dist="431800" dir="5400000" algn="ctr" rotWithShape="0">
              <a:srgbClr val="292929">
                <a:alpha val="20000"/>
              </a:srgbClr>
            </a:outerShdw>
          </a:effectLst>
        </p:grpSpPr>
        <p:sp>
          <p:nvSpPr>
            <p:cNvPr id="27" name="Freeform 7"/>
            <p:cNvSpPr>
              <a:spLocks/>
            </p:cNvSpPr>
            <p:nvPr/>
          </p:nvSpPr>
          <p:spPr bwMode="gray">
            <a:xfrm>
              <a:off x="1095375" y="1249363"/>
              <a:ext cx="1114425" cy="3394075"/>
            </a:xfrm>
            <a:custGeom>
              <a:avLst/>
              <a:gdLst>
                <a:gd name="T0" fmla="*/ 702 w 702"/>
                <a:gd name="T1" fmla="*/ 1738 h 2138"/>
                <a:gd name="T2" fmla="*/ 0 w 702"/>
                <a:gd name="T3" fmla="*/ 2138 h 2138"/>
                <a:gd name="T4" fmla="*/ 0 w 702"/>
                <a:gd name="T5" fmla="*/ 0 h 2138"/>
                <a:gd name="T6" fmla="*/ 702 w 702"/>
                <a:gd name="T7" fmla="*/ 240 h 2138"/>
                <a:gd name="T8" fmla="*/ 702 w 702"/>
                <a:gd name="T9" fmla="*/ 1738 h 2138"/>
                <a:gd name="T10" fmla="*/ 702 w 702"/>
                <a:gd name="T11" fmla="*/ 1738 h 2138"/>
                <a:gd name="T12" fmla="*/ 702 w 702"/>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702" h="2138">
                  <a:moveTo>
                    <a:pt x="702" y="1738"/>
                  </a:moveTo>
                  <a:lnTo>
                    <a:pt x="0" y="2138"/>
                  </a:lnTo>
                  <a:lnTo>
                    <a:pt x="0" y="0"/>
                  </a:lnTo>
                  <a:lnTo>
                    <a:pt x="702" y="240"/>
                  </a:lnTo>
                  <a:lnTo>
                    <a:pt x="702" y="1738"/>
                  </a:lnTo>
                  <a:lnTo>
                    <a:pt x="702" y="1738"/>
                  </a:lnTo>
                  <a:lnTo>
                    <a:pt x="702" y="1738"/>
                  </a:lnTo>
                  <a:close/>
                </a:path>
              </a:pathLst>
            </a:custGeom>
            <a:gradFill>
              <a:gsLst>
                <a:gs pos="85000">
                  <a:srgbClr val="FCBC07"/>
                </a:gs>
                <a:gs pos="0">
                  <a:srgbClr val="FFBE0A"/>
                </a:gs>
                <a:gs pos="100000">
                  <a:srgbClr val="EAAD00"/>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8987" t="18217" r="81870" b="32293"/>
            <a:stretch/>
          </p:blipFill>
          <p:spPr bwMode="gray">
            <a:xfrm>
              <a:off x="1095375" y="1249363"/>
              <a:ext cx="1114426" cy="3394075"/>
            </a:xfrm>
            <a:prstGeom prst="rect">
              <a:avLst/>
            </a:prstGeom>
          </p:spPr>
        </p:pic>
      </p:grpSp>
      <p:grpSp>
        <p:nvGrpSpPr>
          <p:cNvPr id="29" name="Group 28"/>
          <p:cNvGrpSpPr/>
          <p:nvPr userDrawn="1"/>
        </p:nvGrpSpPr>
        <p:grpSpPr bwMode="gray">
          <a:xfrm>
            <a:off x="2157620" y="990600"/>
            <a:ext cx="1289304" cy="3394075"/>
            <a:chOff x="2260600" y="1249363"/>
            <a:chExt cx="1324168" cy="3394075"/>
          </a:xfrm>
          <a:effectLst>
            <a:outerShdw blurRad="508000" dist="431800" dir="5400000" algn="ctr" rotWithShape="0">
              <a:srgbClr val="292929">
                <a:alpha val="20000"/>
              </a:srgbClr>
            </a:outerShdw>
          </a:effectLst>
        </p:grpSpPr>
        <p:sp>
          <p:nvSpPr>
            <p:cNvPr id="30" name="Freeform 8"/>
            <p:cNvSpPr>
              <a:spLocks/>
            </p:cNvSpPr>
            <p:nvPr/>
          </p:nvSpPr>
          <p:spPr bwMode="gray">
            <a:xfrm>
              <a:off x="2260600" y="1249363"/>
              <a:ext cx="1322388" cy="3394075"/>
            </a:xfrm>
            <a:custGeom>
              <a:avLst/>
              <a:gdLst>
                <a:gd name="T0" fmla="*/ 833 w 833"/>
                <a:gd name="T1" fmla="*/ 1738 h 2138"/>
                <a:gd name="T2" fmla="*/ 0 w 833"/>
                <a:gd name="T3" fmla="*/ 2138 h 2138"/>
                <a:gd name="T4" fmla="*/ 0 w 833"/>
                <a:gd name="T5" fmla="*/ 0 h 2138"/>
                <a:gd name="T6" fmla="*/ 833 w 833"/>
                <a:gd name="T7" fmla="*/ 240 h 2138"/>
                <a:gd name="T8" fmla="*/ 833 w 833"/>
                <a:gd name="T9" fmla="*/ 1738 h 2138"/>
                <a:gd name="T10" fmla="*/ 833 w 833"/>
                <a:gd name="T11" fmla="*/ 1738 h 2138"/>
                <a:gd name="T12" fmla="*/ 833 w 833"/>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833" h="2138">
                  <a:moveTo>
                    <a:pt x="833" y="1738"/>
                  </a:moveTo>
                  <a:lnTo>
                    <a:pt x="0" y="2138"/>
                  </a:lnTo>
                  <a:lnTo>
                    <a:pt x="0" y="0"/>
                  </a:lnTo>
                  <a:lnTo>
                    <a:pt x="833" y="240"/>
                  </a:lnTo>
                  <a:lnTo>
                    <a:pt x="833" y="1738"/>
                  </a:lnTo>
                  <a:lnTo>
                    <a:pt x="833" y="1738"/>
                  </a:lnTo>
                  <a:lnTo>
                    <a:pt x="833" y="1738"/>
                  </a:lnTo>
                  <a:close/>
                </a:path>
              </a:pathLst>
            </a:custGeom>
            <a:gradFill>
              <a:gsLst>
                <a:gs pos="82000">
                  <a:srgbClr val="61B943"/>
                </a:gs>
                <a:gs pos="0">
                  <a:srgbClr val="64BE46"/>
                </a:gs>
                <a:gs pos="100000">
                  <a:srgbClr val="58AD3D"/>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18554" t="18217" r="70590" b="32293"/>
            <a:stretch/>
          </p:blipFill>
          <p:spPr bwMode="gray">
            <a:xfrm>
              <a:off x="2261460" y="1249363"/>
              <a:ext cx="1323308" cy="3394075"/>
            </a:xfrm>
            <a:prstGeom prst="rect">
              <a:avLst/>
            </a:prstGeom>
          </p:spPr>
        </p:pic>
      </p:grpSp>
      <p:grpSp>
        <p:nvGrpSpPr>
          <p:cNvPr id="32" name="Group 31"/>
          <p:cNvGrpSpPr/>
          <p:nvPr userDrawn="1"/>
        </p:nvGrpSpPr>
        <p:grpSpPr bwMode="gray">
          <a:xfrm>
            <a:off x="3497033" y="990600"/>
            <a:ext cx="1676400" cy="3394075"/>
            <a:chOff x="3633788" y="1249363"/>
            <a:chExt cx="1676400" cy="3394075"/>
          </a:xfrm>
          <a:effectLst>
            <a:outerShdw blurRad="508000" dist="431800" dir="5400000" algn="ctr" rotWithShape="0">
              <a:srgbClr val="292929">
                <a:alpha val="20000"/>
              </a:srgbClr>
            </a:outerShdw>
          </a:effectLst>
        </p:grpSpPr>
        <p:sp>
          <p:nvSpPr>
            <p:cNvPr id="33" name="Freeform 9"/>
            <p:cNvSpPr>
              <a:spLocks/>
            </p:cNvSpPr>
            <p:nvPr/>
          </p:nvSpPr>
          <p:spPr bwMode="gray">
            <a:xfrm>
              <a:off x="3633788" y="1249363"/>
              <a:ext cx="1676400" cy="3394075"/>
            </a:xfrm>
            <a:custGeom>
              <a:avLst/>
              <a:gdLst>
                <a:gd name="T0" fmla="*/ 1056 w 1056"/>
                <a:gd name="T1" fmla="*/ 1738 h 2138"/>
                <a:gd name="T2" fmla="*/ 0 w 1056"/>
                <a:gd name="T3" fmla="*/ 2138 h 2138"/>
                <a:gd name="T4" fmla="*/ 0 w 1056"/>
                <a:gd name="T5" fmla="*/ 0 h 2138"/>
                <a:gd name="T6" fmla="*/ 1056 w 1056"/>
                <a:gd name="T7" fmla="*/ 240 h 2138"/>
                <a:gd name="T8" fmla="*/ 1056 w 1056"/>
                <a:gd name="T9" fmla="*/ 1738 h 2138"/>
                <a:gd name="T10" fmla="*/ 1056 w 1056"/>
                <a:gd name="T11" fmla="*/ 1738 h 2138"/>
                <a:gd name="T12" fmla="*/ 1056 w 1056"/>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1056" h="2138">
                  <a:moveTo>
                    <a:pt x="1056" y="1738"/>
                  </a:moveTo>
                  <a:lnTo>
                    <a:pt x="0" y="2138"/>
                  </a:lnTo>
                  <a:lnTo>
                    <a:pt x="0" y="0"/>
                  </a:lnTo>
                  <a:lnTo>
                    <a:pt x="1056" y="240"/>
                  </a:lnTo>
                  <a:lnTo>
                    <a:pt x="1056" y="1738"/>
                  </a:lnTo>
                  <a:lnTo>
                    <a:pt x="1056" y="1738"/>
                  </a:lnTo>
                  <a:lnTo>
                    <a:pt x="1056" y="1738"/>
                  </a:lnTo>
                  <a:close/>
                </a:path>
              </a:pathLst>
            </a:custGeom>
            <a:gradFill>
              <a:gsLst>
                <a:gs pos="83000">
                  <a:srgbClr val="308A9F"/>
                </a:gs>
                <a:gs pos="0">
                  <a:srgbClr val="3497AE"/>
                </a:gs>
                <a:gs pos="100000">
                  <a:srgbClr val="29758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4" name="Picture 33"/>
            <p:cNvPicPr>
              <a:picLocks noChangeAspect="1"/>
            </p:cNvPicPr>
            <p:nvPr/>
          </p:nvPicPr>
          <p:blipFill rotWithShape="1">
            <a:blip r:embed="rId6">
              <a:extLst>
                <a:ext uri="{28A0092B-C50C-407E-A947-70E740481C1C}">
                  <a14:useLocalDpi xmlns:a14="http://schemas.microsoft.com/office/drawing/2010/main" val="0"/>
                </a:ext>
              </a:extLst>
            </a:blip>
            <a:srcRect l="30425" t="18217" r="55821" b="32293"/>
            <a:stretch/>
          </p:blipFill>
          <p:spPr bwMode="gray">
            <a:xfrm>
              <a:off x="3633788" y="1249363"/>
              <a:ext cx="1676400" cy="3394075"/>
            </a:xfrm>
            <a:prstGeom prst="rect">
              <a:avLst/>
            </a:prstGeom>
          </p:spPr>
        </p:pic>
      </p:grpSp>
      <p:sp>
        <p:nvSpPr>
          <p:cNvPr id="35" name="Freeform 12"/>
          <p:cNvSpPr>
            <a:spLocks/>
          </p:cNvSpPr>
          <p:nvPr userDrawn="1"/>
        </p:nvSpPr>
        <p:spPr bwMode="gray">
          <a:xfrm>
            <a:off x="1" y="4503810"/>
            <a:ext cx="1453956" cy="843084"/>
          </a:xfrm>
          <a:custGeom>
            <a:avLst/>
            <a:gdLst>
              <a:gd name="T0" fmla="*/ 0 w 910"/>
              <a:gd name="T1" fmla="*/ 0 h 578"/>
              <a:gd name="T2" fmla="*/ 910 w 910"/>
              <a:gd name="T3" fmla="*/ 0 h 578"/>
              <a:gd name="T4" fmla="*/ 910 w 910"/>
              <a:gd name="T5" fmla="*/ 578 h 578"/>
              <a:gd name="T6" fmla="*/ 0 w 910"/>
              <a:gd name="T7" fmla="*/ 578 h 578"/>
              <a:gd name="T8" fmla="*/ 0 w 910"/>
              <a:gd name="T9" fmla="*/ 0 h 578"/>
              <a:gd name="T10" fmla="*/ 0 w 910"/>
              <a:gd name="T11" fmla="*/ 0 h 578"/>
            </a:gdLst>
            <a:ahLst/>
            <a:cxnLst>
              <a:cxn ang="0">
                <a:pos x="T0" y="T1"/>
              </a:cxn>
              <a:cxn ang="0">
                <a:pos x="T2" y="T3"/>
              </a:cxn>
              <a:cxn ang="0">
                <a:pos x="T4" y="T5"/>
              </a:cxn>
              <a:cxn ang="0">
                <a:pos x="T6" y="T7"/>
              </a:cxn>
              <a:cxn ang="0">
                <a:pos x="T8" y="T9"/>
              </a:cxn>
              <a:cxn ang="0">
                <a:pos x="T10" y="T11"/>
              </a:cxn>
            </a:cxnLst>
            <a:rect l="0" t="0" r="r" b="b"/>
            <a:pathLst>
              <a:path w="910" h="578">
                <a:moveTo>
                  <a:pt x="0" y="0"/>
                </a:moveTo>
                <a:lnTo>
                  <a:pt x="910" y="0"/>
                </a:lnTo>
                <a:lnTo>
                  <a:pt x="910" y="578"/>
                </a:lnTo>
                <a:lnTo>
                  <a:pt x="0" y="578"/>
                </a:lnTo>
                <a:lnTo>
                  <a:pt x="0" y="0"/>
                </a:lnTo>
                <a:lnTo>
                  <a:pt x="0" y="0"/>
                </a:lnTo>
                <a:close/>
              </a:path>
            </a:pathLst>
          </a:custGeom>
          <a:solidFill>
            <a:srgbClr val="5F5F5F">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13"/>
          <p:cNvSpPr>
            <a:spLocks/>
          </p:cNvSpPr>
          <p:nvPr userDrawn="1"/>
        </p:nvSpPr>
        <p:spPr bwMode="gray">
          <a:xfrm>
            <a:off x="1501776" y="4503810"/>
            <a:ext cx="10683875" cy="843084"/>
          </a:xfrm>
          <a:custGeom>
            <a:avLst/>
            <a:gdLst>
              <a:gd name="T0" fmla="*/ 0 w 6730"/>
              <a:gd name="T1" fmla="*/ 0 h 578"/>
              <a:gd name="T2" fmla="*/ 6730 w 6730"/>
              <a:gd name="T3" fmla="*/ 0 h 578"/>
              <a:gd name="T4" fmla="*/ 6730 w 6730"/>
              <a:gd name="T5" fmla="*/ 578 h 578"/>
              <a:gd name="T6" fmla="*/ 0 w 6730"/>
              <a:gd name="T7" fmla="*/ 578 h 578"/>
              <a:gd name="T8" fmla="*/ 0 w 6730"/>
              <a:gd name="T9" fmla="*/ 0 h 578"/>
              <a:gd name="T10" fmla="*/ 0 w 6730"/>
              <a:gd name="T11" fmla="*/ 0 h 578"/>
            </a:gdLst>
            <a:ahLst/>
            <a:cxnLst>
              <a:cxn ang="0">
                <a:pos x="T0" y="T1"/>
              </a:cxn>
              <a:cxn ang="0">
                <a:pos x="T2" y="T3"/>
              </a:cxn>
              <a:cxn ang="0">
                <a:pos x="T4" y="T5"/>
              </a:cxn>
              <a:cxn ang="0">
                <a:pos x="T6" y="T7"/>
              </a:cxn>
              <a:cxn ang="0">
                <a:pos x="T8" y="T9"/>
              </a:cxn>
              <a:cxn ang="0">
                <a:pos x="T10" y="T11"/>
              </a:cxn>
            </a:cxnLst>
            <a:rect l="0" t="0" r="r" b="b"/>
            <a:pathLst>
              <a:path w="6730" h="578">
                <a:moveTo>
                  <a:pt x="0" y="0"/>
                </a:moveTo>
                <a:lnTo>
                  <a:pt x="6730" y="0"/>
                </a:lnTo>
                <a:lnTo>
                  <a:pt x="6730" y="578"/>
                </a:lnTo>
                <a:lnTo>
                  <a:pt x="0" y="578"/>
                </a:lnTo>
                <a:lnTo>
                  <a:pt x="0" y="0"/>
                </a:lnTo>
                <a:lnTo>
                  <a:pt x="0" y="0"/>
                </a:lnTo>
                <a:close/>
              </a:path>
            </a:pathLst>
          </a:custGeom>
          <a:solidFill>
            <a:srgbClr val="5F5F5F">
              <a:lumMod val="75000"/>
            </a:srgbClr>
          </a:solidFill>
          <a:ln>
            <a:noFill/>
          </a:ln>
        </p:spPr>
        <p:txBody>
          <a:bodyPr vert="horz" wrap="square" lIns="27432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gradFill>
                <a:gsLst>
                  <a:gs pos="0">
                    <a:srgbClr val="FFFFFF"/>
                  </a:gs>
                  <a:gs pos="86000">
                    <a:srgbClr val="FFFFFF"/>
                  </a:gs>
                </a:gsLst>
                <a:lin ang="10800000" scaled="1"/>
              </a:gradFill>
              <a:effectLst/>
              <a:uLnTx/>
              <a:uFillTx/>
            </a:endParaRPr>
          </a:p>
        </p:txBody>
      </p:sp>
      <p:sp>
        <p:nvSpPr>
          <p:cNvPr id="39" name="Content Placeholder 37"/>
          <p:cNvSpPr>
            <a:spLocks noGrp="1"/>
          </p:cNvSpPr>
          <p:nvPr>
            <p:ph sz="quarter" idx="10" hasCustomPrompt="1"/>
          </p:nvPr>
        </p:nvSpPr>
        <p:spPr>
          <a:xfrm>
            <a:off x="1700212" y="4503810"/>
            <a:ext cx="10337800" cy="824760"/>
          </a:xfrm>
        </p:spPr>
        <p:txBody>
          <a:bodyPr anchor="ctr"/>
          <a:lstStyle>
            <a:lvl1pPr marL="0" indent="0">
              <a:buFont typeface="Arial" pitchFamily="34" charset="0"/>
              <a:buNone/>
              <a:defRPr kumimoji="0" lang="en-US" sz="6000" b="0" i="0" u="none" strike="noStrike" kern="0" cap="none" spc="0" normalizeH="0" baseline="0" dirty="0">
                <a:ln>
                  <a:noFill/>
                </a:ln>
                <a:gradFill>
                  <a:gsLst>
                    <a:gs pos="0">
                      <a:srgbClr val="FFFFFF"/>
                    </a:gs>
                    <a:gs pos="86000">
                      <a:srgbClr val="FFFFFF"/>
                    </a:gs>
                  </a:gsLst>
                  <a:lin ang="10800000" scaled="1"/>
                </a:gra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a:t>
            </a:r>
            <a:endParaRPr lang="en-US" dirty="0"/>
          </a:p>
        </p:txBody>
      </p:sp>
      <p:sp>
        <p:nvSpPr>
          <p:cNvPr id="41" name="Content Placeholder 40"/>
          <p:cNvSpPr>
            <a:spLocks noGrp="1"/>
          </p:cNvSpPr>
          <p:nvPr>
            <p:ph sz="quarter" idx="11" hasCustomPrompt="1"/>
          </p:nvPr>
        </p:nvSpPr>
        <p:spPr>
          <a:xfrm>
            <a:off x="7618413" y="2458976"/>
            <a:ext cx="4419600" cy="498598"/>
          </a:xfrm>
        </p:spPr>
        <p:txBody>
          <a:bodyPr anchor="b"/>
          <a:lstStyle>
            <a:lvl1pPr marL="0" indent="0">
              <a:buFont typeface="Arial" pitchFamily="34" charset="0"/>
              <a:buNone/>
              <a:defRPr sz="3600" baseline="0"/>
            </a:lvl1pPr>
          </a:lstStyle>
          <a:p>
            <a:pPr lvl="0"/>
            <a:r>
              <a:rPr lang="en-US" dirty="0" smtClean="0"/>
              <a:t>Click to edit text</a:t>
            </a:r>
            <a:endParaRPr lang="en-US" dirty="0"/>
          </a:p>
        </p:txBody>
      </p:sp>
      <p:sp>
        <p:nvSpPr>
          <p:cNvPr id="37" name="Content Placeholder 40"/>
          <p:cNvSpPr>
            <a:spLocks noGrp="1"/>
          </p:cNvSpPr>
          <p:nvPr>
            <p:ph sz="quarter" idx="12" hasCustomPrompt="1"/>
          </p:nvPr>
        </p:nvSpPr>
        <p:spPr>
          <a:xfrm>
            <a:off x="7618413" y="3844600"/>
            <a:ext cx="4419600" cy="387798"/>
          </a:xfrm>
        </p:spPr>
        <p:txBody>
          <a:bodyPr anchor="b"/>
          <a:lstStyle>
            <a:lvl1pPr marL="0" indent="0">
              <a:buFont typeface="Arial" pitchFamily="34" charset="0"/>
              <a:buNone/>
              <a:defRPr sz="2800" baseline="0"/>
            </a:lvl1pPr>
          </a:lstStyle>
          <a:p>
            <a:pPr lvl="0"/>
            <a:r>
              <a:rPr lang="en-US" dirty="0" smtClean="0"/>
              <a:t>Click to edit text</a:t>
            </a:r>
            <a:endParaRPr lang="en-US" dirty="0"/>
          </a:p>
        </p:txBody>
      </p:sp>
    </p:spTree>
    <p:extLst>
      <p:ext uri="{BB962C8B-B14F-4D97-AF65-F5344CB8AC3E}">
        <p14:creationId xmlns:p14="http://schemas.microsoft.com/office/powerpoint/2010/main" val="73117066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F2461-DE9C-4580-B939-A81DF8264101}" type="datetimeFigureOut">
              <a:rPr lang="en-US" smtClean="0"/>
              <a:t>3/31/2012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FF4F7-6931-40EE-AA2A-DD58E0DBEF91}" type="slidenum">
              <a:rPr lang="en-US" smtClean="0"/>
              <a:t>‹#›</a:t>
            </a:fld>
            <a:endParaRPr lang="en-US"/>
          </a:p>
        </p:txBody>
      </p:sp>
    </p:spTree>
    <p:extLst>
      <p:ext uri="{BB962C8B-B14F-4D97-AF65-F5344CB8AC3E}">
        <p14:creationId xmlns:p14="http://schemas.microsoft.com/office/powerpoint/2010/main" val="107349906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F2461-DE9C-4580-B939-A81DF8264101}" type="datetimeFigureOut">
              <a:rPr lang="en-US" smtClean="0"/>
              <a:t>3/31/2012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FF4F7-6931-40EE-AA2A-DD58E0DBEF91}" type="slidenum">
              <a:rPr lang="en-US" smtClean="0"/>
              <a:t>‹#›</a:t>
            </a:fld>
            <a:endParaRPr lang="en-US"/>
          </a:p>
        </p:txBody>
      </p:sp>
    </p:spTree>
    <p:extLst>
      <p:ext uri="{BB962C8B-B14F-4D97-AF65-F5344CB8AC3E}">
        <p14:creationId xmlns:p14="http://schemas.microsoft.com/office/powerpoint/2010/main" val="75426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3"/>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3"/>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CF2461-DE9C-4580-B939-A81DF8264101}" type="datetimeFigureOut">
              <a:rPr lang="en-US" smtClean="0"/>
              <a:t>3/31/2012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FF4F7-6931-40EE-AA2A-DD58E0DBEF91}" type="slidenum">
              <a:rPr lang="en-US" smtClean="0"/>
              <a:t>‹#›</a:t>
            </a:fld>
            <a:endParaRPr lang="en-US"/>
          </a:p>
        </p:txBody>
      </p:sp>
    </p:spTree>
    <p:extLst>
      <p:ext uri="{BB962C8B-B14F-4D97-AF65-F5344CB8AC3E}">
        <p14:creationId xmlns:p14="http://schemas.microsoft.com/office/powerpoint/2010/main" val="105488887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CF2461-DE9C-4580-B939-A81DF8264101}" type="datetimeFigureOut">
              <a:rPr lang="en-US" smtClean="0"/>
              <a:t>3/31/2012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3FF4F7-6931-40EE-AA2A-DD58E0DBEF91}" type="slidenum">
              <a:rPr lang="en-US" smtClean="0"/>
              <a:t>‹#›</a:t>
            </a:fld>
            <a:endParaRPr lang="en-US"/>
          </a:p>
        </p:txBody>
      </p:sp>
    </p:spTree>
    <p:extLst>
      <p:ext uri="{BB962C8B-B14F-4D97-AF65-F5344CB8AC3E}">
        <p14:creationId xmlns:p14="http://schemas.microsoft.com/office/powerpoint/2010/main" val="222637754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F2461-DE9C-4580-B939-A81DF8264101}" type="datetimeFigureOut">
              <a:rPr lang="en-US" smtClean="0"/>
              <a:t>3/31/2012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3FF4F7-6931-40EE-AA2A-DD58E0DBEF91}" type="slidenum">
              <a:rPr lang="en-US" smtClean="0"/>
              <a:t>‹#›</a:t>
            </a:fld>
            <a:endParaRPr lang="en-US"/>
          </a:p>
        </p:txBody>
      </p:sp>
    </p:spTree>
    <p:extLst>
      <p:ext uri="{BB962C8B-B14F-4D97-AF65-F5344CB8AC3E}">
        <p14:creationId xmlns:p14="http://schemas.microsoft.com/office/powerpoint/2010/main" val="385764586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F2461-DE9C-4580-B939-A81DF8264101}" type="datetimeFigureOut">
              <a:rPr lang="en-US" smtClean="0"/>
              <a:t>3/31/2012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3FF4F7-6931-40EE-AA2A-DD58E0DBEF91}" type="slidenum">
              <a:rPr lang="en-US" smtClean="0"/>
              <a:t>‹#›</a:t>
            </a:fld>
            <a:endParaRPr lang="en-US"/>
          </a:p>
        </p:txBody>
      </p:sp>
    </p:spTree>
    <p:extLst>
      <p:ext uri="{BB962C8B-B14F-4D97-AF65-F5344CB8AC3E}">
        <p14:creationId xmlns:p14="http://schemas.microsoft.com/office/powerpoint/2010/main" val="72546118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2461-DE9C-4580-B939-A81DF8264101}" type="datetimeFigureOut">
              <a:rPr lang="en-US" smtClean="0"/>
              <a:t>3/31/2012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FF4F7-6931-40EE-AA2A-DD58E0DBEF91}" type="slidenum">
              <a:rPr lang="en-US" smtClean="0"/>
              <a:t>‹#›</a:t>
            </a:fld>
            <a:endParaRPr lang="en-US"/>
          </a:p>
        </p:txBody>
      </p:sp>
    </p:spTree>
    <p:extLst>
      <p:ext uri="{BB962C8B-B14F-4D97-AF65-F5344CB8AC3E}">
        <p14:creationId xmlns:p14="http://schemas.microsoft.com/office/powerpoint/2010/main" val="3036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2461-DE9C-4580-B939-A81DF8264101}" type="datetimeFigureOut">
              <a:rPr lang="en-US" smtClean="0"/>
              <a:t>3/31/2012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FF4F7-6931-40EE-AA2A-DD58E0DBEF91}" type="slidenum">
              <a:rPr lang="en-US" smtClean="0"/>
              <a:t>‹#›</a:t>
            </a:fld>
            <a:endParaRPr lang="en-US"/>
          </a:p>
        </p:txBody>
      </p:sp>
    </p:spTree>
    <p:extLst>
      <p:ext uri="{BB962C8B-B14F-4D97-AF65-F5344CB8AC3E}">
        <p14:creationId xmlns:p14="http://schemas.microsoft.com/office/powerpoint/2010/main" val="217998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3"/>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F2461-DE9C-4580-B939-A81DF8264101}" type="datetimeFigureOut">
              <a:rPr lang="en-US" smtClean="0"/>
              <a:t>3/31/2012</a:t>
            </a:fld>
            <a:endParaRPr lang="en-US"/>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FF4F7-6931-40EE-AA2A-DD58E0DBEF91}" type="slidenum">
              <a:rPr lang="en-US" smtClean="0"/>
              <a:t>‹#›</a:t>
            </a:fld>
            <a:endParaRPr lang="en-US"/>
          </a:p>
        </p:txBody>
      </p:sp>
    </p:spTree>
    <p:extLst>
      <p:ext uri="{BB962C8B-B14F-4D97-AF65-F5344CB8AC3E}">
        <p14:creationId xmlns:p14="http://schemas.microsoft.com/office/powerpoint/2010/main" val="22856807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0" r:id="rId12"/>
    <p:sldLayoutId id="2147483741" r:id="rId13"/>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SCAatSQLBITS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onlinehelp.microsoft.com/en-us/advisor/gg697803.aspx"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onlinehelp.microsoft.com/en-us/atlanta/gg288262.aspx"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channel9.msdn.com/Events/TechEd/NorthAmerica/2011/SIM349"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http://www.microsoft.com/en-us/showcase/details.aspx?uuid=32e32209-71c4-43d2-b2ae-015598bf5b7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it.ly/SCAatSQLBITS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bit.ly/SCA3MinDemo" TargetMode="External"/><Relationship Id="rId2" Type="http://schemas.openxmlformats.org/officeDocument/2006/relationships/hyperlink" Target="http://www.microsoft.com/en-us/showcase/details.aspx?uuid=32e32209-71c4-43d2-b2ae-015598bf5b7d"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System Center Advisor - Deep Dive</a:t>
            </a:r>
            <a:endParaRPr lang="en-US" dirty="0"/>
          </a:p>
        </p:txBody>
      </p:sp>
      <p:sp>
        <p:nvSpPr>
          <p:cNvPr id="5" name="Subtitle 4"/>
          <p:cNvSpPr>
            <a:spLocks noGrp="1"/>
          </p:cNvSpPr>
          <p:nvPr>
            <p:ph type="subTitle" idx="1"/>
          </p:nvPr>
        </p:nvSpPr>
        <p:spPr>
          <a:xfrm>
            <a:off x="1828324" y="3886200"/>
            <a:ext cx="8532178" cy="2362200"/>
          </a:xfrm>
        </p:spPr>
        <p:txBody>
          <a:bodyPr/>
          <a:lstStyle/>
          <a:p>
            <a:r>
              <a:rPr lang="en-US" dirty="0" smtClean="0"/>
              <a:t>Paul Mestemaker</a:t>
            </a:r>
          </a:p>
          <a:p>
            <a:r>
              <a:rPr lang="en-US" dirty="0" smtClean="0"/>
              <a:t>Sr. Program Manager</a:t>
            </a:r>
          </a:p>
          <a:p>
            <a:r>
              <a:rPr lang="en-US" dirty="0" smtClean="0"/>
              <a:t>Microsoft System Center Advisor</a:t>
            </a:r>
            <a:endParaRPr lang="en-US" dirty="0" smtClean="0"/>
          </a:p>
          <a:p>
            <a:r>
              <a:rPr lang="en-US" dirty="0" smtClean="0"/>
              <a:t>@</a:t>
            </a:r>
            <a:r>
              <a:rPr lang="en-US" dirty="0" err="1" smtClean="0"/>
              <a:t>PaulMest</a:t>
            </a:r>
            <a:r>
              <a:rPr lang="en-US" dirty="0" smtClean="0"/>
              <a:t> / #</a:t>
            </a:r>
            <a:r>
              <a:rPr lang="en-US" dirty="0" err="1" smtClean="0"/>
              <a:t>SCAdvisor</a:t>
            </a:r>
            <a:endParaRPr lang="en-US" dirty="0" smtClean="0"/>
          </a:p>
        </p:txBody>
      </p:sp>
      <p:sp>
        <p:nvSpPr>
          <p:cNvPr id="6" name="TextBox 5"/>
          <p:cNvSpPr txBox="1"/>
          <p:nvPr/>
        </p:nvSpPr>
        <p:spPr>
          <a:xfrm>
            <a:off x="2894012" y="771079"/>
            <a:ext cx="6400800" cy="1077218"/>
          </a:xfrm>
          <a:prstGeom prst="rect">
            <a:avLst/>
          </a:prstGeom>
          <a:noFill/>
        </p:spPr>
        <p:txBody>
          <a:bodyPr wrap="square" rtlCol="0">
            <a:spAutoFit/>
          </a:bodyPr>
          <a:lstStyle/>
          <a:p>
            <a:pPr algn="ctr"/>
            <a:r>
              <a:rPr lang="en-US" sz="3200" dirty="0" smtClean="0"/>
              <a:t>Experiment: download </a:t>
            </a:r>
            <a:r>
              <a:rPr lang="en-US" sz="3200" dirty="0"/>
              <a:t>these slides!</a:t>
            </a:r>
          </a:p>
          <a:p>
            <a:pPr algn="ctr"/>
            <a:r>
              <a:rPr lang="en-US" sz="3200" dirty="0" smtClean="0">
                <a:hlinkClick r:id="rId3"/>
              </a:rPr>
              <a:t>http</a:t>
            </a:r>
            <a:r>
              <a:rPr lang="en-US" sz="3200" dirty="0">
                <a:hlinkClick r:id="rId3"/>
              </a:rPr>
              <a:t>://</a:t>
            </a:r>
            <a:r>
              <a:rPr lang="en-US" sz="3200" dirty="0" smtClean="0">
                <a:hlinkClick r:id="rId3"/>
              </a:rPr>
              <a:t>bit.ly/SCAatSQLBITSX</a:t>
            </a:r>
            <a:endParaRPr lang="en-US" sz="3200" dirty="0" smtClean="0"/>
          </a:p>
        </p:txBody>
      </p:sp>
      <p:pic>
        <p:nvPicPr>
          <p:cNvPr id="3074" name="Picture 2" descr="http://bit.ly/SCAatSQLBITSX.qr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8212" y="228600"/>
            <a:ext cx="2162175"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8833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0"/>
          </p:nvPr>
        </p:nvSpPr>
        <p:spPr/>
        <p:txBody>
          <a:bodyPr>
            <a:normAutofit fontScale="92500" lnSpcReduction="20000"/>
          </a:bodyPr>
          <a:lstStyle/>
          <a:p>
            <a:r>
              <a:rPr lang="en-US" dirty="0" smtClean="0"/>
              <a:t>announcing</a:t>
            </a:r>
            <a:endParaRPr lang="en-US" dirty="0"/>
          </a:p>
        </p:txBody>
      </p:sp>
      <p:sp>
        <p:nvSpPr>
          <p:cNvPr id="3" name="Content Placeholder 2"/>
          <p:cNvSpPr>
            <a:spLocks noGrp="1"/>
          </p:cNvSpPr>
          <p:nvPr>
            <p:ph sz="quarter" idx="11"/>
          </p:nvPr>
        </p:nvSpPr>
        <p:spPr/>
        <p:txBody>
          <a:bodyPr>
            <a:normAutofit fontScale="92500" lnSpcReduction="20000"/>
          </a:bodyPr>
          <a:lstStyle/>
          <a:p>
            <a:r>
              <a:rPr lang="en-US" dirty="0" smtClean="0"/>
              <a:t>Global availability</a:t>
            </a:r>
            <a:endParaRPr lang="en-US" dirty="0"/>
          </a:p>
        </p:txBody>
      </p:sp>
    </p:spTree>
    <p:extLst>
      <p:ext uri="{BB962C8B-B14F-4D97-AF65-F5344CB8AC3E}">
        <p14:creationId xmlns:p14="http://schemas.microsoft.com/office/powerpoint/2010/main" val="25302472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Availability</a:t>
            </a:r>
            <a:endParaRPr lang="en-US" dirty="0"/>
          </a:p>
        </p:txBody>
      </p:sp>
      <p:sp>
        <p:nvSpPr>
          <p:cNvPr id="5" name="Content Placeholder 4"/>
          <p:cNvSpPr>
            <a:spLocks noGrp="1"/>
          </p:cNvSpPr>
          <p:nvPr>
            <p:ph sz="half" idx="2"/>
          </p:nvPr>
        </p:nvSpPr>
        <p:spPr>
          <a:xfrm>
            <a:off x="507867" y="2133600"/>
            <a:ext cx="3757746" cy="1734321"/>
          </a:xfrm>
        </p:spPr>
        <p:txBody>
          <a:bodyPr>
            <a:noAutofit/>
          </a:bodyPr>
          <a:lstStyle/>
          <a:p>
            <a:r>
              <a:rPr lang="en-US" sz="2800" dirty="0" smtClean="0"/>
              <a:t>Commercial availability in the following geographies</a:t>
            </a:r>
          </a:p>
          <a:p>
            <a:r>
              <a:rPr lang="en-US" sz="2800" dirty="0" smtClean="0"/>
              <a:t>English only at launch</a:t>
            </a:r>
          </a:p>
          <a:p>
            <a:r>
              <a:rPr lang="en-US" sz="2800" dirty="0" smtClean="0"/>
              <a:t>Localized versions and list of languages is still TBD</a:t>
            </a:r>
          </a:p>
        </p:txBody>
      </p:sp>
      <p:sp>
        <p:nvSpPr>
          <p:cNvPr id="6" name="Text Placeholder 5"/>
          <p:cNvSpPr>
            <a:spLocks noGrp="1"/>
          </p:cNvSpPr>
          <p:nvPr>
            <p:ph type="body" sz="quarter" idx="3"/>
          </p:nvPr>
        </p:nvSpPr>
        <p:spPr>
          <a:xfrm>
            <a:off x="4722812" y="1411553"/>
            <a:ext cx="6945313" cy="569647"/>
          </a:xfrm>
        </p:spPr>
        <p:txBody>
          <a:bodyPr>
            <a:normAutofit/>
          </a:bodyPr>
          <a:lstStyle/>
          <a:p>
            <a:r>
              <a:rPr lang="en-US" sz="2800" dirty="0" smtClean="0"/>
              <a:t>Geographies</a:t>
            </a:r>
            <a:endParaRPr lang="en-US" sz="2800" dirty="0"/>
          </a:p>
        </p:txBody>
      </p:sp>
      <p:sp>
        <p:nvSpPr>
          <p:cNvPr id="7" name="Content Placeholder 6"/>
          <p:cNvSpPr>
            <a:spLocks noGrp="1"/>
          </p:cNvSpPr>
          <p:nvPr>
            <p:ph sz="quarter" idx="4"/>
          </p:nvPr>
        </p:nvSpPr>
        <p:spPr>
          <a:xfrm>
            <a:off x="4570413" y="2133601"/>
            <a:ext cx="7315200" cy="4339650"/>
          </a:xfrm>
        </p:spPr>
        <p:txBody>
          <a:bodyPr numCol="3">
            <a:noAutofit/>
          </a:bodyPr>
          <a:lstStyle/>
          <a:p>
            <a:r>
              <a:rPr lang="en-US" sz="2800" dirty="0"/>
              <a:t>Australia</a:t>
            </a:r>
          </a:p>
          <a:p>
            <a:r>
              <a:rPr lang="en-US" sz="2800" dirty="0"/>
              <a:t>Austria</a:t>
            </a:r>
          </a:p>
          <a:p>
            <a:r>
              <a:rPr lang="en-US" sz="2800" dirty="0"/>
              <a:t>Belgium </a:t>
            </a:r>
          </a:p>
          <a:p>
            <a:r>
              <a:rPr lang="en-US" sz="2800" dirty="0"/>
              <a:t>Brazil</a:t>
            </a:r>
          </a:p>
          <a:p>
            <a:r>
              <a:rPr lang="en-US" sz="2800" dirty="0"/>
              <a:t>Canada</a:t>
            </a:r>
          </a:p>
          <a:p>
            <a:r>
              <a:rPr lang="en-US" sz="2800" dirty="0"/>
              <a:t>Denmark</a:t>
            </a:r>
          </a:p>
          <a:p>
            <a:r>
              <a:rPr lang="en-US" sz="2800" dirty="0"/>
              <a:t>Finland</a:t>
            </a:r>
          </a:p>
          <a:p>
            <a:r>
              <a:rPr lang="en-US" sz="2800" dirty="0"/>
              <a:t>France</a:t>
            </a:r>
          </a:p>
          <a:p>
            <a:r>
              <a:rPr lang="en-US" sz="2800" dirty="0"/>
              <a:t>Germany</a:t>
            </a:r>
          </a:p>
          <a:p>
            <a:r>
              <a:rPr lang="en-US" sz="2800" dirty="0"/>
              <a:t>Hong Kong</a:t>
            </a:r>
          </a:p>
          <a:p>
            <a:r>
              <a:rPr lang="en-US" sz="2800" dirty="0"/>
              <a:t>Iceland</a:t>
            </a:r>
          </a:p>
          <a:p>
            <a:r>
              <a:rPr lang="en-US" sz="2800" dirty="0"/>
              <a:t>India</a:t>
            </a:r>
          </a:p>
          <a:p>
            <a:r>
              <a:rPr lang="en-US" sz="2800" dirty="0"/>
              <a:t>Ireland </a:t>
            </a:r>
          </a:p>
          <a:p>
            <a:r>
              <a:rPr lang="en-US" sz="2800" dirty="0"/>
              <a:t>Italy</a:t>
            </a:r>
          </a:p>
          <a:p>
            <a:r>
              <a:rPr lang="en-US" sz="2800" dirty="0"/>
              <a:t>Japan</a:t>
            </a:r>
          </a:p>
          <a:p>
            <a:r>
              <a:rPr lang="en-US" sz="2800" dirty="0"/>
              <a:t>Luxembourg </a:t>
            </a:r>
          </a:p>
          <a:p>
            <a:r>
              <a:rPr lang="en-US" sz="2800" dirty="0"/>
              <a:t>Netherlands </a:t>
            </a:r>
          </a:p>
          <a:p>
            <a:r>
              <a:rPr lang="en-US" sz="2800" dirty="0"/>
              <a:t>New</a:t>
            </a:r>
            <a:r>
              <a:rPr lang="en-US" sz="2800" b="1" dirty="0">
                <a:solidFill>
                  <a:srgbClr val="FFC000"/>
                </a:solidFill>
              </a:rPr>
              <a:t> </a:t>
            </a:r>
            <a:r>
              <a:rPr lang="en-US" sz="2800" dirty="0"/>
              <a:t>Zealand</a:t>
            </a:r>
          </a:p>
          <a:p>
            <a:r>
              <a:rPr lang="en-US" sz="2800" dirty="0"/>
              <a:t>Norway </a:t>
            </a:r>
          </a:p>
          <a:p>
            <a:r>
              <a:rPr lang="en-US" sz="2800" dirty="0"/>
              <a:t>Portugal </a:t>
            </a:r>
          </a:p>
          <a:p>
            <a:r>
              <a:rPr lang="en-US" sz="2800" dirty="0"/>
              <a:t>Singapore</a:t>
            </a:r>
          </a:p>
          <a:p>
            <a:r>
              <a:rPr lang="en-US" sz="2800" dirty="0"/>
              <a:t>Spain</a:t>
            </a:r>
          </a:p>
          <a:p>
            <a:r>
              <a:rPr lang="en-US" sz="2800" dirty="0"/>
              <a:t>Sweden </a:t>
            </a:r>
          </a:p>
          <a:p>
            <a:r>
              <a:rPr lang="en-US" sz="2800" dirty="0"/>
              <a:t>Switzerland </a:t>
            </a:r>
          </a:p>
          <a:p>
            <a:r>
              <a:rPr lang="en-US" sz="2800" dirty="0"/>
              <a:t>United Kingdom</a:t>
            </a:r>
          </a:p>
          <a:p>
            <a:r>
              <a:rPr lang="en-US" sz="2800" dirty="0"/>
              <a:t>United States</a:t>
            </a:r>
            <a:endParaRPr lang="en-US" sz="2800" dirty="0" smtClean="0"/>
          </a:p>
        </p:txBody>
      </p:sp>
      <p:sp>
        <p:nvSpPr>
          <p:cNvPr id="8" name="Text Placeholder 5"/>
          <p:cNvSpPr txBox="1">
            <a:spLocks/>
          </p:cNvSpPr>
          <p:nvPr/>
        </p:nvSpPr>
        <p:spPr>
          <a:xfrm>
            <a:off x="530225" y="1411553"/>
            <a:ext cx="3735388" cy="56964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800" dirty="0" smtClean="0"/>
              <a:t>Details</a:t>
            </a:r>
            <a:endParaRPr lang="en-US" sz="2800" dirty="0"/>
          </a:p>
        </p:txBody>
      </p:sp>
    </p:spTree>
    <p:extLst>
      <p:ext uri="{BB962C8B-B14F-4D97-AF65-F5344CB8AC3E}">
        <p14:creationId xmlns:p14="http://schemas.microsoft.com/office/powerpoint/2010/main" val="7768042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0"/>
          </p:nvPr>
        </p:nvSpPr>
        <p:spPr/>
        <p:txBody>
          <a:bodyPr>
            <a:normAutofit fontScale="92500" lnSpcReduction="20000"/>
          </a:bodyPr>
          <a:lstStyle/>
          <a:p>
            <a:r>
              <a:rPr lang="en-US" dirty="0" smtClean="0"/>
              <a:t>announcing</a:t>
            </a:r>
            <a:endParaRPr lang="en-US" dirty="0"/>
          </a:p>
        </p:txBody>
      </p:sp>
      <p:sp>
        <p:nvSpPr>
          <p:cNvPr id="3" name="Content Placeholder 2"/>
          <p:cNvSpPr>
            <a:spLocks noGrp="1"/>
          </p:cNvSpPr>
          <p:nvPr>
            <p:ph sz="quarter" idx="11"/>
          </p:nvPr>
        </p:nvSpPr>
        <p:spPr>
          <a:xfrm>
            <a:off x="7618413" y="1940409"/>
            <a:ext cx="4419600" cy="2326791"/>
          </a:xfrm>
        </p:spPr>
        <p:txBody>
          <a:bodyPr>
            <a:normAutofit fontScale="92500" lnSpcReduction="10000"/>
          </a:bodyPr>
          <a:lstStyle/>
          <a:p>
            <a:r>
              <a:rPr lang="en-US" dirty="0" smtClean="0"/>
              <a:t>New workloads</a:t>
            </a:r>
            <a:r>
              <a:rPr lang="en-US" dirty="0" smtClean="0"/>
              <a:t>:</a:t>
            </a:r>
          </a:p>
          <a:p>
            <a:pPr marL="571500" indent="-571500">
              <a:buFont typeface="Arial" charset="0"/>
              <a:buChar char="•"/>
            </a:pPr>
            <a:r>
              <a:rPr lang="en-US" dirty="0" smtClean="0"/>
              <a:t>Exchange 2010</a:t>
            </a:r>
          </a:p>
          <a:p>
            <a:pPr marL="571500" indent="-571500">
              <a:buFont typeface="Arial" charset="0"/>
              <a:buChar char="•"/>
            </a:pPr>
            <a:r>
              <a:rPr lang="en-US" dirty="0" smtClean="0"/>
              <a:t>SharePoint 2010</a:t>
            </a:r>
          </a:p>
          <a:p>
            <a:pPr marL="571500" indent="-571500">
              <a:buFont typeface="Arial" charset="0"/>
              <a:buChar char="•"/>
            </a:pPr>
            <a:r>
              <a:rPr lang="en-US" dirty="0" smtClean="0"/>
              <a:t>SQL Server 2012</a:t>
            </a:r>
            <a:endParaRPr lang="en-US" dirty="0"/>
          </a:p>
        </p:txBody>
      </p:sp>
    </p:spTree>
    <p:extLst>
      <p:ext uri="{BB962C8B-B14F-4D97-AF65-F5344CB8AC3E}">
        <p14:creationId xmlns:p14="http://schemas.microsoft.com/office/powerpoint/2010/main" val="25302472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 </a:t>
            </a:r>
            <a:r>
              <a:rPr lang="en-US" dirty="0" smtClean="0"/>
              <a:t>Workloads</a:t>
            </a:r>
            <a:endParaRPr lang="en-US" dirty="0"/>
          </a:p>
        </p:txBody>
      </p:sp>
      <p:sp>
        <p:nvSpPr>
          <p:cNvPr id="7" name="Text Placeholder 6"/>
          <p:cNvSpPr>
            <a:spLocks noGrp="1"/>
          </p:cNvSpPr>
          <p:nvPr>
            <p:ph type="body" idx="1"/>
          </p:nvPr>
        </p:nvSpPr>
        <p:spPr>
          <a:xfrm>
            <a:off x="519113" y="1411553"/>
            <a:ext cx="5486400" cy="346249"/>
          </a:xfrm>
        </p:spPr>
        <p:txBody>
          <a:bodyPr>
            <a:noAutofit/>
          </a:bodyPr>
          <a:lstStyle/>
          <a:p>
            <a:r>
              <a:rPr lang="en-US" sz="2800" dirty="0" smtClean="0"/>
              <a:t>Exchange</a:t>
            </a:r>
            <a:endParaRPr lang="en-US" sz="2000" dirty="0"/>
          </a:p>
        </p:txBody>
      </p:sp>
      <p:sp>
        <p:nvSpPr>
          <p:cNvPr id="8" name="Content Placeholder 7"/>
          <p:cNvSpPr>
            <a:spLocks noGrp="1"/>
          </p:cNvSpPr>
          <p:nvPr>
            <p:ph sz="half" idx="2"/>
          </p:nvPr>
        </p:nvSpPr>
        <p:spPr>
          <a:xfrm>
            <a:off x="507867" y="2133600"/>
            <a:ext cx="5484971" cy="318549"/>
          </a:xfrm>
        </p:spPr>
        <p:txBody>
          <a:bodyPr>
            <a:noAutofit/>
          </a:bodyPr>
          <a:lstStyle/>
          <a:p>
            <a:pPr marL="281770" indent="-281770" defTabSz="914363">
              <a:lnSpc>
                <a:spcPct val="90000"/>
              </a:lnSpc>
              <a:buSzPct val="90000"/>
              <a:buBlip>
                <a:blip r:embed="rId2"/>
              </a:buBlip>
            </a:pPr>
            <a:r>
              <a:rPr lang="en-US" sz="2300" dirty="0">
                <a:gradFill>
                  <a:gsLst>
                    <a:gs pos="0">
                      <a:schemeClr val="tx1"/>
                    </a:gs>
                    <a:gs pos="86000">
                      <a:schemeClr val="tx1"/>
                    </a:gs>
                  </a:gsLst>
                  <a:lin ang="5400000" scaled="0"/>
                </a:gradFill>
              </a:rPr>
              <a:t>Support </a:t>
            </a:r>
            <a:r>
              <a:rPr lang="en-US" sz="2300" dirty="0">
                <a:gradFill>
                  <a:gsLst>
                    <a:gs pos="0">
                      <a:schemeClr val="tx1"/>
                    </a:gs>
                    <a:gs pos="86000">
                      <a:schemeClr val="tx1"/>
                    </a:gs>
                  </a:gsLst>
                  <a:lin ang="5400000" scaled="0"/>
                </a:gradFill>
              </a:rPr>
              <a:t>for Exchange 2010 </a:t>
            </a:r>
            <a:r>
              <a:rPr lang="en-US" sz="2300" dirty="0">
                <a:gradFill>
                  <a:gsLst>
                    <a:gs pos="0">
                      <a:schemeClr val="tx1"/>
                    </a:gs>
                    <a:gs pos="86000">
                      <a:schemeClr val="tx1"/>
                    </a:gs>
                  </a:gsLst>
                  <a:lin ang="5400000" scaled="0"/>
                </a:gradFill>
              </a:rPr>
              <a:t>SP1+</a:t>
            </a:r>
          </a:p>
        </p:txBody>
      </p:sp>
      <p:sp>
        <p:nvSpPr>
          <p:cNvPr id="9" name="Text Placeholder 8"/>
          <p:cNvSpPr>
            <a:spLocks noGrp="1"/>
          </p:cNvSpPr>
          <p:nvPr>
            <p:ph type="body" sz="quarter" idx="3"/>
          </p:nvPr>
        </p:nvSpPr>
        <p:spPr>
          <a:xfrm>
            <a:off x="6181725" y="1411553"/>
            <a:ext cx="5486400" cy="346249"/>
          </a:xfrm>
        </p:spPr>
        <p:txBody>
          <a:bodyPr>
            <a:noAutofit/>
          </a:bodyPr>
          <a:lstStyle/>
          <a:p>
            <a:r>
              <a:rPr lang="en-US" sz="2800" dirty="0" smtClean="0"/>
              <a:t>SharePoint</a:t>
            </a:r>
            <a:endParaRPr lang="en-US" sz="2800" dirty="0"/>
          </a:p>
        </p:txBody>
      </p:sp>
      <p:sp>
        <p:nvSpPr>
          <p:cNvPr id="10" name="Content Placeholder 9"/>
          <p:cNvSpPr>
            <a:spLocks noGrp="1"/>
          </p:cNvSpPr>
          <p:nvPr>
            <p:ph sz="quarter" idx="4"/>
          </p:nvPr>
        </p:nvSpPr>
        <p:spPr>
          <a:xfrm>
            <a:off x="6181725" y="2133600"/>
            <a:ext cx="5486400" cy="318549"/>
          </a:xfrm>
        </p:spPr>
        <p:txBody>
          <a:bodyPr>
            <a:noAutofit/>
          </a:bodyPr>
          <a:lstStyle/>
          <a:p>
            <a:pPr marL="281770" indent="-281770" defTabSz="914363">
              <a:lnSpc>
                <a:spcPct val="90000"/>
              </a:lnSpc>
              <a:buSzPct val="90000"/>
              <a:buBlip>
                <a:blip r:embed="rId2"/>
              </a:buBlip>
            </a:pPr>
            <a:r>
              <a:rPr lang="en-US" sz="2300" dirty="0">
                <a:gradFill>
                  <a:gsLst>
                    <a:gs pos="0">
                      <a:schemeClr val="tx1"/>
                    </a:gs>
                    <a:gs pos="86000">
                      <a:schemeClr val="tx1"/>
                    </a:gs>
                  </a:gsLst>
                  <a:lin ang="5400000" scaled="0"/>
                </a:gradFill>
              </a:rPr>
              <a:t>Support for SharePoint 2010</a:t>
            </a:r>
          </a:p>
        </p:txBody>
      </p:sp>
      <p:sp>
        <p:nvSpPr>
          <p:cNvPr id="11" name="Text Placeholder 6"/>
          <p:cNvSpPr txBox="1">
            <a:spLocks/>
          </p:cNvSpPr>
          <p:nvPr/>
        </p:nvSpPr>
        <p:spPr>
          <a:xfrm>
            <a:off x="519113" y="3719681"/>
            <a:ext cx="5486400" cy="387798"/>
          </a:xfrm>
          <a:prstGeom prst="rect">
            <a:avLst/>
          </a:prstGeom>
        </p:spPr>
        <p:txBody>
          <a:bodyPr vert="horz" wrap="square" lIns="0" tIns="0" rIns="0" bIns="0" rtlCol="0" anchor="b">
            <a:spAutoFit/>
          </a:bodyPr>
          <a:lstStyle>
            <a:lvl1pPr marL="0" indent="0" algn="l" defTabSz="914363" rtl="0" eaLnBrk="1" latinLnBrk="0" hangingPunct="1">
              <a:lnSpc>
                <a:spcPct val="90000"/>
              </a:lnSpc>
              <a:spcBef>
                <a:spcPts val="0"/>
              </a:spcBef>
              <a:buSzPct val="90000"/>
              <a:buFontTx/>
              <a:buNone/>
              <a:defRPr sz="2500" b="1" kern="1200">
                <a:gradFill>
                  <a:gsLst>
                    <a:gs pos="0">
                      <a:schemeClr val="tx1"/>
                    </a:gs>
                    <a:gs pos="86000">
                      <a:schemeClr val="tx1"/>
                    </a:gs>
                  </a:gsLst>
                  <a:lin ang="5400000" scaled="0"/>
                </a:gradFill>
                <a:latin typeface="+mn-lt"/>
                <a:ea typeface="+mn-ea"/>
                <a:cs typeface="+mn-cs"/>
              </a:defRPr>
            </a:lvl1pPr>
            <a:lvl2pPr marL="457182" indent="0" algn="l" defTabSz="914363" rtl="0" eaLnBrk="1" latinLnBrk="0" hangingPunct="1">
              <a:lnSpc>
                <a:spcPct val="90000"/>
              </a:lnSpc>
              <a:spcBef>
                <a:spcPct val="20000"/>
              </a:spcBef>
              <a:buSzPct val="90000"/>
              <a:buFontTx/>
              <a:buNone/>
              <a:defRPr sz="2000" b="1" kern="1200">
                <a:gradFill>
                  <a:gsLst>
                    <a:gs pos="0">
                      <a:schemeClr val="tx1"/>
                    </a:gs>
                    <a:gs pos="86000">
                      <a:schemeClr val="tx1"/>
                    </a:gs>
                  </a:gsLst>
                  <a:lin ang="5400000" scaled="0"/>
                </a:gradFill>
                <a:latin typeface="+mn-lt"/>
                <a:ea typeface="+mn-ea"/>
                <a:cs typeface="+mn-cs"/>
              </a:defRPr>
            </a:lvl2pPr>
            <a:lvl3pPr marL="914363" indent="0" algn="l" defTabSz="914363" rtl="0" eaLnBrk="1" latinLnBrk="0" hangingPunct="1">
              <a:lnSpc>
                <a:spcPct val="90000"/>
              </a:lnSpc>
              <a:spcBef>
                <a:spcPct val="20000"/>
              </a:spcBef>
              <a:buSzPct val="90000"/>
              <a:buFontTx/>
              <a:buNone/>
              <a:defRPr sz="1800" b="1" kern="1200">
                <a:gradFill>
                  <a:gsLst>
                    <a:gs pos="0">
                      <a:schemeClr val="tx1"/>
                    </a:gs>
                    <a:gs pos="86000">
                      <a:schemeClr val="tx1"/>
                    </a:gs>
                  </a:gsLst>
                  <a:lin ang="5400000" scaled="0"/>
                </a:gradFill>
                <a:latin typeface="+mn-lt"/>
                <a:ea typeface="+mn-ea"/>
                <a:cs typeface="+mn-cs"/>
              </a:defRPr>
            </a:lvl3pPr>
            <a:lvl4pPr marL="1371545" indent="0" algn="l" defTabSz="914363" rtl="0" eaLnBrk="1" latinLnBrk="0" hangingPunct="1">
              <a:lnSpc>
                <a:spcPct val="90000"/>
              </a:lnSpc>
              <a:spcBef>
                <a:spcPct val="20000"/>
              </a:spcBef>
              <a:buSzPct val="90000"/>
              <a:buFontTx/>
              <a:buNone/>
              <a:defRPr sz="1600" b="1" kern="1200">
                <a:gradFill>
                  <a:gsLst>
                    <a:gs pos="0">
                      <a:schemeClr val="tx1"/>
                    </a:gs>
                    <a:gs pos="86000">
                      <a:schemeClr val="tx1"/>
                    </a:gs>
                  </a:gsLst>
                  <a:lin ang="5400000" scaled="0"/>
                </a:gradFill>
                <a:latin typeface="+mn-lt"/>
                <a:ea typeface="+mn-ea"/>
                <a:cs typeface="+mn-cs"/>
              </a:defRPr>
            </a:lvl4pPr>
            <a:lvl5pPr marL="1828727" indent="0" algn="l" defTabSz="914363" rtl="0" eaLnBrk="1" latinLnBrk="0" hangingPunct="1">
              <a:lnSpc>
                <a:spcPct val="90000"/>
              </a:lnSpc>
              <a:spcBef>
                <a:spcPct val="20000"/>
              </a:spcBef>
              <a:buSzPct val="90000"/>
              <a:buFontTx/>
              <a:buNone/>
              <a:defRPr sz="1600" b="1" kern="1200">
                <a:gradFill>
                  <a:gsLst>
                    <a:gs pos="0">
                      <a:schemeClr val="tx1"/>
                    </a:gs>
                    <a:gs pos="86000">
                      <a:schemeClr val="tx1"/>
                    </a:gs>
                  </a:gsLst>
                  <a:lin ang="5400000" scaled="0"/>
                </a:gradFill>
                <a:latin typeface="+mn-lt"/>
                <a:ea typeface="+mn-ea"/>
                <a:cs typeface="+mn-cs"/>
              </a:defRPr>
            </a:lvl5pPr>
            <a:lvl6pPr marL="2285909"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090"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272"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454"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800" dirty="0" smtClean="0"/>
              <a:t>SQL Server</a:t>
            </a:r>
            <a:endParaRPr lang="en-US" sz="2800" dirty="0"/>
          </a:p>
        </p:txBody>
      </p:sp>
      <p:sp>
        <p:nvSpPr>
          <p:cNvPr id="12" name="Content Placeholder 7"/>
          <p:cNvSpPr txBox="1">
            <a:spLocks/>
          </p:cNvSpPr>
          <p:nvPr/>
        </p:nvSpPr>
        <p:spPr>
          <a:xfrm>
            <a:off x="507867" y="4292210"/>
            <a:ext cx="5484971" cy="707886"/>
          </a:xfrm>
          <a:prstGeom prst="rect">
            <a:avLst/>
          </a:prstGeom>
        </p:spPr>
        <p:txBody>
          <a:bodyPr vert="horz" wrap="square" lIns="0" tIns="0" rIns="0" bIns="0" rtlCol="0">
            <a:spAutoFit/>
          </a:bodyPr>
          <a:lstStyle>
            <a:lvl1pPr marL="281770" indent="-281770" algn="l" defTabSz="914363" rtl="0" eaLnBrk="1" latinLnBrk="0" hangingPunct="1">
              <a:lnSpc>
                <a:spcPct val="90000"/>
              </a:lnSpc>
              <a:spcBef>
                <a:spcPct val="20000"/>
              </a:spcBef>
              <a:buSzPct val="90000"/>
              <a:buFontTx/>
              <a:buBlip>
                <a:blip r:embed="rId2"/>
              </a:buBlip>
              <a:defRPr sz="2300" kern="1200">
                <a:gradFill>
                  <a:gsLst>
                    <a:gs pos="0">
                      <a:schemeClr val="tx1"/>
                    </a:gs>
                    <a:gs pos="86000">
                      <a:schemeClr val="tx1"/>
                    </a:gs>
                  </a:gsLst>
                  <a:lin ang="5400000" scaled="0"/>
                </a:gradFill>
                <a:latin typeface="+mn-lt"/>
                <a:ea typeface="+mn-ea"/>
                <a:cs typeface="+mn-cs"/>
              </a:defRPr>
            </a:lvl1pPr>
            <a:lvl2pPr marL="562218" indent="-265896"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2pPr>
            <a:lvl3pPr marL="813562" indent="-243407" algn="l" defTabSz="914363"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050354" indent="-228856" algn="l" defTabSz="914363" rtl="0" eaLnBrk="1" latinLnBrk="0" hangingPunct="1">
              <a:lnSpc>
                <a:spcPct val="90000"/>
              </a:lnSpc>
              <a:spcBef>
                <a:spcPct val="20000"/>
              </a:spcBef>
              <a:buSzPct val="90000"/>
              <a:buFontTx/>
              <a:buBlip>
                <a:blip r:embed="rId2"/>
              </a:buBlip>
              <a:defRPr sz="1700" kern="1200">
                <a:gradFill>
                  <a:gsLst>
                    <a:gs pos="0">
                      <a:schemeClr val="tx1"/>
                    </a:gs>
                    <a:gs pos="86000">
                      <a:schemeClr val="tx1"/>
                    </a:gs>
                  </a:gsLst>
                  <a:lin ang="5400000" scaled="0"/>
                </a:gradFill>
                <a:latin typeface="+mn-lt"/>
                <a:ea typeface="+mn-ea"/>
                <a:cs typeface="+mn-cs"/>
              </a:defRPr>
            </a:lvl4pPr>
            <a:lvl5pPr marL="1279210" indent="-206367" algn="l" defTabSz="914363" rtl="0" eaLnBrk="1" latinLnBrk="0" hangingPunct="1">
              <a:lnSpc>
                <a:spcPct val="90000"/>
              </a:lnSpc>
              <a:spcBef>
                <a:spcPct val="20000"/>
              </a:spcBef>
              <a:buSzPct val="90000"/>
              <a:buFontTx/>
              <a:buBlip>
                <a:blip r:embed="rId2"/>
              </a:buBlip>
              <a:defRPr sz="17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Support for SQL 2008 &amp; 2008 R2</a:t>
            </a:r>
          </a:p>
          <a:p>
            <a:r>
              <a:rPr lang="en-US" dirty="0" smtClean="0"/>
              <a:t>Support </a:t>
            </a:r>
            <a:r>
              <a:rPr lang="en-US" dirty="0"/>
              <a:t>for SQL Server </a:t>
            </a:r>
            <a:r>
              <a:rPr lang="en-US" dirty="0" smtClean="0"/>
              <a:t>2012</a:t>
            </a:r>
            <a:endParaRPr lang="en-US" dirty="0"/>
          </a:p>
        </p:txBody>
      </p:sp>
      <p:sp>
        <p:nvSpPr>
          <p:cNvPr id="13" name="Text Placeholder 6"/>
          <p:cNvSpPr txBox="1">
            <a:spLocks/>
          </p:cNvSpPr>
          <p:nvPr/>
        </p:nvSpPr>
        <p:spPr>
          <a:xfrm>
            <a:off x="6157913" y="3719681"/>
            <a:ext cx="5486400" cy="387798"/>
          </a:xfrm>
          <a:prstGeom prst="rect">
            <a:avLst/>
          </a:prstGeom>
        </p:spPr>
        <p:txBody>
          <a:bodyPr vert="horz" wrap="square" lIns="0" tIns="0" rIns="0" bIns="0" rtlCol="0" anchor="b">
            <a:spAutoFit/>
          </a:bodyPr>
          <a:lstStyle>
            <a:lvl1pPr marL="0" indent="0" algn="l" defTabSz="914363" rtl="0" eaLnBrk="1" latinLnBrk="0" hangingPunct="1">
              <a:lnSpc>
                <a:spcPct val="90000"/>
              </a:lnSpc>
              <a:spcBef>
                <a:spcPts val="0"/>
              </a:spcBef>
              <a:buSzPct val="90000"/>
              <a:buFontTx/>
              <a:buNone/>
              <a:defRPr sz="2500" b="1" kern="1200">
                <a:gradFill>
                  <a:gsLst>
                    <a:gs pos="0">
                      <a:schemeClr val="tx1"/>
                    </a:gs>
                    <a:gs pos="86000">
                      <a:schemeClr val="tx1"/>
                    </a:gs>
                  </a:gsLst>
                  <a:lin ang="5400000" scaled="0"/>
                </a:gradFill>
                <a:latin typeface="+mn-lt"/>
                <a:ea typeface="+mn-ea"/>
                <a:cs typeface="+mn-cs"/>
              </a:defRPr>
            </a:lvl1pPr>
            <a:lvl2pPr marL="457182" indent="0" algn="l" defTabSz="914363" rtl="0" eaLnBrk="1" latinLnBrk="0" hangingPunct="1">
              <a:lnSpc>
                <a:spcPct val="90000"/>
              </a:lnSpc>
              <a:spcBef>
                <a:spcPct val="20000"/>
              </a:spcBef>
              <a:buSzPct val="90000"/>
              <a:buFontTx/>
              <a:buNone/>
              <a:defRPr sz="2000" b="1" kern="1200">
                <a:gradFill>
                  <a:gsLst>
                    <a:gs pos="0">
                      <a:schemeClr val="tx1"/>
                    </a:gs>
                    <a:gs pos="86000">
                      <a:schemeClr val="tx1"/>
                    </a:gs>
                  </a:gsLst>
                  <a:lin ang="5400000" scaled="0"/>
                </a:gradFill>
                <a:latin typeface="+mn-lt"/>
                <a:ea typeface="+mn-ea"/>
                <a:cs typeface="+mn-cs"/>
              </a:defRPr>
            </a:lvl2pPr>
            <a:lvl3pPr marL="914363" indent="0" algn="l" defTabSz="914363" rtl="0" eaLnBrk="1" latinLnBrk="0" hangingPunct="1">
              <a:lnSpc>
                <a:spcPct val="90000"/>
              </a:lnSpc>
              <a:spcBef>
                <a:spcPct val="20000"/>
              </a:spcBef>
              <a:buSzPct val="90000"/>
              <a:buFontTx/>
              <a:buNone/>
              <a:defRPr sz="1800" b="1" kern="1200">
                <a:gradFill>
                  <a:gsLst>
                    <a:gs pos="0">
                      <a:schemeClr val="tx1"/>
                    </a:gs>
                    <a:gs pos="86000">
                      <a:schemeClr val="tx1"/>
                    </a:gs>
                  </a:gsLst>
                  <a:lin ang="5400000" scaled="0"/>
                </a:gradFill>
                <a:latin typeface="+mn-lt"/>
                <a:ea typeface="+mn-ea"/>
                <a:cs typeface="+mn-cs"/>
              </a:defRPr>
            </a:lvl3pPr>
            <a:lvl4pPr marL="1371545" indent="0" algn="l" defTabSz="914363" rtl="0" eaLnBrk="1" latinLnBrk="0" hangingPunct="1">
              <a:lnSpc>
                <a:spcPct val="90000"/>
              </a:lnSpc>
              <a:spcBef>
                <a:spcPct val="20000"/>
              </a:spcBef>
              <a:buSzPct val="90000"/>
              <a:buFontTx/>
              <a:buNone/>
              <a:defRPr sz="1600" b="1" kern="1200">
                <a:gradFill>
                  <a:gsLst>
                    <a:gs pos="0">
                      <a:schemeClr val="tx1"/>
                    </a:gs>
                    <a:gs pos="86000">
                      <a:schemeClr val="tx1"/>
                    </a:gs>
                  </a:gsLst>
                  <a:lin ang="5400000" scaled="0"/>
                </a:gradFill>
                <a:latin typeface="+mn-lt"/>
                <a:ea typeface="+mn-ea"/>
                <a:cs typeface="+mn-cs"/>
              </a:defRPr>
            </a:lvl4pPr>
            <a:lvl5pPr marL="1828727" indent="0" algn="l" defTabSz="914363" rtl="0" eaLnBrk="1" latinLnBrk="0" hangingPunct="1">
              <a:lnSpc>
                <a:spcPct val="90000"/>
              </a:lnSpc>
              <a:spcBef>
                <a:spcPct val="20000"/>
              </a:spcBef>
              <a:buSzPct val="90000"/>
              <a:buFontTx/>
              <a:buNone/>
              <a:defRPr sz="1600" b="1" kern="1200">
                <a:gradFill>
                  <a:gsLst>
                    <a:gs pos="0">
                      <a:schemeClr val="tx1"/>
                    </a:gs>
                    <a:gs pos="86000">
                      <a:schemeClr val="tx1"/>
                    </a:gs>
                  </a:gsLst>
                  <a:lin ang="5400000" scaled="0"/>
                </a:gradFill>
                <a:latin typeface="+mn-lt"/>
                <a:ea typeface="+mn-ea"/>
                <a:cs typeface="+mn-cs"/>
              </a:defRPr>
            </a:lvl5pPr>
            <a:lvl6pPr marL="2285909"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090"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272"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454"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800" dirty="0" smtClean="0"/>
              <a:t>Windows</a:t>
            </a:r>
            <a:endParaRPr lang="en-US" dirty="0"/>
          </a:p>
        </p:txBody>
      </p:sp>
      <p:sp>
        <p:nvSpPr>
          <p:cNvPr id="14" name="Content Placeholder 7"/>
          <p:cNvSpPr txBox="1">
            <a:spLocks/>
          </p:cNvSpPr>
          <p:nvPr/>
        </p:nvSpPr>
        <p:spPr>
          <a:xfrm>
            <a:off x="6146667" y="4292210"/>
            <a:ext cx="5484971" cy="1026435"/>
          </a:xfrm>
          <a:prstGeom prst="rect">
            <a:avLst/>
          </a:prstGeom>
        </p:spPr>
        <p:txBody>
          <a:bodyPr vert="horz" wrap="square" lIns="0" tIns="0" rIns="0" bIns="0" rtlCol="0">
            <a:spAutoFit/>
          </a:bodyPr>
          <a:lstStyle>
            <a:lvl1pPr marL="281770" indent="-281770" algn="l" defTabSz="914363" rtl="0" eaLnBrk="1" latinLnBrk="0" hangingPunct="1">
              <a:lnSpc>
                <a:spcPct val="90000"/>
              </a:lnSpc>
              <a:spcBef>
                <a:spcPct val="20000"/>
              </a:spcBef>
              <a:buSzPct val="90000"/>
              <a:buFontTx/>
              <a:buBlip>
                <a:blip r:embed="rId2"/>
              </a:buBlip>
              <a:defRPr sz="2300" kern="1200">
                <a:gradFill>
                  <a:gsLst>
                    <a:gs pos="0">
                      <a:schemeClr val="tx1"/>
                    </a:gs>
                    <a:gs pos="86000">
                      <a:schemeClr val="tx1"/>
                    </a:gs>
                  </a:gsLst>
                  <a:lin ang="5400000" scaled="0"/>
                </a:gradFill>
                <a:latin typeface="+mn-lt"/>
                <a:ea typeface="+mn-ea"/>
                <a:cs typeface="+mn-cs"/>
              </a:defRPr>
            </a:lvl1pPr>
            <a:lvl2pPr marL="562218" indent="-265896"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2pPr>
            <a:lvl3pPr marL="813562" indent="-243407" algn="l" defTabSz="914363"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050354" indent="-228856" algn="l" defTabSz="914363" rtl="0" eaLnBrk="1" latinLnBrk="0" hangingPunct="1">
              <a:lnSpc>
                <a:spcPct val="90000"/>
              </a:lnSpc>
              <a:spcBef>
                <a:spcPct val="20000"/>
              </a:spcBef>
              <a:buSzPct val="90000"/>
              <a:buFontTx/>
              <a:buBlip>
                <a:blip r:embed="rId2"/>
              </a:buBlip>
              <a:defRPr sz="1700" kern="1200">
                <a:gradFill>
                  <a:gsLst>
                    <a:gs pos="0">
                      <a:schemeClr val="tx1"/>
                    </a:gs>
                    <a:gs pos="86000">
                      <a:schemeClr val="tx1"/>
                    </a:gs>
                  </a:gsLst>
                  <a:lin ang="5400000" scaled="0"/>
                </a:gradFill>
                <a:latin typeface="+mn-lt"/>
                <a:ea typeface="+mn-ea"/>
                <a:cs typeface="+mn-cs"/>
              </a:defRPr>
            </a:lvl4pPr>
            <a:lvl5pPr marL="1279210" indent="-206367" algn="l" defTabSz="914363" rtl="0" eaLnBrk="1" latinLnBrk="0" hangingPunct="1">
              <a:lnSpc>
                <a:spcPct val="90000"/>
              </a:lnSpc>
              <a:spcBef>
                <a:spcPct val="20000"/>
              </a:spcBef>
              <a:buSzPct val="90000"/>
              <a:buFontTx/>
              <a:buBlip>
                <a:blip r:embed="rId2"/>
              </a:buBlip>
              <a:defRPr sz="17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Support for </a:t>
            </a:r>
            <a:r>
              <a:rPr lang="en-US" dirty="0" err="1" smtClean="0"/>
              <a:t>WinSvr</a:t>
            </a:r>
            <a:r>
              <a:rPr lang="en-US" dirty="0" smtClean="0"/>
              <a:t> 2008 &amp; 2008 R2</a:t>
            </a:r>
          </a:p>
          <a:p>
            <a:r>
              <a:rPr lang="en-US" dirty="0" smtClean="0"/>
              <a:t>Note</a:t>
            </a:r>
            <a:r>
              <a:rPr lang="en-US" dirty="0" smtClean="0"/>
              <a:t>: Focus on AD, Hyper-V, and Core OS</a:t>
            </a:r>
          </a:p>
        </p:txBody>
      </p:sp>
      <p:pic>
        <p:nvPicPr>
          <p:cNvPr id="1026" name="Picture 2" descr="C:\Users\paulmest\AppData\Local\Microsoft\Windows\Temporary Internet Files\Content.IE5\H0S82D3W\MC9004400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123" y="1289114"/>
            <a:ext cx="703242" cy="4974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paulmest\AppData\Local\Microsoft\Windows\Temporary Internet Files\Content.IE5\H0S82D3W\MC9004400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2" y="1289114"/>
            <a:ext cx="703242" cy="4974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paulmest\AppData\Local\Microsoft\Windows\Temporary Internet Files\Content.IE5\H0S82D3W\MC9004400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991" y="4606625"/>
            <a:ext cx="703242" cy="49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4252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0"/>
          </p:nvPr>
        </p:nvSpPr>
        <p:spPr/>
        <p:txBody>
          <a:bodyPr>
            <a:normAutofit fontScale="92500" lnSpcReduction="20000"/>
          </a:bodyPr>
          <a:lstStyle/>
          <a:p>
            <a:r>
              <a:rPr lang="en-US" dirty="0" smtClean="0"/>
              <a:t>demo</a:t>
            </a:r>
            <a:endParaRPr lang="en-US" dirty="0"/>
          </a:p>
        </p:txBody>
      </p:sp>
      <p:sp>
        <p:nvSpPr>
          <p:cNvPr id="3" name="Content Placeholder 2"/>
          <p:cNvSpPr>
            <a:spLocks noGrp="1"/>
          </p:cNvSpPr>
          <p:nvPr>
            <p:ph sz="quarter" idx="11"/>
          </p:nvPr>
        </p:nvSpPr>
        <p:spPr>
          <a:xfrm>
            <a:off x="7618413" y="1960378"/>
            <a:ext cx="4419600" cy="997196"/>
          </a:xfrm>
        </p:spPr>
        <p:txBody>
          <a:bodyPr>
            <a:normAutofit fontScale="92500" lnSpcReduction="10000"/>
          </a:bodyPr>
          <a:lstStyle/>
          <a:p>
            <a:r>
              <a:rPr lang="en-US" dirty="0" smtClean="0"/>
              <a:t>Setting up Advisor for the First Time</a:t>
            </a:r>
            <a:endParaRPr lang="en-US" dirty="0"/>
          </a:p>
        </p:txBody>
      </p:sp>
    </p:spTree>
    <p:extLst>
      <p:ext uri="{BB962C8B-B14F-4D97-AF65-F5344CB8AC3E}">
        <p14:creationId xmlns:p14="http://schemas.microsoft.com/office/powerpoint/2010/main" val="30690996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Preparing Your Environment</a:t>
            </a:r>
            <a:endParaRPr lang="en-US" dirty="0"/>
          </a:p>
        </p:txBody>
      </p:sp>
      <p:sp>
        <p:nvSpPr>
          <p:cNvPr id="6" name="Text Placeholder 5"/>
          <p:cNvSpPr>
            <a:spLocks noGrp="1"/>
          </p:cNvSpPr>
          <p:nvPr>
            <p:ph type="body" sz="quarter" idx="10"/>
          </p:nvPr>
        </p:nvSpPr>
        <p:spPr>
          <a:xfrm>
            <a:off x="519112" y="1447798"/>
            <a:ext cx="11149013" cy="2743201"/>
          </a:xfrm>
        </p:spPr>
        <p:txBody>
          <a:bodyPr/>
          <a:lstStyle/>
          <a:p>
            <a:r>
              <a:rPr lang="en-US" dirty="0" smtClean="0"/>
              <a:t>Setting up </a:t>
            </a:r>
            <a:r>
              <a:rPr lang="en-US" dirty="0" smtClean="0"/>
              <a:t>your environment takes 5 minutes of work, but can </a:t>
            </a:r>
            <a:r>
              <a:rPr lang="en-US" dirty="0" smtClean="0"/>
              <a:t>take a day in elapsed time with default settings</a:t>
            </a:r>
          </a:p>
          <a:p>
            <a:pPr lvl="1"/>
            <a:r>
              <a:rPr lang="en-US" b="1" dirty="0" smtClean="0"/>
              <a:t>TIP:</a:t>
            </a:r>
            <a:r>
              <a:rPr lang="en-US" dirty="0" smtClean="0"/>
              <a:t> Upload now commands available here…</a:t>
            </a:r>
          </a:p>
          <a:p>
            <a:pPr marL="460375" lvl="1" indent="0">
              <a:buNone/>
            </a:pPr>
            <a:r>
              <a:rPr lang="en-US" dirty="0"/>
              <a:t>	</a:t>
            </a:r>
            <a:r>
              <a:rPr lang="en-US" dirty="0" smtClean="0">
                <a:hlinkClick r:id="rId2"/>
              </a:rPr>
              <a:t>http</a:t>
            </a:r>
            <a:r>
              <a:rPr lang="en-US" dirty="0">
                <a:hlinkClick r:id="rId2"/>
              </a:rPr>
              <a:t>://</a:t>
            </a:r>
            <a:r>
              <a:rPr lang="en-US" dirty="0" smtClean="0">
                <a:hlinkClick r:id="rId2"/>
              </a:rPr>
              <a:t>onlinehelp.microsoft.com/en-us/advisor/gg697803.aspx</a:t>
            </a:r>
            <a:endParaRPr lang="en-US" dirty="0" smtClean="0"/>
          </a:p>
        </p:txBody>
      </p:sp>
      <p:pic>
        <p:nvPicPr>
          <p:cNvPr id="2050" name="Picture 2" descr="http://bit.ly/SCAUploadNowCommands.qr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2" y="3886200"/>
            <a:ext cx="2162175"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81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Choose your path</a:t>
            </a:r>
            <a:endParaRPr lang="en-US" dirty="0"/>
          </a:p>
        </p:txBody>
      </p:sp>
      <p:sp>
        <p:nvSpPr>
          <p:cNvPr id="3" name="Text Placeholder 2"/>
          <p:cNvSpPr>
            <a:spLocks noGrp="1"/>
          </p:cNvSpPr>
          <p:nvPr>
            <p:ph sz="half" idx="1"/>
          </p:nvPr>
        </p:nvSpPr>
        <p:spPr>
          <a:xfrm>
            <a:off x="812589" y="1600203"/>
            <a:ext cx="4596023" cy="4525963"/>
          </a:xfrm>
        </p:spPr>
        <p:txBody>
          <a:bodyPr>
            <a:normAutofit fontScale="77500" lnSpcReduction="20000"/>
          </a:bodyPr>
          <a:lstStyle/>
          <a:p>
            <a:r>
              <a:rPr lang="en-US" sz="4400" b="1" dirty="0" smtClean="0"/>
              <a:t>More demos?</a:t>
            </a:r>
          </a:p>
          <a:p>
            <a:pPr lvl="1"/>
            <a:r>
              <a:rPr lang="en-US" sz="4000" dirty="0" smtClean="0"/>
              <a:t>Collaboration</a:t>
            </a:r>
          </a:p>
          <a:p>
            <a:pPr lvl="1"/>
            <a:r>
              <a:rPr lang="en-US" sz="4000" dirty="0" smtClean="0"/>
              <a:t>Workload opt-out</a:t>
            </a:r>
          </a:p>
          <a:p>
            <a:pPr lvl="1"/>
            <a:r>
              <a:rPr lang="en-US" sz="4000" dirty="0" smtClean="0"/>
              <a:t>Persistent filters</a:t>
            </a:r>
          </a:p>
          <a:p>
            <a:pPr lvl="1"/>
            <a:r>
              <a:rPr lang="en-US" sz="4000" dirty="0" smtClean="0"/>
              <a:t>Troubleshooting the agent/gateway</a:t>
            </a:r>
          </a:p>
          <a:p>
            <a:pPr lvl="1"/>
            <a:r>
              <a:rPr lang="en-US" sz="4000" dirty="0" smtClean="0"/>
              <a:t>Providing feedback</a:t>
            </a:r>
          </a:p>
          <a:p>
            <a:pPr lvl="1"/>
            <a:r>
              <a:rPr lang="en-US" sz="4000" dirty="0" smtClean="0"/>
              <a:t>Closing account</a:t>
            </a:r>
          </a:p>
          <a:p>
            <a:pPr lvl="1"/>
            <a:r>
              <a:rPr lang="en-US" sz="4000" dirty="0" smtClean="0"/>
              <a:t>…</a:t>
            </a:r>
          </a:p>
        </p:txBody>
      </p:sp>
      <p:sp>
        <p:nvSpPr>
          <p:cNvPr id="4" name="Content Placeholder 3"/>
          <p:cNvSpPr>
            <a:spLocks noGrp="1"/>
          </p:cNvSpPr>
          <p:nvPr>
            <p:ph sz="half" idx="2"/>
          </p:nvPr>
        </p:nvSpPr>
        <p:spPr>
          <a:xfrm>
            <a:off x="5942013" y="1600203"/>
            <a:ext cx="5638800" cy="4525963"/>
          </a:xfrm>
        </p:spPr>
        <p:txBody>
          <a:bodyPr>
            <a:normAutofit fontScale="77500" lnSpcReduction="20000"/>
          </a:bodyPr>
          <a:lstStyle/>
          <a:p>
            <a:r>
              <a:rPr lang="en-US" sz="4400" b="1" dirty="0" smtClean="0"/>
              <a:t>More slides?</a:t>
            </a:r>
          </a:p>
          <a:p>
            <a:pPr lvl="1"/>
            <a:r>
              <a:rPr lang="en-US" sz="4000" dirty="0" smtClean="0"/>
              <a:t>Top problems with Advisor</a:t>
            </a:r>
          </a:p>
          <a:p>
            <a:pPr lvl="1"/>
            <a:r>
              <a:rPr lang="en-US" sz="4000" dirty="0" smtClean="0"/>
              <a:t>Deployment recommendations</a:t>
            </a:r>
          </a:p>
          <a:p>
            <a:pPr lvl="1"/>
            <a:r>
              <a:rPr lang="en-US" sz="4000" dirty="0" smtClean="0"/>
              <a:t>Advisor &amp; SCOM</a:t>
            </a:r>
          </a:p>
          <a:p>
            <a:pPr lvl="1"/>
            <a:r>
              <a:rPr lang="en-US" sz="4000" dirty="0" smtClean="0"/>
              <a:t>…</a:t>
            </a:r>
          </a:p>
          <a:p>
            <a:pPr lvl="1"/>
            <a:endParaRPr lang="en-US" sz="4000" dirty="0" smtClean="0"/>
          </a:p>
          <a:p>
            <a:pPr lvl="1"/>
            <a:endParaRPr lang="en-US" sz="4000" dirty="0" smtClean="0"/>
          </a:p>
          <a:p>
            <a:endParaRPr lang="en-US" dirty="0"/>
          </a:p>
        </p:txBody>
      </p:sp>
    </p:spTree>
    <p:extLst>
      <p:ext uri="{BB962C8B-B14F-4D97-AF65-F5344CB8AC3E}">
        <p14:creationId xmlns:p14="http://schemas.microsoft.com/office/powerpoint/2010/main" val="1757234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0"/>
          </p:nvPr>
        </p:nvSpPr>
        <p:spPr/>
        <p:txBody>
          <a:bodyPr>
            <a:normAutofit fontScale="92500" lnSpcReduction="20000"/>
          </a:bodyPr>
          <a:lstStyle/>
          <a:p>
            <a:r>
              <a:rPr lang="en-US" dirty="0" smtClean="0"/>
              <a:t>demo</a:t>
            </a:r>
            <a:endParaRPr lang="en-US" dirty="0"/>
          </a:p>
        </p:txBody>
      </p:sp>
      <p:sp>
        <p:nvSpPr>
          <p:cNvPr id="3" name="Content Placeholder 2"/>
          <p:cNvSpPr>
            <a:spLocks noGrp="1"/>
          </p:cNvSpPr>
          <p:nvPr>
            <p:ph sz="quarter" idx="11"/>
          </p:nvPr>
        </p:nvSpPr>
        <p:spPr>
          <a:xfrm>
            <a:off x="7618413" y="1960378"/>
            <a:ext cx="4419600" cy="997196"/>
          </a:xfrm>
        </p:spPr>
        <p:txBody>
          <a:bodyPr>
            <a:normAutofit fontScale="85000" lnSpcReduction="10000"/>
          </a:bodyPr>
          <a:lstStyle/>
          <a:p>
            <a:r>
              <a:rPr lang="en-US" dirty="0" smtClean="0"/>
              <a:t>Tour of the not so well-known features of Advisor</a:t>
            </a:r>
            <a:endParaRPr lang="en-US" dirty="0"/>
          </a:p>
        </p:txBody>
      </p:sp>
    </p:spTree>
    <p:extLst>
      <p:ext uri="{BB962C8B-B14F-4D97-AF65-F5344CB8AC3E}">
        <p14:creationId xmlns:p14="http://schemas.microsoft.com/office/powerpoint/2010/main" val="178778457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0"/>
          </p:nvPr>
        </p:nvSpPr>
        <p:spPr/>
        <p:txBody>
          <a:bodyPr>
            <a:normAutofit fontScale="92500" lnSpcReduction="20000"/>
          </a:bodyPr>
          <a:lstStyle/>
          <a:p>
            <a:r>
              <a:rPr lang="en-US" dirty="0" smtClean="0"/>
              <a:t>Lessons Learned</a:t>
            </a:r>
            <a:endParaRPr lang="en-US" dirty="0"/>
          </a:p>
        </p:txBody>
      </p:sp>
      <p:sp>
        <p:nvSpPr>
          <p:cNvPr id="3" name="Content Placeholder 2"/>
          <p:cNvSpPr>
            <a:spLocks noGrp="1"/>
          </p:cNvSpPr>
          <p:nvPr>
            <p:ph sz="quarter" idx="11"/>
          </p:nvPr>
        </p:nvSpPr>
        <p:spPr>
          <a:xfrm>
            <a:off x="7618413" y="1960378"/>
            <a:ext cx="4419600" cy="997196"/>
          </a:xfrm>
        </p:spPr>
        <p:txBody>
          <a:bodyPr>
            <a:normAutofit fontScale="92500" lnSpcReduction="10000"/>
          </a:bodyPr>
          <a:lstStyle/>
          <a:p>
            <a:r>
              <a:rPr lang="en-US" dirty="0" smtClean="0"/>
              <a:t>Learn from the mistakes of others :-)</a:t>
            </a:r>
            <a:endParaRPr lang="en-US" dirty="0"/>
          </a:p>
        </p:txBody>
      </p:sp>
    </p:spTree>
    <p:extLst>
      <p:ext uri="{BB962C8B-B14F-4D97-AF65-F5344CB8AC3E}">
        <p14:creationId xmlns:p14="http://schemas.microsoft.com/office/powerpoint/2010/main" val="3770623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a:t>
            </a:r>
            <a:r>
              <a:rPr lang="en-US" dirty="0" smtClean="0"/>
              <a:t>Statistics</a:t>
            </a:r>
            <a:endParaRPr lang="en-US" dirty="0"/>
          </a:p>
        </p:txBody>
      </p:sp>
      <p:sp>
        <p:nvSpPr>
          <p:cNvPr id="3" name="Text Placeholder 2"/>
          <p:cNvSpPr>
            <a:spLocks noGrp="1"/>
          </p:cNvSpPr>
          <p:nvPr>
            <p:ph sz="half" idx="1"/>
          </p:nvPr>
        </p:nvSpPr>
        <p:spPr>
          <a:xfrm>
            <a:off x="519113" y="1447800"/>
            <a:ext cx="5486400" cy="1600438"/>
          </a:xfrm>
        </p:spPr>
        <p:txBody>
          <a:bodyPr>
            <a:normAutofit fontScale="92500" lnSpcReduction="10000"/>
          </a:bodyPr>
          <a:lstStyle/>
          <a:p>
            <a:pPr marL="0" indent="0">
              <a:buNone/>
            </a:pPr>
            <a:r>
              <a:rPr lang="en-US" b="1" dirty="0" smtClean="0"/>
              <a:t>Popularity and Reach</a:t>
            </a:r>
          </a:p>
          <a:p>
            <a:r>
              <a:rPr lang="en-US" dirty="0" smtClean="0"/>
              <a:t>6000+ customers </a:t>
            </a:r>
            <a:r>
              <a:rPr lang="en-US" dirty="0" smtClean="0"/>
              <a:t>registered</a:t>
            </a:r>
            <a:endParaRPr lang="en-US" dirty="0" smtClean="0"/>
          </a:p>
        </p:txBody>
      </p:sp>
      <p:sp>
        <p:nvSpPr>
          <p:cNvPr id="4" name="Content Placeholder 3"/>
          <p:cNvSpPr>
            <a:spLocks noGrp="1"/>
          </p:cNvSpPr>
          <p:nvPr>
            <p:ph sz="half" idx="2"/>
          </p:nvPr>
        </p:nvSpPr>
        <p:spPr>
          <a:xfrm>
            <a:off x="6181725" y="1447800"/>
            <a:ext cx="5486400" cy="1723549"/>
          </a:xfrm>
        </p:spPr>
        <p:txBody>
          <a:bodyPr>
            <a:normAutofit fontScale="92500" lnSpcReduction="10000"/>
          </a:bodyPr>
          <a:lstStyle/>
          <a:p>
            <a:pPr marL="0" indent="0">
              <a:buNone/>
            </a:pPr>
            <a:r>
              <a:rPr lang="en-US" b="1" dirty="0" smtClean="0"/>
              <a:t>Deployments</a:t>
            </a:r>
            <a:endParaRPr lang="en-US" b="1" dirty="0" smtClean="0"/>
          </a:p>
          <a:p>
            <a:r>
              <a:rPr lang="en-US" dirty="0" smtClean="0"/>
              <a:t>Largest: </a:t>
            </a:r>
            <a:r>
              <a:rPr lang="en-US" dirty="0" smtClean="0"/>
              <a:t>200</a:t>
            </a:r>
            <a:r>
              <a:rPr lang="en-US" dirty="0" smtClean="0"/>
              <a:t>+ </a:t>
            </a:r>
            <a:r>
              <a:rPr lang="en-US" dirty="0" smtClean="0"/>
              <a:t>servers</a:t>
            </a:r>
          </a:p>
          <a:p>
            <a:r>
              <a:rPr lang="en-US" dirty="0" smtClean="0"/>
              <a:t>Most of our customers have SQL Server</a:t>
            </a:r>
            <a:endParaRPr lang="en-US" dirty="0" smtClean="0"/>
          </a:p>
        </p:txBody>
      </p:sp>
    </p:spTree>
    <p:extLst>
      <p:ext uri="{BB962C8B-B14F-4D97-AF65-F5344CB8AC3E}">
        <p14:creationId xmlns:p14="http://schemas.microsoft.com/office/powerpoint/2010/main" val="136947585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Session Objectives and Takeaways</a:t>
            </a:r>
          </a:p>
        </p:txBody>
      </p:sp>
      <p:sp>
        <p:nvSpPr>
          <p:cNvPr id="5" name="Text Placeholder 4"/>
          <p:cNvSpPr>
            <a:spLocks noGrp="1"/>
          </p:cNvSpPr>
          <p:nvPr>
            <p:ph type="body" sz="quarter" idx="10"/>
          </p:nvPr>
        </p:nvSpPr>
        <p:spPr>
          <a:xfrm>
            <a:off x="519112" y="1447799"/>
            <a:ext cx="11149013" cy="4905958"/>
          </a:xfrm>
        </p:spPr>
        <p:txBody>
          <a:bodyPr/>
          <a:lstStyle/>
          <a:p>
            <a:r>
              <a:rPr lang="en-US" dirty="0"/>
              <a:t>Session Objective(s):  </a:t>
            </a:r>
          </a:p>
          <a:p>
            <a:pPr lvl="1"/>
            <a:r>
              <a:rPr lang="en-US" dirty="0" smtClean="0"/>
              <a:t>Learn about the benefits of Advisor</a:t>
            </a:r>
            <a:endParaRPr lang="en-US" dirty="0" smtClean="0"/>
          </a:p>
          <a:p>
            <a:pPr lvl="1"/>
            <a:r>
              <a:rPr lang="en-US" dirty="0" smtClean="0"/>
              <a:t>Understand Advisor’s high-level architecture to </a:t>
            </a:r>
            <a:r>
              <a:rPr lang="en-US" dirty="0" smtClean="0"/>
              <a:t>understand data </a:t>
            </a:r>
            <a:r>
              <a:rPr lang="en-US" dirty="0" smtClean="0"/>
              <a:t>security, privacy, and control</a:t>
            </a:r>
          </a:p>
          <a:p>
            <a:pPr lvl="1"/>
            <a:r>
              <a:rPr lang="en-US" dirty="0" smtClean="0"/>
              <a:t>Learn how to diagnose and troubleshoot Advisor deployments</a:t>
            </a:r>
            <a:endParaRPr lang="en-US" dirty="0"/>
          </a:p>
          <a:p>
            <a:r>
              <a:rPr lang="en-US" dirty="0"/>
              <a:t>Key Takeaways:</a:t>
            </a:r>
          </a:p>
          <a:p>
            <a:pPr lvl="1"/>
            <a:r>
              <a:rPr lang="en-US" dirty="0" smtClean="0"/>
              <a:t>System Center Advisor </a:t>
            </a:r>
            <a:r>
              <a:rPr lang="en-US" dirty="0" smtClean="0"/>
              <a:t>is a new online manageability service that just </a:t>
            </a:r>
            <a:r>
              <a:rPr lang="en-US" dirty="0" smtClean="0"/>
              <a:t>became commercially available (Jan 2012)</a:t>
            </a:r>
          </a:p>
          <a:p>
            <a:pPr lvl="1"/>
            <a:r>
              <a:rPr lang="en-US" dirty="0"/>
              <a:t>System Center Advisor </a:t>
            </a:r>
            <a:r>
              <a:rPr lang="en-US" dirty="0" smtClean="0"/>
              <a:t>is available at no additional charge if you have SA for </a:t>
            </a:r>
            <a:r>
              <a:rPr lang="en-US" dirty="0"/>
              <a:t>Windows Servers and Server Workloads (e.g. SQL, Exchange, SharePoint</a:t>
            </a:r>
            <a:r>
              <a:rPr lang="en-US" dirty="0" smtClean="0"/>
              <a:t>)</a:t>
            </a:r>
            <a:endParaRPr lang="en-US" dirty="0"/>
          </a:p>
        </p:txBody>
      </p:sp>
    </p:spTree>
    <p:extLst>
      <p:ext uri="{BB962C8B-B14F-4D97-AF65-F5344CB8AC3E}">
        <p14:creationId xmlns:p14="http://schemas.microsoft.com/office/powerpoint/2010/main" val="249209627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Top Supportability Issues</a:t>
            </a:r>
            <a:endParaRPr lang="en-US" dirty="0"/>
          </a:p>
        </p:txBody>
      </p:sp>
      <p:sp>
        <p:nvSpPr>
          <p:cNvPr id="6" name="Text Placeholder 5"/>
          <p:cNvSpPr>
            <a:spLocks noGrp="1"/>
          </p:cNvSpPr>
          <p:nvPr>
            <p:ph type="body" sz="quarter" idx="10"/>
          </p:nvPr>
        </p:nvSpPr>
        <p:spPr>
          <a:xfrm>
            <a:off x="519112" y="1447799"/>
            <a:ext cx="11149013" cy="5029069"/>
          </a:xfrm>
        </p:spPr>
        <p:txBody>
          <a:bodyPr/>
          <a:lstStyle/>
          <a:p>
            <a:r>
              <a:rPr lang="en-US" dirty="0" smtClean="0"/>
              <a:t>Clock Skew</a:t>
            </a:r>
          </a:p>
          <a:p>
            <a:pPr lvl="1"/>
            <a:r>
              <a:rPr lang="en-US" dirty="0" smtClean="0"/>
              <a:t>Recommendation: Make sure server’s clocks are synced with internet time</a:t>
            </a:r>
          </a:p>
          <a:p>
            <a:r>
              <a:rPr lang="en-US" dirty="0" smtClean="0"/>
              <a:t>Cannot download registration certificate due to secure IE on Windows Server</a:t>
            </a:r>
          </a:p>
          <a:p>
            <a:pPr lvl="1"/>
            <a:r>
              <a:rPr lang="en-US" dirty="0" smtClean="0"/>
              <a:t>Recommendation: Download setup and certificate on a client OS</a:t>
            </a:r>
          </a:p>
          <a:p>
            <a:pPr lvl="1"/>
            <a:r>
              <a:rPr lang="en-US" dirty="0" smtClean="0"/>
              <a:t>Work-around: Uncheck “do not save encrypted pages to disk” in Internet Explorer Properties</a:t>
            </a:r>
          </a:p>
          <a:p>
            <a:r>
              <a:rPr lang="en-US" dirty="0" smtClean="0"/>
              <a:t>Agent cannot talk to gateway in </a:t>
            </a:r>
            <a:r>
              <a:rPr lang="en-US" dirty="0"/>
              <a:t>workgroups</a:t>
            </a:r>
          </a:p>
          <a:p>
            <a:pPr lvl="1"/>
            <a:r>
              <a:rPr lang="en-US" dirty="0"/>
              <a:t>Recommendation: have a gateway on each non-domain joined </a:t>
            </a:r>
            <a:r>
              <a:rPr lang="en-US" dirty="0" smtClean="0"/>
              <a:t>server</a:t>
            </a:r>
            <a:endParaRPr lang="en-US" dirty="0"/>
          </a:p>
        </p:txBody>
      </p:sp>
    </p:spTree>
    <p:extLst>
      <p:ext uri="{BB962C8B-B14F-4D97-AF65-F5344CB8AC3E}">
        <p14:creationId xmlns:p14="http://schemas.microsoft.com/office/powerpoint/2010/main" val="3142598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Topology Recommendations</a:t>
            </a:r>
            <a:endParaRPr lang="en-US" dirty="0"/>
          </a:p>
        </p:txBody>
      </p:sp>
      <p:sp>
        <p:nvSpPr>
          <p:cNvPr id="6" name="Text Placeholder 5"/>
          <p:cNvSpPr>
            <a:spLocks noGrp="1"/>
          </p:cNvSpPr>
          <p:nvPr>
            <p:ph type="body" sz="quarter" idx="10"/>
          </p:nvPr>
        </p:nvSpPr>
        <p:spPr>
          <a:xfrm>
            <a:off x="519112" y="1447799"/>
            <a:ext cx="11149013" cy="4191917"/>
          </a:xfrm>
        </p:spPr>
        <p:txBody>
          <a:bodyPr/>
          <a:lstStyle/>
          <a:p>
            <a:r>
              <a:rPr lang="en-US" dirty="0" smtClean="0"/>
              <a:t>Domain-joined </a:t>
            </a:r>
            <a:r>
              <a:rPr lang="en-US" dirty="0" smtClean="0"/>
              <a:t>servers</a:t>
            </a:r>
            <a:endParaRPr lang="en-US" dirty="0"/>
          </a:p>
          <a:p>
            <a:pPr lvl="1"/>
            <a:r>
              <a:rPr lang="en-US" dirty="0"/>
              <a:t>Recommendation: 1 </a:t>
            </a:r>
            <a:r>
              <a:rPr lang="en-US" dirty="0" smtClean="0"/>
              <a:t>agent/server</a:t>
            </a:r>
          </a:p>
          <a:p>
            <a:pPr lvl="1"/>
            <a:r>
              <a:rPr lang="en-US" dirty="0" smtClean="0"/>
              <a:t>Recommendation: </a:t>
            </a:r>
            <a:r>
              <a:rPr lang="en-US" b="1" dirty="0" smtClean="0">
                <a:solidFill>
                  <a:srgbClr val="FFC000"/>
                </a:solidFill>
              </a:rPr>
              <a:t>1 gateway/N servers</a:t>
            </a:r>
          </a:p>
          <a:p>
            <a:r>
              <a:rPr lang="en-US" dirty="0" smtClean="0"/>
              <a:t>Non-domain joined servers</a:t>
            </a:r>
          </a:p>
          <a:p>
            <a:pPr lvl="1"/>
            <a:r>
              <a:rPr lang="en-US" dirty="0"/>
              <a:t>Recommendation: 1 </a:t>
            </a:r>
            <a:r>
              <a:rPr lang="en-US" dirty="0" smtClean="0"/>
              <a:t>agent/server</a:t>
            </a:r>
          </a:p>
          <a:p>
            <a:pPr lvl="1"/>
            <a:r>
              <a:rPr lang="en-US" dirty="0" smtClean="0"/>
              <a:t>Recommendation: </a:t>
            </a:r>
            <a:r>
              <a:rPr lang="en-US" b="1" dirty="0">
                <a:solidFill>
                  <a:srgbClr val="FFC000"/>
                </a:solidFill>
              </a:rPr>
              <a:t>1 gateway/server</a:t>
            </a:r>
          </a:p>
          <a:p>
            <a:pPr lvl="1"/>
            <a:r>
              <a:rPr lang="en-US" dirty="0" smtClean="0"/>
              <a:t>Problem</a:t>
            </a:r>
            <a:r>
              <a:rPr lang="en-US" dirty="0"/>
              <a:t>: Agents/Gateways on separate servers could not communicate over machine boundaries through </a:t>
            </a:r>
            <a:r>
              <a:rPr lang="en-US" dirty="0" smtClean="0"/>
              <a:t>WCF</a:t>
            </a:r>
            <a:endParaRPr lang="en-US" dirty="0"/>
          </a:p>
        </p:txBody>
      </p:sp>
    </p:spTree>
    <p:extLst>
      <p:ext uri="{BB962C8B-B14F-4D97-AF65-F5344CB8AC3E}">
        <p14:creationId xmlns:p14="http://schemas.microsoft.com/office/powerpoint/2010/main" val="3608361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normAutofit fontScale="90000"/>
          </a:bodyPr>
          <a:lstStyle/>
          <a:p>
            <a:r>
              <a:rPr lang="en-US" sz="4000" dirty="0" smtClean="0"/>
              <a:t>Topology Example #1 – Domain Environment</a:t>
            </a:r>
            <a:endParaRPr lang="en-US" sz="4000" dirty="0"/>
          </a:p>
        </p:txBody>
      </p:sp>
      <p:pic>
        <p:nvPicPr>
          <p:cNvPr id="53" name="Picture 5" descr="C:\Users\paulmest\Desktop\Atlanta Pictures\server-with-agent-and-gate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63" y="5897738"/>
            <a:ext cx="614205" cy="6858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C:\Users\paulmest\Desktop\Atlanta Pictures\server-with-gatew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63" y="5262696"/>
            <a:ext cx="614205" cy="6858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 descr="C:\Users\paulmest\Desktop\Atlanta Pictures\server-with-ag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63" y="4680735"/>
            <a:ext cx="557684" cy="68580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908282" y="4869747"/>
            <a:ext cx="1350713" cy="307777"/>
          </a:xfrm>
          <a:prstGeom prst="rect">
            <a:avLst/>
          </a:prstGeom>
          <a:noFill/>
        </p:spPr>
        <p:txBody>
          <a:bodyPr wrap="square" rtlCol="0">
            <a:spAutoFit/>
          </a:bodyPr>
          <a:lstStyle/>
          <a:p>
            <a:r>
              <a:rPr lang="en-US" sz="1400" dirty="0" smtClean="0"/>
              <a:t>Agent</a:t>
            </a:r>
            <a:endParaRPr lang="en-US" sz="1400" dirty="0"/>
          </a:p>
        </p:txBody>
      </p:sp>
      <p:sp>
        <p:nvSpPr>
          <p:cNvPr id="57" name="TextBox 56"/>
          <p:cNvSpPr txBox="1"/>
          <p:nvPr/>
        </p:nvSpPr>
        <p:spPr>
          <a:xfrm>
            <a:off x="908281" y="5451708"/>
            <a:ext cx="1350713" cy="307777"/>
          </a:xfrm>
          <a:prstGeom prst="rect">
            <a:avLst/>
          </a:prstGeom>
          <a:noFill/>
        </p:spPr>
        <p:txBody>
          <a:bodyPr wrap="square" rtlCol="0">
            <a:spAutoFit/>
          </a:bodyPr>
          <a:lstStyle/>
          <a:p>
            <a:r>
              <a:rPr lang="en-US" sz="1400" dirty="0" smtClean="0"/>
              <a:t>Gateway</a:t>
            </a:r>
            <a:endParaRPr lang="en-US" sz="1400" dirty="0"/>
          </a:p>
        </p:txBody>
      </p:sp>
      <p:sp>
        <p:nvSpPr>
          <p:cNvPr id="58" name="TextBox 57"/>
          <p:cNvSpPr txBox="1"/>
          <p:nvPr/>
        </p:nvSpPr>
        <p:spPr>
          <a:xfrm>
            <a:off x="908282" y="6086750"/>
            <a:ext cx="1495365" cy="307777"/>
          </a:xfrm>
          <a:prstGeom prst="rect">
            <a:avLst/>
          </a:prstGeom>
          <a:noFill/>
        </p:spPr>
        <p:txBody>
          <a:bodyPr wrap="square" rtlCol="0">
            <a:spAutoFit/>
          </a:bodyPr>
          <a:lstStyle/>
          <a:p>
            <a:r>
              <a:rPr lang="en-US" sz="1400" dirty="0" smtClean="0"/>
              <a:t>Agent &amp; Gateway</a:t>
            </a:r>
            <a:endParaRPr lang="en-US" sz="1400" dirty="0"/>
          </a:p>
        </p:txBody>
      </p:sp>
      <p:sp>
        <p:nvSpPr>
          <p:cNvPr id="59" name="TextBox 58"/>
          <p:cNvSpPr txBox="1"/>
          <p:nvPr/>
        </p:nvSpPr>
        <p:spPr>
          <a:xfrm>
            <a:off x="433093" y="4370692"/>
            <a:ext cx="1350713" cy="307777"/>
          </a:xfrm>
          <a:prstGeom prst="rect">
            <a:avLst/>
          </a:prstGeom>
          <a:noFill/>
        </p:spPr>
        <p:txBody>
          <a:bodyPr wrap="square" rtlCol="0">
            <a:spAutoFit/>
          </a:bodyPr>
          <a:lstStyle/>
          <a:p>
            <a:r>
              <a:rPr lang="en-US" sz="1400" dirty="0" smtClean="0"/>
              <a:t>Legend</a:t>
            </a:r>
            <a:endParaRPr lang="en-US" sz="1400" dirty="0"/>
          </a:p>
        </p:txBody>
      </p:sp>
      <p:pic>
        <p:nvPicPr>
          <p:cNvPr id="63" name="Picture 8" descr="C:\Users\paulmest\AppData\Local\Microsoft\Windows\Temporary Internet Files\Content.IE5\MRQAFQ7G\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9332" y="5010845"/>
            <a:ext cx="937651" cy="93765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C:\Users\paulmest\AppData\Local\Microsoft\Windows\Temporary Internet Files\Content.IE5\MRQAFQ7G\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287" y="5010845"/>
            <a:ext cx="937651" cy="93765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C:\Users\paulmest\AppData\Local\Microsoft\Windows\Temporary Internet Files\Content.IE5\MRQAFQ7G\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0317" y="5010845"/>
            <a:ext cx="937651" cy="93765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C:\Users\paulmest\AppData\Local\Microsoft\Windows\Temporary Internet Files\Content.IE5\MRQAFQ7G\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270" y="5010845"/>
            <a:ext cx="937651" cy="93765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C:\Users\paulmest\AppData\Local\Microsoft\Windows\Temporary Internet Files\Content.IE5\MRQAFQ7G\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302" y="5010845"/>
            <a:ext cx="937651" cy="937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60978" y="5994942"/>
            <a:ext cx="574359" cy="49678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S1</a:t>
            </a:r>
          </a:p>
        </p:txBody>
      </p:sp>
      <p:sp>
        <p:nvSpPr>
          <p:cNvPr id="69" name="TextBox 68"/>
          <p:cNvSpPr txBox="1"/>
          <p:nvPr/>
        </p:nvSpPr>
        <p:spPr>
          <a:xfrm>
            <a:off x="4441963" y="5994942"/>
            <a:ext cx="574359" cy="49678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S2</a:t>
            </a:r>
          </a:p>
        </p:txBody>
      </p:sp>
      <p:sp>
        <p:nvSpPr>
          <p:cNvPr id="70" name="TextBox 69"/>
          <p:cNvSpPr txBox="1"/>
          <p:nvPr/>
        </p:nvSpPr>
        <p:spPr>
          <a:xfrm>
            <a:off x="5807233" y="5994942"/>
            <a:ext cx="574359" cy="49678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a:t>
            </a:r>
          </a:p>
        </p:txBody>
      </p:sp>
      <p:sp>
        <p:nvSpPr>
          <p:cNvPr id="71" name="TextBox 70"/>
          <p:cNvSpPr txBox="1"/>
          <p:nvPr/>
        </p:nvSpPr>
        <p:spPr>
          <a:xfrm>
            <a:off x="7003933" y="5994942"/>
            <a:ext cx="574359" cy="49678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SN</a:t>
            </a:r>
          </a:p>
        </p:txBody>
      </p:sp>
      <p:sp>
        <p:nvSpPr>
          <p:cNvPr id="72" name="TextBox 71"/>
          <p:cNvSpPr txBox="1"/>
          <p:nvPr/>
        </p:nvSpPr>
        <p:spPr>
          <a:xfrm>
            <a:off x="8284915" y="5994942"/>
            <a:ext cx="1582416"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SN + 1</a:t>
            </a:r>
          </a:p>
        </p:txBody>
      </p:sp>
      <p:grpSp>
        <p:nvGrpSpPr>
          <p:cNvPr id="5" name="Group 4"/>
          <p:cNvGrpSpPr/>
          <p:nvPr/>
        </p:nvGrpSpPr>
        <p:grpSpPr>
          <a:xfrm>
            <a:off x="3987764" y="1214651"/>
            <a:ext cx="3894009" cy="2641600"/>
            <a:chOff x="3987764" y="1214651"/>
            <a:chExt cx="3894009" cy="2641600"/>
          </a:xfrm>
        </p:grpSpPr>
        <p:pic>
          <p:nvPicPr>
            <p:cNvPr id="68" name="Picture 6" descr="C:\Users\markgil\Documents\presentation art\Internet Cloud\cloud illustration 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7764" y="1214651"/>
              <a:ext cx="3894009" cy="2641600"/>
            </a:xfrm>
            <a:prstGeom prst="rect">
              <a:avLst/>
            </a:prstGeom>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35680" y="2043008"/>
              <a:ext cx="2143106" cy="984885"/>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Advisor</a:t>
              </a:r>
            </a:p>
            <a:p>
              <a:pPr algn="ctr"/>
              <a:r>
                <a:rPr lang="en-US" sz="3200" dirty="0" smtClean="0">
                  <a:gradFill>
                    <a:gsLst>
                      <a:gs pos="0">
                        <a:schemeClr val="tx1"/>
                      </a:gs>
                      <a:gs pos="86000">
                        <a:schemeClr val="tx1"/>
                      </a:gs>
                    </a:gsLst>
                    <a:lin ang="5400000" scaled="0"/>
                  </a:gradFill>
                </a:rPr>
                <a:t>Service</a:t>
              </a:r>
            </a:p>
          </p:txBody>
        </p:sp>
      </p:grpSp>
      <p:pic>
        <p:nvPicPr>
          <p:cNvPr id="22" name="Picture 5" descr="C:\Users\paulmest\Desktop\Atlanta Pictures\server-with-agent-and-gate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39" y="5759485"/>
            <a:ext cx="937651" cy="10469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paulmest\Desktop\Atlanta Pictures\server-with-ag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01" y="4456719"/>
            <a:ext cx="836526"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paulmest\Desktop\Atlanta Pictures\server-with-ag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92" y="4496495"/>
            <a:ext cx="836526"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C:\Users\paulmest\Desktop\Atlanta Pictures\server-with-ag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92" y="4482707"/>
            <a:ext cx="836526" cy="10287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urved Connector 9"/>
          <p:cNvCxnSpPr/>
          <p:nvPr/>
        </p:nvCxnSpPr>
        <p:spPr>
          <a:xfrm rot="16200000" flipV="1">
            <a:off x="4149869" y="4489929"/>
            <a:ext cx="12700" cy="1280985"/>
          </a:xfrm>
          <a:prstGeom prst="curvedConnector3">
            <a:avLst>
              <a:gd name="adj1" fmla="val 6743236"/>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3" idx="0"/>
          </p:cNvCxnSpPr>
          <p:nvPr/>
        </p:nvCxnSpPr>
        <p:spPr>
          <a:xfrm flipV="1">
            <a:off x="3448158" y="3027893"/>
            <a:ext cx="2359075" cy="198295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41" name="Curved Connector 40"/>
          <p:cNvCxnSpPr>
            <a:stCxn id="67" idx="0"/>
            <a:endCxn id="63" idx="0"/>
          </p:cNvCxnSpPr>
          <p:nvPr/>
        </p:nvCxnSpPr>
        <p:spPr>
          <a:xfrm rot="16200000" flipV="1">
            <a:off x="4729143" y="3729860"/>
            <a:ext cx="12700" cy="2561970"/>
          </a:xfrm>
          <a:prstGeom prst="curvedConnector3">
            <a:avLst>
              <a:gd name="adj1" fmla="val 7065669"/>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64" idx="0"/>
            <a:endCxn id="63" idx="0"/>
          </p:cNvCxnSpPr>
          <p:nvPr/>
        </p:nvCxnSpPr>
        <p:spPr>
          <a:xfrm rot="16200000" flipV="1">
            <a:off x="5369636" y="3089367"/>
            <a:ext cx="12700" cy="3842955"/>
          </a:xfrm>
          <a:prstGeom prst="curvedConnector3">
            <a:avLst>
              <a:gd name="adj1" fmla="val 8462669"/>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691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1.12935E-6 2.99722E-6 L 0.22743 -0.11795 " pathEditMode="relative" rAng="0" ptsTypes="AA">
                                      <p:cBhvr>
                                        <p:cTn id="10" dur="2000" fill="hold"/>
                                        <p:tgtEl>
                                          <p:spTgt spid="22"/>
                                        </p:tgtEl>
                                        <p:attrNameLst>
                                          <p:attrName>ppt_x</p:attrName>
                                          <p:attrName>ppt_y</p:attrName>
                                        </p:attrNameLst>
                                      </p:cBhvr>
                                      <p:rCtr x="11372" y="-5897"/>
                                    </p:animMotion>
                                  </p:childTnLst>
                                </p:cTn>
                              </p:par>
                            </p:childTnLst>
                          </p:cTn>
                        </p:par>
                        <p:par>
                          <p:cTn id="11" fill="hold">
                            <p:stCondLst>
                              <p:cond delay="2500"/>
                            </p:stCondLst>
                            <p:childTnLst>
                              <p:par>
                                <p:cTn id="12" presetID="10" presetClass="exit" presetSubtype="0" fill="hold" nodeType="afterEffect">
                                  <p:stCondLst>
                                    <p:cond delay="0"/>
                                  </p:stCondLst>
                                  <p:childTnLst>
                                    <p:animEffect transition="out" filter="fade">
                                      <p:cBhvr>
                                        <p:cTn id="13" dur="500"/>
                                        <p:tgtEl>
                                          <p:spTgt spid="63"/>
                                        </p:tgtEl>
                                      </p:cBhvr>
                                    </p:animEffect>
                                    <p:set>
                                      <p:cBhvr>
                                        <p:cTn id="14" dur="1" fill="hold">
                                          <p:stCondLst>
                                            <p:cond delay="499"/>
                                          </p:stCondLst>
                                        </p:cTn>
                                        <p:tgtEl>
                                          <p:spTgt spid="63"/>
                                        </p:tgtEl>
                                        <p:attrNameLst>
                                          <p:attrName>style.visibility</p:attrName>
                                        </p:attrNameLst>
                                      </p:cBhvr>
                                      <p:to>
                                        <p:strVal val="hidden"/>
                                      </p:to>
                                    </p:se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500"/>
                            </p:stCondLst>
                            <p:childTnLst>
                              <p:par>
                                <p:cTn id="25" presetID="42" presetClass="path" presetSubtype="0" accel="50000" decel="50000" fill="hold" nodeType="afterEffect">
                                  <p:stCondLst>
                                    <p:cond delay="0"/>
                                  </p:stCondLst>
                                  <p:childTnLst>
                                    <p:animMotion origin="layout" path="M -3.53654E-6 1.94265E-6 L 0.32591 0.08002 " pathEditMode="relative" rAng="0" ptsTypes="AA">
                                      <p:cBhvr>
                                        <p:cTn id="26" dur="2000" fill="hold"/>
                                        <p:tgtEl>
                                          <p:spTgt spid="32"/>
                                        </p:tgtEl>
                                        <p:attrNameLst>
                                          <p:attrName>ppt_x</p:attrName>
                                          <p:attrName>ppt_y</p:attrName>
                                        </p:attrNameLst>
                                      </p:cBhvr>
                                      <p:rCtr x="16295" y="4001"/>
                                    </p:animMotion>
                                  </p:childTnLst>
                                </p:cTn>
                              </p:par>
                            </p:childTnLst>
                          </p:cTn>
                        </p:par>
                        <p:par>
                          <p:cTn id="27" fill="hold">
                            <p:stCondLst>
                              <p:cond delay="2500"/>
                            </p:stCondLst>
                            <p:childTnLst>
                              <p:par>
                                <p:cTn id="28" presetID="10" presetClass="exit" presetSubtype="0" fill="hold" nodeType="afterEffect">
                                  <p:stCondLst>
                                    <p:cond delay="0"/>
                                  </p:stCondLst>
                                  <p:childTnLst>
                                    <p:animEffect transition="out" filter="fade">
                                      <p:cBhvr>
                                        <p:cTn id="29" dur="500"/>
                                        <p:tgtEl>
                                          <p:spTgt spid="65"/>
                                        </p:tgtEl>
                                      </p:cBhvr>
                                    </p:animEffect>
                                    <p:set>
                                      <p:cBhvr>
                                        <p:cTn id="30" dur="1" fill="hold">
                                          <p:stCondLst>
                                            <p:cond delay="499"/>
                                          </p:stCondLst>
                                        </p:cTn>
                                        <p:tgtEl>
                                          <p:spTgt spid="65"/>
                                        </p:tgtEl>
                                        <p:attrNameLst>
                                          <p:attrName>style.visibility</p:attrName>
                                        </p:attrNameLst>
                                      </p:cBhvr>
                                      <p:to>
                                        <p:strVal val="hidden"/>
                                      </p:to>
                                    </p:set>
                                  </p:childTnLst>
                                </p:cTn>
                              </p:par>
                              <p:par>
                                <p:cTn id="31" presetID="22" presetClass="entr" presetSubtype="2"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3500"/>
                            </p:stCondLst>
                            <p:childTnLst>
                              <p:par>
                                <p:cTn id="39" presetID="42" presetClass="path" presetSubtype="0" accel="50000" decel="50000" fill="hold" nodeType="afterEffect">
                                  <p:stCondLst>
                                    <p:cond delay="0"/>
                                  </p:stCondLst>
                                  <p:childTnLst>
                                    <p:animMotion origin="layout" path="M -1.83144E-6 2.59019E-7 L 0.42556 0.07401 " pathEditMode="relative" rAng="0" ptsTypes="AA">
                                      <p:cBhvr>
                                        <p:cTn id="40" dur="2000" fill="hold"/>
                                        <p:tgtEl>
                                          <p:spTgt spid="33"/>
                                        </p:tgtEl>
                                        <p:attrNameLst>
                                          <p:attrName>ppt_x</p:attrName>
                                          <p:attrName>ppt_y</p:attrName>
                                        </p:attrNameLst>
                                      </p:cBhvr>
                                      <p:rCtr x="21271" y="3700"/>
                                    </p:animMotion>
                                  </p:childTnLst>
                                </p:cTn>
                              </p:par>
                            </p:childTnLst>
                          </p:cTn>
                        </p:par>
                        <p:par>
                          <p:cTn id="41" fill="hold">
                            <p:stCondLst>
                              <p:cond delay="5500"/>
                            </p:stCondLst>
                            <p:childTnLst>
                              <p:par>
                                <p:cTn id="42" presetID="10" presetClass="exit" presetSubtype="0" fill="hold" nodeType="afterEffect">
                                  <p:stCondLst>
                                    <p:cond delay="0"/>
                                  </p:stCondLst>
                                  <p:childTnLst>
                                    <p:animEffect transition="out" filter="fade">
                                      <p:cBhvr>
                                        <p:cTn id="43" dur="500"/>
                                        <p:tgtEl>
                                          <p:spTgt spid="67"/>
                                        </p:tgtEl>
                                      </p:cBhvr>
                                    </p:animEffect>
                                    <p:set>
                                      <p:cBhvr>
                                        <p:cTn id="44" dur="1" fill="hold">
                                          <p:stCondLst>
                                            <p:cond delay="499"/>
                                          </p:stCondLst>
                                        </p:cTn>
                                        <p:tgtEl>
                                          <p:spTgt spid="67"/>
                                        </p:tgtEl>
                                        <p:attrNameLst>
                                          <p:attrName>style.visibility</p:attrName>
                                        </p:attrNameLst>
                                      </p:cBhvr>
                                      <p:to>
                                        <p:strVal val="hidden"/>
                                      </p:to>
                                    </p:set>
                                  </p:childTnLst>
                                </p:cTn>
                              </p:par>
                            </p:childTnLst>
                          </p:cTn>
                        </p:par>
                        <p:par>
                          <p:cTn id="45" fill="hold">
                            <p:stCondLst>
                              <p:cond delay="6000"/>
                            </p:stCondLst>
                            <p:childTnLst>
                              <p:par>
                                <p:cTn id="46" presetID="22" presetClass="entr" presetSubtype="2"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right)">
                                      <p:cBhvr>
                                        <p:cTn id="48" dur="500"/>
                                        <p:tgtEl>
                                          <p:spTgt spid="41"/>
                                        </p:tgtEl>
                                      </p:cBhvr>
                                    </p:animEffect>
                                  </p:childTnLst>
                                </p:cTn>
                              </p:par>
                            </p:childTnLst>
                          </p:cTn>
                        </p:par>
                        <p:par>
                          <p:cTn id="49" fill="hold">
                            <p:stCondLst>
                              <p:cond delay="6500"/>
                            </p:stCondLst>
                            <p:childTnLst>
                              <p:par>
                                <p:cTn id="50" presetID="10"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7000"/>
                            </p:stCondLst>
                            <p:childTnLst>
                              <p:par>
                                <p:cTn id="54" presetID="42" presetClass="path" presetSubtype="0" accel="50000" decel="50000" fill="hold" nodeType="afterEffect">
                                  <p:stCondLst>
                                    <p:cond delay="0"/>
                                  </p:stCondLst>
                                  <p:childTnLst>
                                    <p:animMotion origin="layout" path="M -1.83144E-6 3.9778E-7 L 0.53302 0.07794 " pathEditMode="relative" rAng="0" ptsTypes="AA">
                                      <p:cBhvr>
                                        <p:cTn id="55" dur="2000" fill="hold"/>
                                        <p:tgtEl>
                                          <p:spTgt spid="34"/>
                                        </p:tgtEl>
                                        <p:attrNameLst>
                                          <p:attrName>ppt_x</p:attrName>
                                          <p:attrName>ppt_y</p:attrName>
                                        </p:attrNameLst>
                                      </p:cBhvr>
                                      <p:rCtr x="26651" y="3885"/>
                                    </p:animMotion>
                                  </p:childTnLst>
                                </p:cTn>
                              </p:par>
                            </p:childTnLst>
                          </p:cTn>
                        </p:par>
                        <p:par>
                          <p:cTn id="56" fill="hold">
                            <p:stCondLst>
                              <p:cond delay="9000"/>
                            </p:stCondLst>
                            <p:childTnLst>
                              <p:par>
                                <p:cTn id="57" presetID="10" presetClass="exit" presetSubtype="0" fill="hold" nodeType="afterEffect">
                                  <p:stCondLst>
                                    <p:cond delay="0"/>
                                  </p:stCondLst>
                                  <p:childTnLst>
                                    <p:animEffect transition="out" filter="fade">
                                      <p:cBhvr>
                                        <p:cTn id="58" dur="500"/>
                                        <p:tgtEl>
                                          <p:spTgt spid="64"/>
                                        </p:tgtEl>
                                      </p:cBhvr>
                                    </p:animEffect>
                                    <p:set>
                                      <p:cBhvr>
                                        <p:cTn id="59" dur="1" fill="hold">
                                          <p:stCondLst>
                                            <p:cond delay="499"/>
                                          </p:stCondLst>
                                        </p:cTn>
                                        <p:tgtEl>
                                          <p:spTgt spid="64"/>
                                        </p:tgtEl>
                                        <p:attrNameLst>
                                          <p:attrName>style.visibility</p:attrName>
                                        </p:attrNameLst>
                                      </p:cBhvr>
                                      <p:to>
                                        <p:strVal val="hidden"/>
                                      </p:to>
                                    </p:set>
                                  </p:childTnLst>
                                </p:cTn>
                              </p:par>
                            </p:childTnLst>
                          </p:cTn>
                        </p:par>
                        <p:par>
                          <p:cTn id="60" fill="hold">
                            <p:stCondLst>
                              <p:cond delay="9500"/>
                            </p:stCondLst>
                            <p:childTnLst>
                              <p:par>
                                <p:cTn id="61" presetID="22" presetClass="entr" presetSubtype="2"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right)">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normAutofit fontScale="90000"/>
          </a:bodyPr>
          <a:lstStyle/>
          <a:p>
            <a:r>
              <a:rPr lang="en-US" sz="4000" dirty="0" smtClean="0"/>
              <a:t>Topology Example #2 – Workgroup Environment</a:t>
            </a:r>
            <a:endParaRPr lang="en-US" sz="4000" dirty="0"/>
          </a:p>
        </p:txBody>
      </p:sp>
      <p:pic>
        <p:nvPicPr>
          <p:cNvPr id="53" name="Picture 5" descr="C:\Users\paulmest\Desktop\Atlanta Pictures\server-with-agent-and-gate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63" y="5897738"/>
            <a:ext cx="614205" cy="6858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C:\Users\paulmest\Desktop\Atlanta Pictures\server-with-gatew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63" y="5262696"/>
            <a:ext cx="614205" cy="6858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 descr="C:\Users\paulmest\Desktop\Atlanta Pictures\server-with-ag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63" y="4680735"/>
            <a:ext cx="557684" cy="68580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908282" y="4869747"/>
            <a:ext cx="1350713" cy="307777"/>
          </a:xfrm>
          <a:prstGeom prst="rect">
            <a:avLst/>
          </a:prstGeom>
          <a:noFill/>
        </p:spPr>
        <p:txBody>
          <a:bodyPr wrap="square" rtlCol="0">
            <a:spAutoFit/>
          </a:bodyPr>
          <a:lstStyle/>
          <a:p>
            <a:r>
              <a:rPr lang="en-US" sz="1400" dirty="0" smtClean="0"/>
              <a:t>Agent</a:t>
            </a:r>
            <a:endParaRPr lang="en-US" sz="1400" dirty="0"/>
          </a:p>
        </p:txBody>
      </p:sp>
      <p:sp>
        <p:nvSpPr>
          <p:cNvPr id="57" name="TextBox 56"/>
          <p:cNvSpPr txBox="1"/>
          <p:nvPr/>
        </p:nvSpPr>
        <p:spPr>
          <a:xfrm>
            <a:off x="908281" y="5451708"/>
            <a:ext cx="1350713" cy="307777"/>
          </a:xfrm>
          <a:prstGeom prst="rect">
            <a:avLst/>
          </a:prstGeom>
          <a:noFill/>
        </p:spPr>
        <p:txBody>
          <a:bodyPr wrap="square" rtlCol="0">
            <a:spAutoFit/>
          </a:bodyPr>
          <a:lstStyle/>
          <a:p>
            <a:r>
              <a:rPr lang="en-US" sz="1400" dirty="0" smtClean="0"/>
              <a:t>Gateway</a:t>
            </a:r>
            <a:endParaRPr lang="en-US" sz="1400" dirty="0"/>
          </a:p>
        </p:txBody>
      </p:sp>
      <p:sp>
        <p:nvSpPr>
          <p:cNvPr id="58" name="TextBox 57"/>
          <p:cNvSpPr txBox="1"/>
          <p:nvPr/>
        </p:nvSpPr>
        <p:spPr>
          <a:xfrm>
            <a:off x="908282" y="6086750"/>
            <a:ext cx="1495365" cy="307777"/>
          </a:xfrm>
          <a:prstGeom prst="rect">
            <a:avLst/>
          </a:prstGeom>
          <a:noFill/>
        </p:spPr>
        <p:txBody>
          <a:bodyPr wrap="square" rtlCol="0">
            <a:spAutoFit/>
          </a:bodyPr>
          <a:lstStyle/>
          <a:p>
            <a:r>
              <a:rPr lang="en-US" sz="1400" dirty="0" smtClean="0"/>
              <a:t>Agent &amp; Gateway</a:t>
            </a:r>
            <a:endParaRPr lang="en-US" sz="1400" dirty="0"/>
          </a:p>
        </p:txBody>
      </p:sp>
      <p:sp>
        <p:nvSpPr>
          <p:cNvPr id="59" name="TextBox 58"/>
          <p:cNvSpPr txBox="1"/>
          <p:nvPr/>
        </p:nvSpPr>
        <p:spPr>
          <a:xfrm>
            <a:off x="433093" y="4370692"/>
            <a:ext cx="1350713" cy="307777"/>
          </a:xfrm>
          <a:prstGeom prst="rect">
            <a:avLst/>
          </a:prstGeom>
          <a:noFill/>
        </p:spPr>
        <p:txBody>
          <a:bodyPr wrap="square" rtlCol="0">
            <a:spAutoFit/>
          </a:bodyPr>
          <a:lstStyle/>
          <a:p>
            <a:r>
              <a:rPr lang="en-US" sz="1400" dirty="0" smtClean="0"/>
              <a:t>Legend</a:t>
            </a:r>
            <a:endParaRPr lang="en-US" sz="1400" dirty="0"/>
          </a:p>
        </p:txBody>
      </p:sp>
      <p:pic>
        <p:nvPicPr>
          <p:cNvPr id="63" name="Picture 8" descr="C:\Users\paulmest\AppData\Local\Microsoft\Windows\Temporary Internet Files\Content.IE5\MRQAFQ7G\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9332" y="5010845"/>
            <a:ext cx="937651" cy="93765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C:\Users\paulmest\AppData\Local\Microsoft\Windows\Temporary Internet Files\Content.IE5\MRQAFQ7G\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287" y="5010845"/>
            <a:ext cx="937651" cy="93765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C:\Users\paulmest\AppData\Local\Microsoft\Windows\Temporary Internet Files\Content.IE5\MRQAFQ7G\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0317" y="5010845"/>
            <a:ext cx="937651" cy="93765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C:\Users\paulmest\AppData\Local\Microsoft\Windows\Temporary Internet Files\Content.IE5\MRQAFQ7G\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270" y="5010845"/>
            <a:ext cx="937651" cy="93765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C:\Users\paulmest\AppData\Local\Microsoft\Windows\Temporary Internet Files\Content.IE5\MRQAFQ7G\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302" y="5010845"/>
            <a:ext cx="937651" cy="937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60978" y="5994942"/>
            <a:ext cx="574359" cy="49678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S1</a:t>
            </a:r>
          </a:p>
        </p:txBody>
      </p:sp>
      <p:sp>
        <p:nvSpPr>
          <p:cNvPr id="69" name="TextBox 68"/>
          <p:cNvSpPr txBox="1"/>
          <p:nvPr/>
        </p:nvSpPr>
        <p:spPr>
          <a:xfrm>
            <a:off x="4441963" y="5994942"/>
            <a:ext cx="574359" cy="49678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S2</a:t>
            </a:r>
          </a:p>
        </p:txBody>
      </p:sp>
      <p:sp>
        <p:nvSpPr>
          <p:cNvPr id="70" name="TextBox 69"/>
          <p:cNvSpPr txBox="1"/>
          <p:nvPr/>
        </p:nvSpPr>
        <p:spPr>
          <a:xfrm>
            <a:off x="5807233" y="5994942"/>
            <a:ext cx="574359" cy="49678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a:t>
            </a:r>
          </a:p>
        </p:txBody>
      </p:sp>
      <p:sp>
        <p:nvSpPr>
          <p:cNvPr id="71" name="TextBox 70"/>
          <p:cNvSpPr txBox="1"/>
          <p:nvPr/>
        </p:nvSpPr>
        <p:spPr>
          <a:xfrm>
            <a:off x="7003933" y="5994942"/>
            <a:ext cx="574359" cy="49678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SN</a:t>
            </a:r>
          </a:p>
        </p:txBody>
      </p:sp>
      <p:sp>
        <p:nvSpPr>
          <p:cNvPr id="72" name="TextBox 71"/>
          <p:cNvSpPr txBox="1"/>
          <p:nvPr/>
        </p:nvSpPr>
        <p:spPr>
          <a:xfrm>
            <a:off x="8284915" y="5994942"/>
            <a:ext cx="1582416"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SN + 1</a:t>
            </a:r>
          </a:p>
        </p:txBody>
      </p:sp>
      <p:grpSp>
        <p:nvGrpSpPr>
          <p:cNvPr id="5" name="Group 4"/>
          <p:cNvGrpSpPr/>
          <p:nvPr/>
        </p:nvGrpSpPr>
        <p:grpSpPr>
          <a:xfrm>
            <a:off x="3987764" y="1214651"/>
            <a:ext cx="3894009" cy="2641600"/>
            <a:chOff x="3987764" y="1214651"/>
            <a:chExt cx="3894009" cy="2641600"/>
          </a:xfrm>
        </p:grpSpPr>
        <p:pic>
          <p:nvPicPr>
            <p:cNvPr id="68" name="Picture 6" descr="C:\Users\markgil\Documents\presentation art\Internet Cloud\cloud illustration 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7764" y="1214651"/>
              <a:ext cx="3894009" cy="2641600"/>
            </a:xfrm>
            <a:prstGeom prst="rect">
              <a:avLst/>
            </a:prstGeom>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35680" y="2043008"/>
              <a:ext cx="2143106" cy="984885"/>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Advisor</a:t>
              </a:r>
            </a:p>
            <a:p>
              <a:pPr algn="ctr"/>
              <a:r>
                <a:rPr lang="en-US" sz="3200" dirty="0" smtClean="0">
                  <a:gradFill>
                    <a:gsLst>
                      <a:gs pos="0">
                        <a:schemeClr val="tx1"/>
                      </a:gs>
                      <a:gs pos="86000">
                        <a:schemeClr val="tx1"/>
                      </a:gs>
                    </a:gsLst>
                    <a:lin ang="5400000" scaled="0"/>
                  </a:gradFill>
                </a:rPr>
                <a:t>Service</a:t>
              </a:r>
            </a:p>
          </p:txBody>
        </p:sp>
      </p:grpSp>
      <p:pic>
        <p:nvPicPr>
          <p:cNvPr id="22" name="Picture 5" descr="C:\Users\paulmest\Desktop\Atlanta Pictures\server-with-agent-and-gate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39" y="5759485"/>
            <a:ext cx="937651" cy="104694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stCxn id="63" idx="0"/>
          </p:cNvCxnSpPr>
          <p:nvPr/>
        </p:nvCxnSpPr>
        <p:spPr>
          <a:xfrm flipV="1">
            <a:off x="3448158" y="3027893"/>
            <a:ext cx="2359075" cy="198295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pic>
        <p:nvPicPr>
          <p:cNvPr id="31" name="Picture 5" descr="C:\Users\paulmest\Desktop\Atlanta Pictures\server-with-agent-and-gate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39" y="5759485"/>
            <a:ext cx="937651" cy="104694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C:\Users\paulmest\Desktop\Atlanta Pictures\server-with-agent-and-gate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39" y="5759485"/>
            <a:ext cx="937651" cy="10469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paulmest\Desktop\Atlanta Pictures\server-with-agent-and-gate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39" y="5759485"/>
            <a:ext cx="937651" cy="1046948"/>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p:cNvCxnSpPr/>
          <p:nvPr/>
        </p:nvCxnSpPr>
        <p:spPr>
          <a:xfrm flipV="1">
            <a:off x="4627695" y="3027893"/>
            <a:ext cx="1179538" cy="199574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a:stCxn id="67" idx="0"/>
          </p:cNvCxnSpPr>
          <p:nvPr/>
        </p:nvCxnSpPr>
        <p:spPr>
          <a:xfrm flipH="1" flipV="1">
            <a:off x="5807233" y="3027893"/>
            <a:ext cx="202895" cy="198295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a:stCxn id="64" idx="0"/>
          </p:cNvCxnSpPr>
          <p:nvPr/>
        </p:nvCxnSpPr>
        <p:spPr>
          <a:xfrm flipH="1" flipV="1">
            <a:off x="5807233" y="3027893"/>
            <a:ext cx="1483880" cy="198295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54347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1.12935E-6 2.99722E-6 L 0.22743 -0.11795 " pathEditMode="relative" rAng="0" ptsTypes="AA">
                                      <p:cBhvr>
                                        <p:cTn id="10" dur="2000" fill="hold"/>
                                        <p:tgtEl>
                                          <p:spTgt spid="22"/>
                                        </p:tgtEl>
                                        <p:attrNameLst>
                                          <p:attrName>ppt_x</p:attrName>
                                          <p:attrName>ppt_y</p:attrName>
                                        </p:attrNameLst>
                                      </p:cBhvr>
                                      <p:rCtr x="11372" y="-5897"/>
                                    </p:animMotion>
                                  </p:childTnLst>
                                </p:cTn>
                              </p:par>
                            </p:childTnLst>
                          </p:cTn>
                        </p:par>
                        <p:par>
                          <p:cTn id="11" fill="hold">
                            <p:stCondLst>
                              <p:cond delay="2500"/>
                            </p:stCondLst>
                            <p:childTnLst>
                              <p:par>
                                <p:cTn id="12" presetID="10" presetClass="exit" presetSubtype="0" fill="hold" nodeType="afterEffect">
                                  <p:stCondLst>
                                    <p:cond delay="0"/>
                                  </p:stCondLst>
                                  <p:childTnLst>
                                    <p:animEffect transition="out" filter="fade">
                                      <p:cBhvr>
                                        <p:cTn id="13" dur="500"/>
                                        <p:tgtEl>
                                          <p:spTgt spid="63"/>
                                        </p:tgtEl>
                                      </p:cBhvr>
                                    </p:animEffect>
                                    <p:set>
                                      <p:cBhvr>
                                        <p:cTn id="14" dur="1" fill="hold">
                                          <p:stCondLst>
                                            <p:cond delay="499"/>
                                          </p:stCondLst>
                                        </p:cTn>
                                        <p:tgtEl>
                                          <p:spTgt spid="63"/>
                                        </p:tgtEl>
                                        <p:attrNameLst>
                                          <p:attrName>style.visibility</p:attrName>
                                        </p:attrNameLst>
                                      </p:cBhvr>
                                      <p:to>
                                        <p:strVal val="hidden"/>
                                      </p:to>
                                    </p:se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500"/>
                            </p:stCondLst>
                            <p:childTnLst>
                              <p:par>
                                <p:cTn id="25" presetID="42" presetClass="path" presetSubtype="0" accel="50000" decel="50000" fill="hold" nodeType="afterEffect">
                                  <p:stCondLst>
                                    <p:cond delay="0"/>
                                  </p:stCondLst>
                                  <p:childTnLst>
                                    <p:animMotion origin="layout" path="M -3.53654E-6 3.84829E-6 L 0.32708 -0.11795 " pathEditMode="relative" rAng="0" ptsTypes="AA">
                                      <p:cBhvr>
                                        <p:cTn id="26" dur="2000" fill="hold"/>
                                        <p:tgtEl>
                                          <p:spTgt spid="31"/>
                                        </p:tgtEl>
                                        <p:attrNameLst>
                                          <p:attrName>ppt_x</p:attrName>
                                          <p:attrName>ppt_y</p:attrName>
                                        </p:attrNameLst>
                                      </p:cBhvr>
                                      <p:rCtr x="16348" y="-5897"/>
                                    </p:animMotion>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3000"/>
                            </p:stCondLst>
                            <p:childTnLst>
                              <p:par>
                                <p:cTn id="32" presetID="10" presetClass="exit" presetSubtype="0" fill="hold" nodeType="afterEffect">
                                  <p:stCondLst>
                                    <p:cond delay="0"/>
                                  </p:stCondLst>
                                  <p:childTnLst>
                                    <p:animEffect transition="out" filter="fade">
                                      <p:cBhvr>
                                        <p:cTn id="33" dur="500"/>
                                        <p:tgtEl>
                                          <p:spTgt spid="65"/>
                                        </p:tgtEl>
                                      </p:cBhvr>
                                    </p:animEffect>
                                    <p:set>
                                      <p:cBhvr>
                                        <p:cTn id="34" dur="1" fill="hold">
                                          <p:stCondLst>
                                            <p:cond delay="499"/>
                                          </p:stCondLst>
                                        </p:cTn>
                                        <p:tgtEl>
                                          <p:spTgt spid="65"/>
                                        </p:tgtEl>
                                        <p:attrNameLst>
                                          <p:attrName>style.visibility</p:attrName>
                                        </p:attrNameLst>
                                      </p:cBhvr>
                                      <p:to>
                                        <p:strVal val="hidden"/>
                                      </p:to>
                                    </p:se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4000"/>
                            </p:stCondLst>
                            <p:childTnLst>
                              <p:par>
                                <p:cTn id="40" presetID="42" presetClass="path" presetSubtype="0" accel="50000" decel="50000" fill="hold" nodeType="afterEffect">
                                  <p:stCondLst>
                                    <p:cond delay="0"/>
                                  </p:stCondLst>
                                  <p:childTnLst>
                                    <p:animMotion origin="layout" path="M -3.53654E-6 3.84829E-6 L 0.43012 -0.11795 " pathEditMode="relative" rAng="0" ptsTypes="AA">
                                      <p:cBhvr>
                                        <p:cTn id="41" dur="2000" fill="hold"/>
                                        <p:tgtEl>
                                          <p:spTgt spid="35"/>
                                        </p:tgtEl>
                                        <p:attrNameLst>
                                          <p:attrName>ppt_x</p:attrName>
                                          <p:attrName>ppt_y</p:attrName>
                                        </p:attrNameLst>
                                      </p:cBhvr>
                                      <p:rCtr x="21506" y="-5897"/>
                                    </p:animMotion>
                                  </p:childTnLst>
                                </p:cTn>
                              </p:par>
                            </p:childTnLst>
                          </p:cTn>
                        </p:par>
                        <p:par>
                          <p:cTn id="42" fill="hold">
                            <p:stCondLst>
                              <p:cond delay="6000"/>
                            </p:stCondLst>
                            <p:childTnLst>
                              <p:par>
                                <p:cTn id="43" presetID="10" presetClass="exit" presetSubtype="0" fill="hold" nodeType="after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down)">
                                      <p:cBhvr>
                                        <p:cTn id="49" dur="500"/>
                                        <p:tgtEl>
                                          <p:spTgt spid="38"/>
                                        </p:tgtEl>
                                      </p:cBhvr>
                                    </p:animEffect>
                                  </p:childTnLst>
                                </p:cTn>
                              </p:par>
                            </p:childTnLst>
                          </p:cTn>
                        </p:par>
                        <p:par>
                          <p:cTn id="50" fill="hold">
                            <p:stCondLst>
                              <p:cond delay="7000"/>
                            </p:stCondLst>
                            <p:childTnLst>
                              <p:par>
                                <p:cTn id="51" presetID="10"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par>
                          <p:cTn id="54" fill="hold">
                            <p:stCondLst>
                              <p:cond delay="7500"/>
                            </p:stCondLst>
                            <p:childTnLst>
                              <p:par>
                                <p:cTn id="55" presetID="42" presetClass="path" presetSubtype="0" accel="50000" decel="50000" fill="hold" nodeType="afterEffect">
                                  <p:stCondLst>
                                    <p:cond delay="0"/>
                                  </p:stCondLst>
                                  <p:childTnLst>
                                    <p:animMotion origin="layout" path="M -3.53654E-6 3.84829E-6 L 0.53433 -0.11379 " pathEditMode="relative" rAng="0" ptsTypes="AA">
                                      <p:cBhvr>
                                        <p:cTn id="56" dur="2000" fill="hold"/>
                                        <p:tgtEl>
                                          <p:spTgt spid="36"/>
                                        </p:tgtEl>
                                        <p:attrNameLst>
                                          <p:attrName>ppt_x</p:attrName>
                                          <p:attrName>ppt_y</p:attrName>
                                        </p:attrNameLst>
                                      </p:cBhvr>
                                      <p:rCtr x="26716" y="-5689"/>
                                    </p:animMotion>
                                  </p:childTnLst>
                                </p:cTn>
                              </p:par>
                            </p:childTnLst>
                          </p:cTn>
                        </p:par>
                        <p:par>
                          <p:cTn id="57" fill="hold">
                            <p:stCondLst>
                              <p:cond delay="9500"/>
                            </p:stCondLst>
                            <p:childTnLst>
                              <p:par>
                                <p:cTn id="58" presetID="10" presetClass="exit" presetSubtype="0" fill="hold" nodeType="afterEffect">
                                  <p:stCondLst>
                                    <p:cond delay="0"/>
                                  </p:stCondLst>
                                  <p:childTnLst>
                                    <p:animEffect transition="out" filter="fade">
                                      <p:cBhvr>
                                        <p:cTn id="59" dur="500"/>
                                        <p:tgtEl>
                                          <p:spTgt spid="64"/>
                                        </p:tgtEl>
                                      </p:cBhvr>
                                    </p:animEffect>
                                    <p:set>
                                      <p:cBhvr>
                                        <p:cTn id="60" dur="1" fill="hold">
                                          <p:stCondLst>
                                            <p:cond delay="499"/>
                                          </p:stCondLst>
                                        </p:cTn>
                                        <p:tgtEl>
                                          <p:spTgt spid="64"/>
                                        </p:tgtEl>
                                        <p:attrNameLst>
                                          <p:attrName>style.visibility</p:attrName>
                                        </p:attrNameLst>
                                      </p:cBhvr>
                                      <p:to>
                                        <p:strVal val="hidden"/>
                                      </p:to>
                                    </p:set>
                                  </p:childTnLst>
                                </p:cTn>
                              </p:par>
                            </p:childTnLst>
                          </p:cTn>
                        </p:par>
                        <p:par>
                          <p:cTn id="61" fill="hold">
                            <p:stCondLst>
                              <p:cond delay="10000"/>
                            </p:stCondLst>
                            <p:childTnLst>
                              <p:par>
                                <p:cTn id="62" presetID="22" presetClass="entr" presetSubtype="4"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down)">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normAutofit fontScale="92500" lnSpcReduction="20000"/>
          </a:bodyPr>
          <a:lstStyle/>
          <a:p>
            <a:r>
              <a:rPr lang="en-US" dirty="0" smtClean="0"/>
              <a:t>Top Question</a:t>
            </a:r>
            <a:endParaRPr lang="en-US" dirty="0"/>
          </a:p>
        </p:txBody>
      </p:sp>
      <p:sp>
        <p:nvSpPr>
          <p:cNvPr id="6" name="Content Placeholder 5"/>
          <p:cNvSpPr>
            <a:spLocks noGrp="1"/>
          </p:cNvSpPr>
          <p:nvPr>
            <p:ph sz="quarter" idx="11"/>
          </p:nvPr>
        </p:nvSpPr>
        <p:spPr>
          <a:xfrm>
            <a:off x="7618413" y="1461780"/>
            <a:ext cx="4419600" cy="1495794"/>
          </a:xfrm>
        </p:spPr>
        <p:txBody>
          <a:bodyPr>
            <a:normAutofit fontScale="92500" lnSpcReduction="10000"/>
          </a:bodyPr>
          <a:lstStyle/>
          <a:p>
            <a:r>
              <a:rPr lang="en-US" dirty="0" smtClean="0"/>
              <a:t>How is this different than Operations Manager?</a:t>
            </a:r>
            <a:endParaRPr lang="en-US" dirty="0"/>
          </a:p>
        </p:txBody>
      </p:sp>
      <p:sp>
        <p:nvSpPr>
          <p:cNvPr id="7" name="Content Placeholder 6"/>
          <p:cNvSpPr>
            <a:spLocks noGrp="1"/>
          </p:cNvSpPr>
          <p:nvPr>
            <p:ph sz="quarter" idx="12"/>
          </p:nvPr>
        </p:nvSpPr>
        <p:spPr/>
        <p:txBody>
          <a:bodyPr>
            <a:normAutofit fontScale="85000" lnSpcReduction="20000"/>
          </a:bodyPr>
          <a:lstStyle/>
          <a:p>
            <a:endParaRPr lang="en-US"/>
          </a:p>
        </p:txBody>
      </p:sp>
    </p:spTree>
    <p:extLst>
      <p:ext uri="{BB962C8B-B14F-4D97-AF65-F5344CB8AC3E}">
        <p14:creationId xmlns:p14="http://schemas.microsoft.com/office/powerpoint/2010/main" val="398394936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Advisor and Your Management Solution</a:t>
            </a:r>
            <a:endParaRPr lang="en-US" dirty="0"/>
          </a:p>
        </p:txBody>
      </p:sp>
      <p:sp>
        <p:nvSpPr>
          <p:cNvPr id="6" name="Text Placeholder 5"/>
          <p:cNvSpPr>
            <a:spLocks noGrp="1"/>
          </p:cNvSpPr>
          <p:nvPr>
            <p:ph type="body" sz="quarter" idx="10"/>
          </p:nvPr>
        </p:nvSpPr>
        <p:spPr>
          <a:xfrm>
            <a:off x="519113" y="1447800"/>
            <a:ext cx="11149012" cy="4573560"/>
          </a:xfrm>
        </p:spPr>
        <p:txBody>
          <a:bodyPr/>
          <a:lstStyle/>
          <a:p>
            <a:r>
              <a:rPr lang="en-US" sz="2800" dirty="0" smtClean="0"/>
              <a:t>Advisor is not a real-time monitoring solution</a:t>
            </a:r>
          </a:p>
          <a:p>
            <a:r>
              <a:rPr lang="en-US" sz="2800" dirty="0" smtClean="0"/>
              <a:t>Advisor leverages SCOM 2007 R2 Agent and Management Pack technology</a:t>
            </a:r>
          </a:p>
          <a:p>
            <a:pPr lvl="1"/>
            <a:r>
              <a:rPr lang="en-US" sz="2400" dirty="0" smtClean="0"/>
              <a:t>Note: Advisor does not require SCOM, but can work side-by-side with SCOM via multi-homing</a:t>
            </a:r>
          </a:p>
          <a:p>
            <a:pPr lvl="1"/>
            <a:r>
              <a:rPr lang="en-US" sz="2400" dirty="0" smtClean="0"/>
              <a:t>Note: Advisor does not work side-by-side with SCOM 2012 … yet!</a:t>
            </a:r>
          </a:p>
          <a:p>
            <a:r>
              <a:rPr lang="en-US" sz="2800" dirty="0" smtClean="0"/>
              <a:t>Reusing SCOM technology will enable…</a:t>
            </a:r>
          </a:p>
          <a:p>
            <a:pPr lvl="1"/>
            <a:r>
              <a:rPr lang="en-US" sz="2400" dirty="0" smtClean="0"/>
              <a:t>Future better-together scenarios with Microsoft’s management platform investments (e.g. Operations Manager, Configuration Manager, Service Manager)</a:t>
            </a:r>
          </a:p>
          <a:p>
            <a:pPr lvl="1"/>
            <a:r>
              <a:rPr lang="en-US" sz="2400" dirty="0" smtClean="0"/>
              <a:t>Minimize duplication of data collection</a:t>
            </a:r>
            <a:endParaRPr lang="en-US" sz="2400" dirty="0"/>
          </a:p>
        </p:txBody>
      </p:sp>
    </p:spTree>
    <p:extLst>
      <p:ext uri="{BB962C8B-B14F-4D97-AF65-F5344CB8AC3E}">
        <p14:creationId xmlns:p14="http://schemas.microsoft.com/office/powerpoint/2010/main" val="37820597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normAutofit fontScale="92500" lnSpcReduction="20000"/>
          </a:bodyPr>
          <a:lstStyle/>
          <a:p>
            <a:r>
              <a:rPr lang="en-US" dirty="0" smtClean="0"/>
              <a:t>Top Question</a:t>
            </a:r>
            <a:endParaRPr lang="en-US" dirty="0"/>
          </a:p>
        </p:txBody>
      </p:sp>
      <p:sp>
        <p:nvSpPr>
          <p:cNvPr id="6" name="Content Placeholder 5"/>
          <p:cNvSpPr>
            <a:spLocks noGrp="1"/>
          </p:cNvSpPr>
          <p:nvPr>
            <p:ph sz="quarter" idx="11"/>
          </p:nvPr>
        </p:nvSpPr>
        <p:spPr>
          <a:xfrm>
            <a:off x="7618413" y="963182"/>
            <a:ext cx="4419600" cy="1994392"/>
          </a:xfrm>
        </p:spPr>
        <p:txBody>
          <a:bodyPr/>
          <a:lstStyle/>
          <a:p>
            <a:r>
              <a:rPr lang="en-US" dirty="0" smtClean="0"/>
              <a:t>Wouldn’t having both be too much overhead for my server?</a:t>
            </a:r>
            <a:endParaRPr lang="en-US" dirty="0"/>
          </a:p>
        </p:txBody>
      </p:sp>
      <p:sp>
        <p:nvSpPr>
          <p:cNvPr id="7" name="Content Placeholder 6"/>
          <p:cNvSpPr>
            <a:spLocks noGrp="1"/>
          </p:cNvSpPr>
          <p:nvPr>
            <p:ph sz="quarter" idx="12"/>
          </p:nvPr>
        </p:nvSpPr>
        <p:spPr/>
        <p:txBody>
          <a:bodyPr>
            <a:normAutofit fontScale="85000" lnSpcReduction="20000"/>
          </a:bodyPr>
          <a:lstStyle/>
          <a:p>
            <a:endParaRPr lang="en-US"/>
          </a:p>
        </p:txBody>
      </p:sp>
    </p:spTree>
    <p:extLst>
      <p:ext uri="{BB962C8B-B14F-4D97-AF65-F5344CB8AC3E}">
        <p14:creationId xmlns:p14="http://schemas.microsoft.com/office/powerpoint/2010/main" val="40812172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Advisor Data Collection Details</a:t>
            </a:r>
            <a:endParaRPr lang="en-US" dirty="0"/>
          </a:p>
        </p:txBody>
      </p:sp>
      <p:sp>
        <p:nvSpPr>
          <p:cNvPr id="3" name="Text Placeholder 2"/>
          <p:cNvSpPr>
            <a:spLocks noGrp="1"/>
          </p:cNvSpPr>
          <p:nvPr>
            <p:ph type="body" sz="quarter" idx="10"/>
          </p:nvPr>
        </p:nvSpPr>
        <p:spPr>
          <a:xfrm>
            <a:off x="519112" y="1447799"/>
            <a:ext cx="11149013" cy="4795159"/>
          </a:xfrm>
        </p:spPr>
        <p:txBody>
          <a:bodyPr/>
          <a:lstStyle/>
          <a:p>
            <a:pPr fontAlgn="ctr"/>
            <a:r>
              <a:rPr lang="en-US" dirty="0"/>
              <a:t>Low overhead</a:t>
            </a:r>
          </a:p>
          <a:p>
            <a:pPr lvl="1" fontAlgn="ctr"/>
            <a:r>
              <a:rPr lang="en-US" dirty="0"/>
              <a:t>Agent CPU: &lt; 1% average, occasional spikes</a:t>
            </a:r>
          </a:p>
          <a:p>
            <a:pPr lvl="1" fontAlgn="ctr"/>
            <a:r>
              <a:rPr lang="en-US" dirty="0"/>
              <a:t>Agent Memory: &lt; 75 MB</a:t>
            </a:r>
          </a:p>
          <a:p>
            <a:pPr lvl="1" fontAlgn="ctr"/>
            <a:r>
              <a:rPr lang="en-US" dirty="0"/>
              <a:t>Gateway Upload: </a:t>
            </a:r>
            <a:r>
              <a:rPr lang="en-US" dirty="0" smtClean="0"/>
              <a:t>~</a:t>
            </a:r>
            <a:r>
              <a:rPr lang="en-US" dirty="0" smtClean="0"/>
              <a:t>100KB/server/day</a:t>
            </a:r>
            <a:endParaRPr lang="en-US" dirty="0"/>
          </a:p>
          <a:p>
            <a:pPr fontAlgn="ctr"/>
            <a:r>
              <a:rPr lang="en-US" dirty="0"/>
              <a:t>Server management data only</a:t>
            </a:r>
          </a:p>
          <a:p>
            <a:pPr lvl="1" fontAlgn="ctr"/>
            <a:r>
              <a:rPr lang="en-US" b="1" dirty="0"/>
              <a:t>Diagnostic data (configuration settings, error logs)</a:t>
            </a:r>
          </a:p>
          <a:p>
            <a:pPr lvl="1" fontAlgn="ctr"/>
            <a:r>
              <a:rPr lang="en-US" dirty="0"/>
              <a:t>Utilization (CPU, IO, Available Memory, etc.) [*]</a:t>
            </a:r>
          </a:p>
          <a:p>
            <a:pPr lvl="1" fontAlgn="ctr"/>
            <a:r>
              <a:rPr lang="en-US" dirty="0"/>
              <a:t>Workload throughput (transactions/day, GB served/day) [*]</a:t>
            </a:r>
          </a:p>
          <a:p>
            <a:pPr lvl="1" fontAlgn="ctr"/>
            <a:r>
              <a:rPr lang="en-US" b="1" dirty="0"/>
              <a:t>No customer data or custom workload </a:t>
            </a:r>
            <a:r>
              <a:rPr lang="en-US" b="1" dirty="0" smtClean="0"/>
              <a:t>data</a:t>
            </a:r>
            <a:endParaRPr lang="en-US" b="1" dirty="0"/>
          </a:p>
        </p:txBody>
      </p:sp>
    </p:spTree>
    <p:extLst>
      <p:ext uri="{BB962C8B-B14F-4D97-AF65-F5344CB8AC3E}">
        <p14:creationId xmlns:p14="http://schemas.microsoft.com/office/powerpoint/2010/main" val="404299854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normAutofit fontScale="92500" lnSpcReduction="20000"/>
          </a:bodyPr>
          <a:lstStyle/>
          <a:p>
            <a:r>
              <a:rPr lang="en-US" dirty="0" smtClean="0"/>
              <a:t>Top Question</a:t>
            </a:r>
            <a:endParaRPr lang="en-US" dirty="0"/>
          </a:p>
        </p:txBody>
      </p:sp>
      <p:sp>
        <p:nvSpPr>
          <p:cNvPr id="6" name="Content Placeholder 5"/>
          <p:cNvSpPr>
            <a:spLocks noGrp="1"/>
          </p:cNvSpPr>
          <p:nvPr>
            <p:ph sz="quarter" idx="11"/>
          </p:nvPr>
        </p:nvSpPr>
        <p:spPr>
          <a:xfrm>
            <a:off x="7618413" y="1461780"/>
            <a:ext cx="4419600" cy="1495794"/>
          </a:xfrm>
        </p:spPr>
        <p:txBody>
          <a:bodyPr>
            <a:normAutofit fontScale="92500" lnSpcReduction="10000"/>
          </a:bodyPr>
          <a:lstStyle/>
          <a:p>
            <a:r>
              <a:rPr lang="en-US" dirty="0" smtClean="0"/>
              <a:t>Isn’t sending data outside of my environment bad?</a:t>
            </a:r>
            <a:endParaRPr lang="en-US" dirty="0"/>
          </a:p>
        </p:txBody>
      </p:sp>
      <p:sp>
        <p:nvSpPr>
          <p:cNvPr id="7" name="Content Placeholder 6"/>
          <p:cNvSpPr>
            <a:spLocks noGrp="1"/>
          </p:cNvSpPr>
          <p:nvPr>
            <p:ph sz="quarter" idx="12"/>
          </p:nvPr>
        </p:nvSpPr>
        <p:spPr/>
        <p:txBody>
          <a:bodyPr>
            <a:normAutofit fontScale="85000" lnSpcReduction="20000"/>
          </a:bodyPr>
          <a:lstStyle/>
          <a:p>
            <a:endParaRPr lang="en-US"/>
          </a:p>
        </p:txBody>
      </p:sp>
    </p:spTree>
    <p:extLst>
      <p:ext uri="{BB962C8B-B14F-4D97-AF65-F5344CB8AC3E}">
        <p14:creationId xmlns:p14="http://schemas.microsoft.com/office/powerpoint/2010/main" val="2612009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Data Privacy &amp; Handling Sensitive Data</a:t>
            </a:r>
            <a:endParaRPr lang="en-US" dirty="0"/>
          </a:p>
        </p:txBody>
      </p:sp>
      <p:sp>
        <p:nvSpPr>
          <p:cNvPr id="3" name="Text Placeholder 2"/>
          <p:cNvSpPr>
            <a:spLocks noGrp="1"/>
          </p:cNvSpPr>
          <p:nvPr>
            <p:ph type="body" sz="quarter" idx="10"/>
          </p:nvPr>
        </p:nvSpPr>
        <p:spPr>
          <a:xfrm>
            <a:off x="519113" y="1447800"/>
            <a:ext cx="11149012" cy="5181600"/>
          </a:xfrm>
        </p:spPr>
        <p:txBody>
          <a:bodyPr>
            <a:normAutofit fontScale="92500" lnSpcReduction="20000"/>
          </a:bodyPr>
          <a:lstStyle/>
          <a:p>
            <a:r>
              <a:rPr lang="en-US" dirty="0" smtClean="0"/>
              <a:t>Complete </a:t>
            </a:r>
            <a:r>
              <a:rPr lang="en-US" dirty="0" smtClean="0">
                <a:hlinkClick r:id="rId2"/>
              </a:rPr>
              <a:t>Privacy Statement</a:t>
            </a:r>
            <a:r>
              <a:rPr lang="en-US" dirty="0" smtClean="0"/>
              <a:t> available</a:t>
            </a:r>
          </a:p>
          <a:p>
            <a:r>
              <a:rPr lang="en-US" dirty="0" smtClean="0"/>
              <a:t>Advisor only has visibility into servers with Agents deployed on them (+ data queried from Active Directory about objects associated with that server)</a:t>
            </a:r>
          </a:p>
          <a:p>
            <a:r>
              <a:rPr lang="en-US" dirty="0" smtClean="0"/>
              <a:t>Uploads are archived on-premise (5 days by default) for audit trail and to enable you to inspect the data</a:t>
            </a:r>
          </a:p>
          <a:p>
            <a:r>
              <a:rPr lang="en-US" dirty="0" smtClean="0"/>
              <a:t>Upload time is configurable; you can stop uploading at any time</a:t>
            </a:r>
          </a:p>
          <a:p>
            <a:r>
              <a:rPr lang="en-US" dirty="0" smtClean="0"/>
              <a:t>You can close your account and request to remove data from Advisor servers (account cleanup happens within 30 days)</a:t>
            </a:r>
          </a:p>
          <a:p>
            <a:r>
              <a:rPr lang="en-US" dirty="0" smtClean="0"/>
              <a:t>Your organization will be the only non-Microsoft party who will have access to your individual organization’s data</a:t>
            </a:r>
          </a:p>
          <a:p>
            <a:r>
              <a:rPr lang="en-US" dirty="0" smtClean="0"/>
              <a:t>Microsoft will not use this data for sales/licensing validation</a:t>
            </a:r>
            <a:endParaRPr lang="en-US" dirty="0"/>
          </a:p>
        </p:txBody>
      </p:sp>
    </p:spTree>
    <p:extLst>
      <p:ext uri="{BB962C8B-B14F-4D97-AF65-F5344CB8AC3E}">
        <p14:creationId xmlns:p14="http://schemas.microsoft.com/office/powerpoint/2010/main" val="31122528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88824"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302564" y="2180026"/>
            <a:ext cx="3060375" cy="2402008"/>
            <a:chOff x="302564" y="2180026"/>
            <a:chExt cx="3060375" cy="2402008"/>
          </a:xfrm>
        </p:grpSpPr>
        <p:pic>
          <p:nvPicPr>
            <p:cNvPr id="35" name="Picture 5" descr="\\SFP\Work\White_Whale\2-xxxxx_Anderson_MMS\SFP_Art\Bjoirn\Cu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137" y="2180026"/>
              <a:ext cx="2270802" cy="24020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2564" y="2991776"/>
              <a:ext cx="1354516" cy="23546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02564" y="2477739"/>
              <a:ext cx="1211204" cy="334126"/>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Freeform 33"/>
          <p:cNvSpPr>
            <a:spLocks/>
          </p:cNvSpPr>
          <p:nvPr/>
        </p:nvSpPr>
        <p:spPr bwMode="auto">
          <a:xfrm>
            <a:off x="5784188" y="1017914"/>
            <a:ext cx="5938448" cy="3515058"/>
          </a:xfrm>
          <a:custGeom>
            <a:avLst/>
            <a:gdLst>
              <a:gd name="T0" fmla="*/ 1910 w 2173"/>
              <a:gd name="T1" fmla="*/ 531 h 1411"/>
              <a:gd name="T2" fmla="*/ 1814 w 2173"/>
              <a:gd name="T3" fmla="*/ 550 h 1411"/>
              <a:gd name="T4" fmla="*/ 1816 w 2173"/>
              <a:gd name="T5" fmla="*/ 507 h 1411"/>
              <a:gd name="T6" fmla="*/ 1309 w 2173"/>
              <a:gd name="T7" fmla="*/ 0 h 1411"/>
              <a:gd name="T8" fmla="*/ 862 w 2173"/>
              <a:gd name="T9" fmla="*/ 269 h 1411"/>
              <a:gd name="T10" fmla="*/ 615 w 2173"/>
              <a:gd name="T11" fmla="*/ 161 h 1411"/>
              <a:gd name="T12" fmla="*/ 280 w 2173"/>
              <a:gd name="T13" fmla="*/ 496 h 1411"/>
              <a:gd name="T14" fmla="*/ 295 w 2173"/>
              <a:gd name="T15" fmla="*/ 594 h 1411"/>
              <a:gd name="T16" fmla="*/ 267 w 2173"/>
              <a:gd name="T17" fmla="*/ 592 h 1411"/>
              <a:gd name="T18" fmla="*/ 0 w 2173"/>
              <a:gd name="T19" fmla="*/ 860 h 1411"/>
              <a:gd name="T20" fmla="*/ 267 w 2173"/>
              <a:gd name="T21" fmla="*/ 1127 h 1411"/>
              <a:gd name="T22" fmla="*/ 394 w 2173"/>
              <a:gd name="T23" fmla="*/ 1095 h 1411"/>
              <a:gd name="T24" fmla="*/ 753 w 2173"/>
              <a:gd name="T25" fmla="*/ 1411 h 1411"/>
              <a:gd name="T26" fmla="*/ 1059 w 2173"/>
              <a:gd name="T27" fmla="*/ 1242 h 1411"/>
              <a:gd name="T28" fmla="*/ 1267 w 2173"/>
              <a:gd name="T29" fmla="*/ 1366 h 1411"/>
              <a:gd name="T30" fmla="*/ 1501 w 2173"/>
              <a:gd name="T31" fmla="*/ 1165 h 1411"/>
              <a:gd name="T32" fmla="*/ 1623 w 2173"/>
              <a:gd name="T33" fmla="*/ 1204 h 1411"/>
              <a:gd name="T34" fmla="*/ 1828 w 2173"/>
              <a:gd name="T35" fmla="*/ 1043 h 1411"/>
              <a:gd name="T36" fmla="*/ 1910 w 2173"/>
              <a:gd name="T37" fmla="*/ 1056 h 1411"/>
              <a:gd name="T38" fmla="*/ 2173 w 2173"/>
              <a:gd name="T39" fmla="*/ 794 h 1411"/>
              <a:gd name="T40" fmla="*/ 1910 w 2173"/>
              <a:gd name="T41" fmla="*/ 53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3" h="1411">
                <a:moveTo>
                  <a:pt x="1910" y="531"/>
                </a:moveTo>
                <a:cubicBezTo>
                  <a:pt x="1876" y="531"/>
                  <a:pt x="1844" y="538"/>
                  <a:pt x="1814" y="550"/>
                </a:cubicBezTo>
                <a:cubicBezTo>
                  <a:pt x="1815" y="536"/>
                  <a:pt x="1816" y="521"/>
                  <a:pt x="1816" y="507"/>
                </a:cubicBezTo>
                <a:cubicBezTo>
                  <a:pt x="1816" y="227"/>
                  <a:pt x="1589" y="0"/>
                  <a:pt x="1309" y="0"/>
                </a:cubicBezTo>
                <a:cubicBezTo>
                  <a:pt x="1115" y="0"/>
                  <a:pt x="947" y="109"/>
                  <a:pt x="862" y="269"/>
                </a:cubicBezTo>
                <a:cubicBezTo>
                  <a:pt x="801" y="203"/>
                  <a:pt x="713" y="161"/>
                  <a:pt x="615" y="161"/>
                </a:cubicBezTo>
                <a:cubicBezTo>
                  <a:pt x="430" y="161"/>
                  <a:pt x="280" y="311"/>
                  <a:pt x="280" y="496"/>
                </a:cubicBezTo>
                <a:cubicBezTo>
                  <a:pt x="280" y="530"/>
                  <a:pt x="285" y="563"/>
                  <a:pt x="295" y="594"/>
                </a:cubicBezTo>
                <a:cubicBezTo>
                  <a:pt x="286" y="593"/>
                  <a:pt x="276" y="592"/>
                  <a:pt x="267" y="592"/>
                </a:cubicBezTo>
                <a:cubicBezTo>
                  <a:pt x="119" y="592"/>
                  <a:pt x="0" y="712"/>
                  <a:pt x="0" y="860"/>
                </a:cubicBezTo>
                <a:cubicBezTo>
                  <a:pt x="0" y="1007"/>
                  <a:pt x="119" y="1127"/>
                  <a:pt x="267" y="1127"/>
                </a:cubicBezTo>
                <a:cubicBezTo>
                  <a:pt x="313" y="1127"/>
                  <a:pt x="356" y="1116"/>
                  <a:pt x="394" y="1095"/>
                </a:cubicBezTo>
                <a:cubicBezTo>
                  <a:pt x="417" y="1273"/>
                  <a:pt x="569" y="1411"/>
                  <a:pt x="753" y="1411"/>
                </a:cubicBezTo>
                <a:cubicBezTo>
                  <a:pt x="882" y="1411"/>
                  <a:pt x="995" y="1344"/>
                  <a:pt x="1059" y="1242"/>
                </a:cubicBezTo>
                <a:cubicBezTo>
                  <a:pt x="1099" y="1316"/>
                  <a:pt x="1177" y="1366"/>
                  <a:pt x="1267" y="1366"/>
                </a:cubicBezTo>
                <a:cubicBezTo>
                  <a:pt x="1386" y="1366"/>
                  <a:pt x="1484" y="1279"/>
                  <a:pt x="1501" y="1165"/>
                </a:cubicBezTo>
                <a:cubicBezTo>
                  <a:pt x="1535" y="1190"/>
                  <a:pt x="1578" y="1204"/>
                  <a:pt x="1623" y="1204"/>
                </a:cubicBezTo>
                <a:cubicBezTo>
                  <a:pt x="1723" y="1204"/>
                  <a:pt x="1806" y="1135"/>
                  <a:pt x="1828" y="1043"/>
                </a:cubicBezTo>
                <a:cubicBezTo>
                  <a:pt x="1854" y="1051"/>
                  <a:pt x="1882" y="1056"/>
                  <a:pt x="1910" y="1056"/>
                </a:cubicBezTo>
                <a:cubicBezTo>
                  <a:pt x="2055" y="1056"/>
                  <a:pt x="2173" y="939"/>
                  <a:pt x="2173" y="794"/>
                </a:cubicBezTo>
                <a:cubicBezTo>
                  <a:pt x="2173" y="649"/>
                  <a:pt x="2055" y="531"/>
                  <a:pt x="1910" y="531"/>
                </a:cubicBezTo>
                <a:close/>
              </a:path>
            </a:pathLst>
          </a:custGeom>
          <a:solidFill>
            <a:srgbClr val="000000">
              <a:alpha val="43000"/>
            </a:srgbClr>
          </a:solidFill>
          <a:ln w="69850" cap="flat" cmpd="sng" algn="ctr">
            <a:solidFill>
              <a:srgbClr val="FFFFFF"/>
            </a:solidFill>
            <a:prstDash val="solid"/>
            <a:miter lim="800000"/>
          </a:ln>
          <a:effectLst>
            <a:outerShdw blurRad="50800" dist="38100" dir="2700000" algn="tl"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ysClr val="window" lastClr="FFFFFF"/>
              </a:solidFill>
              <a:effectLst/>
              <a:uLnTx/>
              <a:uFillTx/>
            </a:endParaRPr>
          </a:p>
        </p:txBody>
      </p:sp>
      <p:pic>
        <p:nvPicPr>
          <p:cNvPr id="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783567" y="2281924"/>
            <a:ext cx="3823142" cy="13576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Down Arrow 38"/>
          <p:cNvSpPr/>
          <p:nvPr/>
        </p:nvSpPr>
        <p:spPr bwMode="auto">
          <a:xfrm rot="16200000">
            <a:off x="4151974" y="1172288"/>
            <a:ext cx="372438" cy="2891990"/>
          </a:xfrm>
          <a:prstGeom prst="downArrow">
            <a:avLst/>
          </a:prstGeom>
          <a:gradFill rotWithShape="1">
            <a:gsLst>
              <a:gs pos="63000">
                <a:srgbClr val="FFFFFF"/>
              </a:gs>
              <a:gs pos="0">
                <a:srgbClr val="FFFFFF"/>
              </a:gs>
              <a:gs pos="100000">
                <a:srgbClr val="FFFFFF">
                  <a:alpha val="0"/>
                </a:srgbClr>
              </a:gs>
            </a:gsLst>
            <a:lin ang="16200000" scaled="0"/>
          </a:gra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0" name="Rectangle 39"/>
          <p:cNvSpPr/>
          <p:nvPr/>
        </p:nvSpPr>
        <p:spPr bwMode="auto">
          <a:xfrm>
            <a:off x="2892197" y="1913071"/>
            <a:ext cx="2736674" cy="407694"/>
          </a:xfrm>
          <a:prstGeom prst="rect">
            <a:avLst/>
          </a:prstGeom>
          <a:noFill/>
          <a:ln w="25400" cap="flat" cmpd="sng" algn="ctr">
            <a:noFill/>
            <a:prstDash val="solid"/>
            <a:headEnd type="none" w="med" len="med"/>
            <a:tailEnd type="none" w="med" len="med"/>
          </a:ln>
          <a:effectLst/>
        </p:spPr>
        <p:txBody>
          <a:bodyPr vert="horz" wrap="square" lIns="91436" tIns="91440" rIns="91436" bIns="45718" numCol="1" rtlCol="0" anchor="ctr" anchorCtr="0" compatLnSpc="1">
            <a:prstTxWarp prst="textNoShape">
              <a:avLst/>
            </a:prstTxWarp>
          </a:bodyPr>
          <a:lstStyle/>
          <a:p>
            <a:pPr marL="0" marR="0" lvl="0" indent="0" defTabSz="914363"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smtClean="0">
                <a:ln>
                  <a:noFill/>
                </a:ln>
                <a:gradFill>
                  <a:gsLst>
                    <a:gs pos="2000">
                      <a:srgbClr val="FFFFFF"/>
                    </a:gs>
                    <a:gs pos="100000">
                      <a:srgbClr val="FFFFFF"/>
                    </a:gs>
                  </a:gsLst>
                  <a:lin ang="16200000" scaled="0"/>
                </a:gradFill>
                <a:effectLst/>
                <a:uLnTx/>
                <a:uFillTx/>
                <a:latin typeface="Segoe Condensed" pitchFamily="34" charset="0"/>
                <a:ea typeface="+mn-ea"/>
                <a:cs typeface="+mn-cs"/>
              </a:rPr>
              <a:t>SERVER CONFIGURATIONS</a:t>
            </a:r>
            <a:endParaRPr kumimoji="0" lang="en-US" sz="1800" b="1" i="0" u="none" strike="noStrike" kern="0" cap="none" spc="0" normalizeH="0" baseline="0" noProof="0" dirty="0" smtClean="0">
              <a:ln>
                <a:noFill/>
              </a:ln>
              <a:gradFill>
                <a:gsLst>
                  <a:gs pos="2000">
                    <a:srgbClr val="FFFFFF"/>
                  </a:gs>
                  <a:gs pos="100000">
                    <a:srgbClr val="FFFFFF"/>
                  </a:gs>
                </a:gsLst>
                <a:lin ang="16200000" scaled="0"/>
              </a:gradFill>
              <a:effectLst/>
              <a:uLnTx/>
              <a:uFillTx/>
              <a:latin typeface="Segoe Condensed" pitchFamily="34" charset="0"/>
              <a:ea typeface="+mn-ea"/>
              <a:cs typeface="+mn-cs"/>
            </a:endParaRPr>
          </a:p>
        </p:txBody>
      </p:sp>
      <p:grpSp>
        <p:nvGrpSpPr>
          <p:cNvPr id="41" name="Group 40"/>
          <p:cNvGrpSpPr/>
          <p:nvPr/>
        </p:nvGrpSpPr>
        <p:grpSpPr>
          <a:xfrm>
            <a:off x="6670926" y="2176763"/>
            <a:ext cx="4249324" cy="1041878"/>
            <a:chOff x="1946798" y="1966208"/>
            <a:chExt cx="3579583" cy="877666"/>
          </a:xfrm>
        </p:grpSpPr>
        <p:grpSp>
          <p:nvGrpSpPr>
            <p:cNvPr id="42" name="Group 41"/>
            <p:cNvGrpSpPr/>
            <p:nvPr/>
          </p:nvGrpSpPr>
          <p:grpSpPr>
            <a:xfrm>
              <a:off x="1946798" y="1969432"/>
              <a:ext cx="1599071" cy="874442"/>
              <a:chOff x="908110" y="1969432"/>
              <a:chExt cx="1599071" cy="874442"/>
            </a:xfrm>
          </p:grpSpPr>
          <p:sp>
            <p:nvSpPr>
              <p:cNvPr id="49" name="TextBox 48"/>
              <p:cNvSpPr txBox="1"/>
              <p:nvPr/>
            </p:nvSpPr>
            <p:spPr>
              <a:xfrm>
                <a:off x="908110" y="2470529"/>
                <a:ext cx="1599071" cy="373345"/>
              </a:xfrm>
              <a:prstGeom prst="rect">
                <a:avLst/>
              </a:prstGeom>
              <a:noFill/>
            </p:spPr>
            <p:txBody>
              <a:bodyPr wrap="square" lIns="0" tIns="0" rIns="0" bIns="0" rtlCol="0">
                <a:spAutoFit/>
              </a:bodyPr>
              <a:lstStyle/>
              <a:p>
                <a:pPr marL="0" marR="0" lvl="0" indent="0" algn="ctr" defTabSz="9143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gradFill>
                      <a:gsLst>
                        <a:gs pos="0">
                          <a:srgbClr val="FFFFFF"/>
                        </a:gs>
                        <a:gs pos="100000">
                          <a:srgbClr val="FFFFFF"/>
                        </a:gs>
                      </a:gsLst>
                      <a:lin ang="16200000" scaled="0"/>
                    </a:gradFill>
                    <a:effectLst/>
                    <a:uLnTx/>
                    <a:uFillTx/>
                    <a:latin typeface="Segoe Condensed" pitchFamily="34" charset="0"/>
                  </a:rPr>
                  <a:t>Microsoft Customer Service and Support</a:t>
                </a:r>
              </a:p>
            </p:txBody>
          </p:sp>
          <p:grpSp>
            <p:nvGrpSpPr>
              <p:cNvPr id="50" name="Group 49"/>
              <p:cNvGrpSpPr/>
              <p:nvPr/>
            </p:nvGrpSpPr>
            <p:grpSpPr>
              <a:xfrm>
                <a:off x="1201187" y="1969432"/>
                <a:ext cx="961632" cy="430458"/>
                <a:chOff x="2903684" y="2301704"/>
                <a:chExt cx="973876" cy="435936"/>
              </a:xfrm>
            </p:grpSpPr>
            <p:grpSp>
              <p:nvGrpSpPr>
                <p:cNvPr id="51" name="Group 50"/>
                <p:cNvGrpSpPr/>
                <p:nvPr/>
              </p:nvGrpSpPr>
              <p:grpSpPr>
                <a:xfrm>
                  <a:off x="2903684" y="2301704"/>
                  <a:ext cx="272127" cy="435936"/>
                  <a:chOff x="1410205" y="3998607"/>
                  <a:chExt cx="444696" cy="712385"/>
                </a:xfrm>
              </p:grpSpPr>
              <p:sp>
                <p:nvSpPr>
                  <p:cNvPr id="58" name="Round Same Side Corner Rectangle 1"/>
                  <p:cNvSpPr/>
                  <p:nvPr/>
                </p:nvSpPr>
                <p:spPr bwMode="auto">
                  <a:xfrm>
                    <a:off x="1410205" y="4368727"/>
                    <a:ext cx="444696" cy="342265"/>
                  </a:xfrm>
                  <a:custGeom>
                    <a:avLst/>
                    <a:gdLst/>
                    <a:ahLst/>
                    <a:cxnLst/>
                    <a:rect l="l" t="t" r="r" b="b"/>
                    <a:pathLst>
                      <a:path w="444696" h="342263">
                        <a:moveTo>
                          <a:pt x="91018" y="0"/>
                        </a:moveTo>
                        <a:cubicBezTo>
                          <a:pt x="124868" y="33062"/>
                          <a:pt x="171325" y="52617"/>
                          <a:pt x="222349" y="52617"/>
                        </a:cubicBezTo>
                        <a:cubicBezTo>
                          <a:pt x="273373" y="52617"/>
                          <a:pt x="319830" y="33062"/>
                          <a:pt x="353679" y="0"/>
                        </a:cubicBezTo>
                        <a:cubicBezTo>
                          <a:pt x="408936" y="29889"/>
                          <a:pt x="444696" y="88865"/>
                          <a:pt x="444696" y="156193"/>
                        </a:cubicBezTo>
                        <a:lnTo>
                          <a:pt x="444696" y="342263"/>
                        </a:lnTo>
                        <a:lnTo>
                          <a:pt x="0" y="342263"/>
                        </a:lnTo>
                        <a:lnTo>
                          <a:pt x="0" y="156193"/>
                        </a:lnTo>
                        <a:cubicBezTo>
                          <a:pt x="0" y="88864"/>
                          <a:pt x="35760" y="29888"/>
                          <a:pt x="91018" y="0"/>
                        </a:cubicBezTo>
                        <a:close/>
                      </a:path>
                    </a:pathLst>
                  </a:custGeom>
                  <a:solidFill>
                    <a:srgbClr val="FFFFFF"/>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9" name="Oval 58"/>
                  <p:cNvSpPr/>
                  <p:nvPr/>
                </p:nvSpPr>
                <p:spPr bwMode="auto">
                  <a:xfrm>
                    <a:off x="1437134" y="3998607"/>
                    <a:ext cx="390838" cy="390840"/>
                  </a:xfrm>
                  <a:prstGeom prst="ellipse">
                    <a:avLst/>
                  </a:prstGeom>
                  <a:solidFill>
                    <a:srgbClr val="FFFFFF"/>
                  </a:solidFill>
                  <a:ln w="25400" cap="flat" cmpd="sng" algn="ctr">
                    <a:noFill/>
                    <a:prstDash val="solid"/>
                    <a:headEnd type="none" w="med" len="med"/>
                    <a:tailEnd type="none" w="med" len="med"/>
                  </a:ln>
                  <a:effec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52" name="Group 51"/>
                <p:cNvGrpSpPr/>
                <p:nvPr/>
              </p:nvGrpSpPr>
              <p:grpSpPr>
                <a:xfrm>
                  <a:off x="3254559" y="2301704"/>
                  <a:ext cx="272127" cy="435936"/>
                  <a:chOff x="1410205" y="3998607"/>
                  <a:chExt cx="444696" cy="712385"/>
                </a:xfrm>
              </p:grpSpPr>
              <p:sp>
                <p:nvSpPr>
                  <p:cNvPr id="56" name="Round Same Side Corner Rectangle 1"/>
                  <p:cNvSpPr/>
                  <p:nvPr/>
                </p:nvSpPr>
                <p:spPr bwMode="auto">
                  <a:xfrm>
                    <a:off x="1410205" y="4368727"/>
                    <a:ext cx="444696" cy="342265"/>
                  </a:xfrm>
                  <a:custGeom>
                    <a:avLst/>
                    <a:gdLst/>
                    <a:ahLst/>
                    <a:cxnLst/>
                    <a:rect l="l" t="t" r="r" b="b"/>
                    <a:pathLst>
                      <a:path w="444696" h="342263">
                        <a:moveTo>
                          <a:pt x="91018" y="0"/>
                        </a:moveTo>
                        <a:cubicBezTo>
                          <a:pt x="124868" y="33062"/>
                          <a:pt x="171325" y="52617"/>
                          <a:pt x="222349" y="52617"/>
                        </a:cubicBezTo>
                        <a:cubicBezTo>
                          <a:pt x="273373" y="52617"/>
                          <a:pt x="319830" y="33062"/>
                          <a:pt x="353679" y="0"/>
                        </a:cubicBezTo>
                        <a:cubicBezTo>
                          <a:pt x="408936" y="29889"/>
                          <a:pt x="444696" y="88865"/>
                          <a:pt x="444696" y="156193"/>
                        </a:cubicBezTo>
                        <a:lnTo>
                          <a:pt x="444696" y="342263"/>
                        </a:lnTo>
                        <a:lnTo>
                          <a:pt x="0" y="342263"/>
                        </a:lnTo>
                        <a:lnTo>
                          <a:pt x="0" y="156193"/>
                        </a:lnTo>
                        <a:cubicBezTo>
                          <a:pt x="0" y="88864"/>
                          <a:pt x="35760" y="29888"/>
                          <a:pt x="91018" y="0"/>
                        </a:cubicBezTo>
                        <a:close/>
                      </a:path>
                    </a:pathLst>
                  </a:custGeom>
                  <a:solidFill>
                    <a:srgbClr val="FFFFFF"/>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7" name="Oval 56"/>
                  <p:cNvSpPr/>
                  <p:nvPr/>
                </p:nvSpPr>
                <p:spPr bwMode="auto">
                  <a:xfrm>
                    <a:off x="1437134" y="3998607"/>
                    <a:ext cx="390838" cy="390840"/>
                  </a:xfrm>
                  <a:prstGeom prst="ellipse">
                    <a:avLst/>
                  </a:prstGeom>
                  <a:solidFill>
                    <a:srgbClr val="FFFFFF"/>
                  </a:solidFill>
                  <a:ln w="25400" cap="flat" cmpd="sng" algn="ctr">
                    <a:noFill/>
                    <a:prstDash val="solid"/>
                    <a:headEnd type="none" w="med" len="med"/>
                    <a:tailEnd type="none" w="med" len="med"/>
                  </a:ln>
                  <a:effec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53" name="Group 52"/>
                <p:cNvGrpSpPr/>
                <p:nvPr/>
              </p:nvGrpSpPr>
              <p:grpSpPr>
                <a:xfrm>
                  <a:off x="3605433" y="2301704"/>
                  <a:ext cx="272127" cy="435936"/>
                  <a:chOff x="1410205" y="3998607"/>
                  <a:chExt cx="444696" cy="712385"/>
                </a:xfrm>
              </p:grpSpPr>
              <p:sp>
                <p:nvSpPr>
                  <p:cNvPr id="54" name="Round Same Side Corner Rectangle 1"/>
                  <p:cNvSpPr/>
                  <p:nvPr/>
                </p:nvSpPr>
                <p:spPr bwMode="auto">
                  <a:xfrm>
                    <a:off x="1410205" y="4368727"/>
                    <a:ext cx="444696" cy="342265"/>
                  </a:xfrm>
                  <a:custGeom>
                    <a:avLst/>
                    <a:gdLst/>
                    <a:ahLst/>
                    <a:cxnLst/>
                    <a:rect l="l" t="t" r="r" b="b"/>
                    <a:pathLst>
                      <a:path w="444696" h="342263">
                        <a:moveTo>
                          <a:pt x="91018" y="0"/>
                        </a:moveTo>
                        <a:cubicBezTo>
                          <a:pt x="124868" y="33062"/>
                          <a:pt x="171325" y="52617"/>
                          <a:pt x="222349" y="52617"/>
                        </a:cubicBezTo>
                        <a:cubicBezTo>
                          <a:pt x="273373" y="52617"/>
                          <a:pt x="319830" y="33062"/>
                          <a:pt x="353679" y="0"/>
                        </a:cubicBezTo>
                        <a:cubicBezTo>
                          <a:pt x="408936" y="29889"/>
                          <a:pt x="444696" y="88865"/>
                          <a:pt x="444696" y="156193"/>
                        </a:cubicBezTo>
                        <a:lnTo>
                          <a:pt x="444696" y="342263"/>
                        </a:lnTo>
                        <a:lnTo>
                          <a:pt x="0" y="342263"/>
                        </a:lnTo>
                        <a:lnTo>
                          <a:pt x="0" y="156193"/>
                        </a:lnTo>
                        <a:cubicBezTo>
                          <a:pt x="0" y="88864"/>
                          <a:pt x="35760" y="29888"/>
                          <a:pt x="91018" y="0"/>
                        </a:cubicBezTo>
                        <a:close/>
                      </a:path>
                    </a:pathLst>
                  </a:custGeom>
                  <a:solidFill>
                    <a:srgbClr val="FFFFFF"/>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5" name="Oval 54"/>
                  <p:cNvSpPr/>
                  <p:nvPr/>
                </p:nvSpPr>
                <p:spPr bwMode="auto">
                  <a:xfrm>
                    <a:off x="1437134" y="3998607"/>
                    <a:ext cx="390838" cy="390840"/>
                  </a:xfrm>
                  <a:prstGeom prst="ellipse">
                    <a:avLst/>
                  </a:prstGeom>
                  <a:solidFill>
                    <a:srgbClr val="FFFFFF"/>
                  </a:solidFill>
                  <a:ln w="25400" cap="flat" cmpd="sng" algn="ctr">
                    <a:noFill/>
                    <a:prstDash val="solid"/>
                    <a:headEnd type="none" w="med" len="med"/>
                    <a:tailEnd type="none" w="med" len="med"/>
                  </a:ln>
                  <a:effec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grpSp>
        <p:grpSp>
          <p:nvGrpSpPr>
            <p:cNvPr id="43" name="Group 42"/>
            <p:cNvGrpSpPr/>
            <p:nvPr/>
          </p:nvGrpSpPr>
          <p:grpSpPr>
            <a:xfrm>
              <a:off x="3517951" y="1966208"/>
              <a:ext cx="2008430" cy="862995"/>
              <a:chOff x="4698681" y="1966208"/>
              <a:chExt cx="2008430" cy="862995"/>
            </a:xfrm>
          </p:grpSpPr>
          <p:sp>
            <p:nvSpPr>
              <p:cNvPr id="44" name="TextBox 43"/>
              <p:cNvSpPr txBox="1"/>
              <p:nvPr/>
            </p:nvSpPr>
            <p:spPr>
              <a:xfrm>
                <a:off x="4698681" y="2642530"/>
                <a:ext cx="2008430" cy="186673"/>
              </a:xfrm>
              <a:prstGeom prst="rect">
                <a:avLst/>
              </a:prstGeom>
              <a:noFill/>
            </p:spPr>
            <p:txBody>
              <a:bodyPr wrap="square" lIns="0" tIns="0" rIns="0" bIns="0" rtlCol="0">
                <a:spAutoFit/>
              </a:bodyPr>
              <a:lstStyle/>
              <a:p>
                <a:pPr marL="0" marR="0" lvl="0" indent="0" algn="ctr" defTabSz="9143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gradFill>
                      <a:gsLst>
                        <a:gs pos="0">
                          <a:srgbClr val="FFFFFF"/>
                        </a:gs>
                        <a:gs pos="100000">
                          <a:srgbClr val="FFFFFF"/>
                        </a:gs>
                      </a:gsLst>
                      <a:lin ang="16200000" scaled="0"/>
                    </a:gradFill>
                    <a:effectLst/>
                    <a:uLnTx/>
                    <a:uFillTx/>
                    <a:latin typeface="Segoe Condensed" pitchFamily="34" charset="0"/>
                  </a:rPr>
                  <a:t>Knowledge Base</a:t>
                </a:r>
              </a:p>
            </p:txBody>
          </p:sp>
          <p:grpSp>
            <p:nvGrpSpPr>
              <p:cNvPr id="45" name="Group 44"/>
              <p:cNvGrpSpPr/>
              <p:nvPr/>
            </p:nvGrpSpPr>
            <p:grpSpPr>
              <a:xfrm>
                <a:off x="5444403" y="1966208"/>
                <a:ext cx="492764" cy="579916"/>
                <a:chOff x="7800464" y="2253535"/>
                <a:chExt cx="546190" cy="652252"/>
              </a:xfrm>
            </p:grpSpPr>
            <p:sp>
              <p:nvSpPr>
                <p:cNvPr id="46" name="Rectangle 13"/>
                <p:cNvSpPr/>
                <p:nvPr/>
              </p:nvSpPr>
              <p:spPr bwMode="auto">
                <a:xfrm>
                  <a:off x="7919392" y="2372329"/>
                  <a:ext cx="308344" cy="425303"/>
                </a:xfrm>
                <a:custGeom>
                  <a:avLst/>
                  <a:gdLst/>
                  <a:ahLst/>
                  <a:cxnLst/>
                  <a:rect l="l" t="t" r="r" b="b"/>
                  <a:pathLst>
                    <a:path w="308344" h="425303">
                      <a:moveTo>
                        <a:pt x="0" y="0"/>
                      </a:moveTo>
                      <a:lnTo>
                        <a:pt x="308344" y="0"/>
                      </a:lnTo>
                      <a:lnTo>
                        <a:pt x="308344" y="95693"/>
                      </a:lnTo>
                      <a:lnTo>
                        <a:pt x="95693" y="95693"/>
                      </a:lnTo>
                      <a:lnTo>
                        <a:pt x="95693" y="425303"/>
                      </a:lnTo>
                      <a:lnTo>
                        <a:pt x="0" y="425303"/>
                      </a:lnTo>
                      <a:close/>
                    </a:path>
                  </a:pathLst>
                </a:custGeom>
                <a:solidFill>
                  <a:srgbClr val="FFFFFF"/>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7" name="Rectangle 46"/>
                <p:cNvSpPr/>
                <p:nvPr/>
              </p:nvSpPr>
              <p:spPr bwMode="auto">
                <a:xfrm>
                  <a:off x="8038310" y="2480484"/>
                  <a:ext cx="308344" cy="425303"/>
                </a:xfrm>
                <a:prstGeom prst="rect">
                  <a:avLst/>
                </a:prstGeom>
                <a:solidFill>
                  <a:srgbClr val="FFFFFF"/>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8" name="Rectangle 13"/>
                <p:cNvSpPr/>
                <p:nvPr/>
              </p:nvSpPr>
              <p:spPr bwMode="auto">
                <a:xfrm>
                  <a:off x="7800464" y="2253535"/>
                  <a:ext cx="308344" cy="425303"/>
                </a:xfrm>
                <a:custGeom>
                  <a:avLst/>
                  <a:gdLst/>
                  <a:ahLst/>
                  <a:cxnLst/>
                  <a:rect l="l" t="t" r="r" b="b"/>
                  <a:pathLst>
                    <a:path w="308344" h="425303">
                      <a:moveTo>
                        <a:pt x="0" y="0"/>
                      </a:moveTo>
                      <a:lnTo>
                        <a:pt x="308344" y="0"/>
                      </a:lnTo>
                      <a:lnTo>
                        <a:pt x="308344" y="95693"/>
                      </a:lnTo>
                      <a:lnTo>
                        <a:pt x="95693" y="95693"/>
                      </a:lnTo>
                      <a:lnTo>
                        <a:pt x="95693" y="425303"/>
                      </a:lnTo>
                      <a:lnTo>
                        <a:pt x="0" y="425303"/>
                      </a:lnTo>
                      <a:close/>
                    </a:path>
                  </a:pathLst>
                </a:custGeom>
                <a:solidFill>
                  <a:srgbClr val="FFFFFF"/>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grpSp>
      <p:sp>
        <p:nvSpPr>
          <p:cNvPr id="60" name="Rectangle 59"/>
          <p:cNvSpPr/>
          <p:nvPr/>
        </p:nvSpPr>
        <p:spPr bwMode="auto">
          <a:xfrm>
            <a:off x="2068458" y="2979625"/>
            <a:ext cx="3698432" cy="409996"/>
          </a:xfrm>
          <a:prstGeom prst="rect">
            <a:avLst/>
          </a:prstGeom>
          <a:noFill/>
          <a:ln w="25400" cap="flat" cmpd="sng" algn="ctr">
            <a:noFill/>
            <a:prstDash val="solid"/>
            <a:headEnd type="none" w="med" len="med"/>
            <a:tailEnd type="none" w="med" len="med"/>
          </a:ln>
          <a:effectLst/>
        </p:spPr>
        <p:txBody>
          <a:bodyPr vert="horz" wrap="square" lIns="91436" tIns="91440" rIns="91436" bIns="45718" numCol="1" rtlCol="0" anchor="ctr" anchorCtr="0" compatLnSpc="1">
            <a:prstTxWarp prst="textNoShape">
              <a:avLst/>
            </a:prstTxWarp>
          </a:bodyPr>
          <a:lstStyle/>
          <a:p>
            <a:pPr marL="0" marR="0" lvl="0" indent="0" algn="r" defTabSz="914363"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smtClean="0">
                <a:ln>
                  <a:noFill/>
                </a:ln>
                <a:gradFill>
                  <a:gsLst>
                    <a:gs pos="2000">
                      <a:srgbClr val="FFFFFF"/>
                    </a:gs>
                    <a:gs pos="100000">
                      <a:srgbClr val="FFFFFF"/>
                    </a:gs>
                  </a:gsLst>
                  <a:lin ang="16200000" scaled="0"/>
                </a:gradFill>
                <a:effectLst/>
                <a:uLnTx/>
                <a:uFillTx/>
                <a:latin typeface="Segoe Condensed" pitchFamily="34" charset="0"/>
                <a:ea typeface="+mn-ea"/>
                <a:cs typeface="+mn-cs"/>
              </a:rPr>
              <a:t>RECOMMENDED</a:t>
            </a:r>
            <a:r>
              <a:rPr kumimoji="0" lang="en-US" sz="1800" b="1" i="0" u="none" strike="noStrike" kern="0" cap="none" spc="0" normalizeH="0" noProof="0" dirty="0" smtClean="0">
                <a:ln>
                  <a:noFill/>
                </a:ln>
                <a:gradFill>
                  <a:gsLst>
                    <a:gs pos="2000">
                      <a:srgbClr val="FFFFFF"/>
                    </a:gs>
                    <a:gs pos="100000">
                      <a:srgbClr val="FFFFFF"/>
                    </a:gs>
                  </a:gsLst>
                  <a:lin ang="16200000" scaled="0"/>
                </a:gradFill>
                <a:effectLst/>
                <a:uLnTx/>
                <a:uFillTx/>
                <a:latin typeface="Segoe Condensed" pitchFamily="34" charset="0"/>
                <a:ea typeface="+mn-ea"/>
                <a:cs typeface="+mn-cs"/>
              </a:rPr>
              <a:t> CHANGES</a:t>
            </a:r>
            <a:endParaRPr kumimoji="0" lang="en-US" sz="1800" b="1" i="0" u="none" strike="noStrike" kern="0" cap="none" spc="0" normalizeH="0" baseline="0" noProof="0" dirty="0" smtClean="0">
              <a:ln>
                <a:noFill/>
              </a:ln>
              <a:gradFill>
                <a:gsLst>
                  <a:gs pos="2000">
                    <a:srgbClr val="FFFFFF"/>
                  </a:gs>
                  <a:gs pos="100000">
                    <a:srgbClr val="FFFFFF"/>
                  </a:gs>
                </a:gsLst>
                <a:lin ang="16200000" scaled="0"/>
              </a:gradFill>
              <a:effectLst/>
              <a:uLnTx/>
              <a:uFillTx/>
              <a:latin typeface="Segoe Condensed" pitchFamily="34" charset="0"/>
              <a:ea typeface="+mn-ea"/>
              <a:cs typeface="+mn-cs"/>
            </a:endParaRPr>
          </a:p>
        </p:txBody>
      </p:sp>
      <p:sp>
        <p:nvSpPr>
          <p:cNvPr id="61" name="Down Arrow 60"/>
          <p:cNvSpPr/>
          <p:nvPr/>
        </p:nvSpPr>
        <p:spPr bwMode="auto">
          <a:xfrm rot="5400000">
            <a:off x="4149741" y="2125874"/>
            <a:ext cx="376903" cy="2891990"/>
          </a:xfrm>
          <a:prstGeom prst="downArrow">
            <a:avLst/>
          </a:prstGeom>
          <a:gradFill rotWithShape="1">
            <a:gsLst>
              <a:gs pos="70000">
                <a:srgbClr val="FFFFFF"/>
              </a:gs>
              <a:gs pos="0">
                <a:srgbClr val="FFFFFF"/>
              </a:gs>
              <a:gs pos="100000">
                <a:srgbClr val="FFFFFF">
                  <a:alpha val="0"/>
                </a:srgbClr>
              </a:gs>
            </a:gsLst>
            <a:lin ang="16200000" scaled="0"/>
          </a:gra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1" name="Title 1"/>
          <p:cNvSpPr>
            <a:spLocks noGrp="1"/>
          </p:cNvSpPr>
          <p:nvPr>
            <p:ph type="title"/>
          </p:nvPr>
        </p:nvSpPr>
        <p:spPr>
          <a:xfrm>
            <a:off x="394541" y="284202"/>
            <a:ext cx="11680957" cy="553998"/>
          </a:xfrm>
        </p:spPr>
        <p:txBody>
          <a:bodyPr>
            <a:noAutofit/>
          </a:bodyPr>
          <a:lstStyle/>
          <a:p>
            <a:r>
              <a:rPr lang="en-US" sz="4400" dirty="0" smtClean="0"/>
              <a:t>The Wisdom of the Cloud</a:t>
            </a:r>
            <a:endParaRPr lang="en-US" sz="4400" dirty="0"/>
          </a:p>
        </p:txBody>
      </p:sp>
    </p:spTree>
    <p:extLst>
      <p:ext uri="{BB962C8B-B14F-4D97-AF65-F5344CB8AC3E}">
        <p14:creationId xmlns:p14="http://schemas.microsoft.com/office/powerpoint/2010/main" val="4130367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right)">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41"/>
                                        </p:tgtEl>
                                      </p:cBhvr>
                                    </p:animEffect>
                                    <p:set>
                                      <p:cBhvr>
                                        <p:cTn id="40" dur="1" fill="hold">
                                          <p:stCondLst>
                                            <p:cond delay="499"/>
                                          </p:stCondLst>
                                        </p:cTn>
                                        <p:tgtEl>
                                          <p:spTgt spid="41"/>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0"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t>
            </a:r>
            <a:r>
              <a:rPr lang="en-US" dirty="0" smtClean="0"/>
              <a:t>Try Advisor</a:t>
            </a:r>
            <a:r>
              <a:rPr lang="en-US" dirty="0" smtClean="0"/>
              <a:t>?</a:t>
            </a:r>
            <a:endParaRPr lang="en-US" dirty="0"/>
          </a:p>
        </p:txBody>
      </p:sp>
      <p:sp>
        <p:nvSpPr>
          <p:cNvPr id="3" name="Text Placeholder 2"/>
          <p:cNvSpPr>
            <a:spLocks noGrp="1"/>
          </p:cNvSpPr>
          <p:nvPr>
            <p:ph type="body" sz="quarter" idx="10"/>
          </p:nvPr>
        </p:nvSpPr>
        <p:spPr>
          <a:xfrm>
            <a:off x="519112" y="1447799"/>
            <a:ext cx="11149013" cy="3834896"/>
          </a:xfrm>
        </p:spPr>
        <p:txBody>
          <a:bodyPr/>
          <a:lstStyle/>
          <a:p>
            <a:pPr fontAlgn="ctr"/>
            <a:r>
              <a:rPr lang="en-US" dirty="0" smtClean="0"/>
              <a:t>You can prevent problems in your environment that customers similar to you have already experienced</a:t>
            </a:r>
          </a:p>
          <a:p>
            <a:pPr fontAlgn="ctr"/>
            <a:r>
              <a:rPr lang="en-US" dirty="0" smtClean="0"/>
              <a:t>It only takes 5 minutes to try it out</a:t>
            </a:r>
            <a:endParaRPr lang="en-US" dirty="0"/>
          </a:p>
          <a:p>
            <a:pPr fontAlgn="ctr"/>
            <a:r>
              <a:rPr lang="en-US" dirty="0"/>
              <a:t>If you have SA, you can get this at no additional </a:t>
            </a:r>
            <a:r>
              <a:rPr lang="en-US" dirty="0" smtClean="0"/>
              <a:t>cost</a:t>
            </a:r>
            <a:endParaRPr lang="en-US" dirty="0" smtClean="0"/>
          </a:p>
          <a:p>
            <a:pPr fontAlgn="ctr"/>
            <a:r>
              <a:rPr lang="en-US" dirty="0" smtClean="0"/>
              <a:t>You can easily provision others to </a:t>
            </a:r>
            <a:r>
              <a:rPr lang="en-US" dirty="0"/>
              <a:t>see </a:t>
            </a:r>
            <a:r>
              <a:rPr lang="en-US" dirty="0" smtClean="0"/>
              <a:t>information about your environment without giving them access to your servers (e.g. consultants/TAMs)</a:t>
            </a:r>
            <a:endParaRPr lang="en-US" dirty="0"/>
          </a:p>
        </p:txBody>
      </p:sp>
    </p:spTree>
    <p:extLst>
      <p:ext uri="{BB962C8B-B14F-4D97-AF65-F5344CB8AC3E}">
        <p14:creationId xmlns:p14="http://schemas.microsoft.com/office/powerpoint/2010/main" val="2389628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 review: Session </a:t>
            </a:r>
            <a:r>
              <a:rPr lang="en-US" dirty="0"/>
              <a:t>Objectives and Takeaways</a:t>
            </a:r>
          </a:p>
        </p:txBody>
      </p:sp>
      <p:sp>
        <p:nvSpPr>
          <p:cNvPr id="5" name="Text Placeholder 4"/>
          <p:cNvSpPr>
            <a:spLocks noGrp="1"/>
          </p:cNvSpPr>
          <p:nvPr>
            <p:ph type="body" sz="quarter" idx="10"/>
          </p:nvPr>
        </p:nvSpPr>
        <p:spPr>
          <a:xfrm>
            <a:off x="519112" y="1447799"/>
            <a:ext cx="11149013" cy="5484578"/>
          </a:xfrm>
        </p:spPr>
        <p:txBody>
          <a:bodyPr/>
          <a:lstStyle/>
          <a:p>
            <a:r>
              <a:rPr lang="en-US" dirty="0"/>
              <a:t>Session Objective(s):  </a:t>
            </a:r>
          </a:p>
          <a:p>
            <a:pPr lvl="1"/>
            <a:r>
              <a:rPr lang="en-US" dirty="0" smtClean="0"/>
              <a:t>Learn about the benefits of Advisor</a:t>
            </a:r>
            <a:endParaRPr lang="en-US" dirty="0" smtClean="0"/>
          </a:p>
          <a:p>
            <a:pPr lvl="1"/>
            <a:r>
              <a:rPr lang="en-US" dirty="0" smtClean="0"/>
              <a:t>Understand Advisor’s high-level architecture to </a:t>
            </a:r>
            <a:r>
              <a:rPr lang="en-US" dirty="0" smtClean="0"/>
              <a:t>understand data </a:t>
            </a:r>
            <a:r>
              <a:rPr lang="en-US" dirty="0" smtClean="0"/>
              <a:t>security, privacy, and control</a:t>
            </a:r>
          </a:p>
          <a:p>
            <a:pPr lvl="1"/>
            <a:r>
              <a:rPr lang="en-US" dirty="0" smtClean="0"/>
              <a:t>Learn how to diagnose and troubleshoot Advisor deployments</a:t>
            </a:r>
            <a:endParaRPr lang="en-US" dirty="0"/>
          </a:p>
          <a:p>
            <a:r>
              <a:rPr lang="en-US" dirty="0"/>
              <a:t>Key Takeaways:</a:t>
            </a:r>
          </a:p>
          <a:p>
            <a:pPr lvl="1"/>
            <a:r>
              <a:rPr lang="en-US" dirty="0" smtClean="0"/>
              <a:t>System Center Advisor </a:t>
            </a:r>
            <a:r>
              <a:rPr lang="en-US" dirty="0" smtClean="0"/>
              <a:t>is a new online manageability service that just </a:t>
            </a:r>
            <a:r>
              <a:rPr lang="en-US" dirty="0" smtClean="0"/>
              <a:t>became commercially available (Jan 2012)</a:t>
            </a:r>
          </a:p>
          <a:p>
            <a:pPr lvl="1"/>
            <a:r>
              <a:rPr lang="en-US" dirty="0"/>
              <a:t>System Center Advisor </a:t>
            </a:r>
            <a:r>
              <a:rPr lang="en-US" dirty="0" smtClean="0"/>
              <a:t>is available at no additional cost if you have SA for </a:t>
            </a:r>
            <a:r>
              <a:rPr lang="en-US" dirty="0"/>
              <a:t>Windows Servers and Server Workloads (e.g. SQL, Exchange, SharePoint</a:t>
            </a:r>
            <a:r>
              <a:rPr lang="en-US" dirty="0" smtClean="0"/>
              <a:t>)</a:t>
            </a:r>
            <a:endParaRPr lang="en-US" dirty="0"/>
          </a:p>
        </p:txBody>
      </p:sp>
    </p:spTree>
    <p:extLst>
      <p:ext uri="{BB962C8B-B14F-4D97-AF65-F5344CB8AC3E}">
        <p14:creationId xmlns:p14="http://schemas.microsoft.com/office/powerpoint/2010/main" val="420621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Related Content</a:t>
            </a:r>
            <a:endParaRPr lang="en-US" dirty="0"/>
          </a:p>
        </p:txBody>
      </p:sp>
      <p:sp>
        <p:nvSpPr>
          <p:cNvPr id="6" name="Text Placeholder 5"/>
          <p:cNvSpPr>
            <a:spLocks noGrp="1"/>
          </p:cNvSpPr>
          <p:nvPr>
            <p:ph type="body" sz="quarter" idx="10"/>
          </p:nvPr>
        </p:nvSpPr>
        <p:spPr>
          <a:xfrm>
            <a:off x="519113" y="1447800"/>
            <a:ext cx="11149012" cy="5105400"/>
          </a:xfrm>
        </p:spPr>
        <p:txBody>
          <a:bodyPr/>
          <a:lstStyle/>
          <a:p>
            <a:r>
              <a:rPr lang="en-US" dirty="0" smtClean="0"/>
              <a:t>On-Demand Content</a:t>
            </a:r>
          </a:p>
          <a:p>
            <a:pPr lvl="1"/>
            <a:r>
              <a:rPr lang="en-US" dirty="0" smtClean="0">
                <a:hlinkClick r:id="rId3"/>
              </a:rPr>
              <a:t>http://channel9.msdn.com/Events/TechEd/NorthAmerica/2011/SIM349</a:t>
            </a:r>
            <a:r>
              <a:rPr lang="en-US" dirty="0" smtClean="0"/>
              <a:t> (60 minute web cast)</a:t>
            </a:r>
          </a:p>
          <a:p>
            <a:pPr lvl="1"/>
            <a:r>
              <a:rPr lang="en-US" dirty="0" smtClean="0">
                <a:hlinkClick r:id="rId4"/>
              </a:rPr>
              <a:t>http://www.microsoft.com/en-us/showcase/details.aspx?uuid=32e32209-71c4-43d2-b2ae-015598bf5b7d</a:t>
            </a:r>
            <a:r>
              <a:rPr lang="en-US" dirty="0" smtClean="0"/>
              <a:t> (3 minute demo)</a:t>
            </a:r>
            <a:endParaRPr lang="en-US" dirty="0"/>
          </a:p>
        </p:txBody>
      </p:sp>
      <p:pic>
        <p:nvPicPr>
          <p:cNvPr id="7" name="Picture 2" descr="http://bit.ly/SCA3MinDemo.qrc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012" y="4191000"/>
            <a:ext cx="2371725"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7736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t>Feel free to tweet:</a:t>
            </a:r>
          </a:p>
          <a:p>
            <a:r>
              <a:rPr lang="en-US" dirty="0" smtClean="0"/>
              <a:t>@</a:t>
            </a:r>
            <a:r>
              <a:rPr lang="en-US" dirty="0" err="1" smtClean="0"/>
              <a:t>PaulMest</a:t>
            </a:r>
            <a:endParaRPr lang="en-US" dirty="0" smtClean="0"/>
          </a:p>
          <a:p>
            <a:r>
              <a:rPr lang="en-US" dirty="0" smtClean="0"/>
              <a:t>#</a:t>
            </a:r>
            <a:r>
              <a:rPr lang="en-US" dirty="0" err="1" smtClean="0"/>
              <a:t>SCAdvisor</a:t>
            </a:r>
            <a:endParaRPr lang="en-US" dirty="0"/>
          </a:p>
        </p:txBody>
      </p:sp>
      <p:sp>
        <p:nvSpPr>
          <p:cNvPr id="6" name="TextBox 5"/>
          <p:cNvSpPr txBox="1"/>
          <p:nvPr/>
        </p:nvSpPr>
        <p:spPr>
          <a:xfrm>
            <a:off x="2894012" y="771079"/>
            <a:ext cx="6400800" cy="1077218"/>
          </a:xfrm>
          <a:prstGeom prst="rect">
            <a:avLst/>
          </a:prstGeom>
          <a:noFill/>
        </p:spPr>
        <p:txBody>
          <a:bodyPr wrap="square" rtlCol="0">
            <a:spAutoFit/>
          </a:bodyPr>
          <a:lstStyle/>
          <a:p>
            <a:pPr algn="ctr"/>
            <a:r>
              <a:rPr lang="en-US" sz="3200" dirty="0" smtClean="0"/>
              <a:t>Reminder: download </a:t>
            </a:r>
            <a:r>
              <a:rPr lang="en-US" sz="3200" dirty="0"/>
              <a:t>these </a:t>
            </a:r>
            <a:r>
              <a:rPr lang="en-US" sz="3200" dirty="0" smtClean="0"/>
              <a:t>slides…</a:t>
            </a:r>
            <a:endParaRPr lang="en-US" sz="3200" dirty="0"/>
          </a:p>
          <a:p>
            <a:pPr algn="ctr"/>
            <a:r>
              <a:rPr lang="en-US" sz="3200" dirty="0" smtClean="0">
                <a:hlinkClick r:id="rId2"/>
              </a:rPr>
              <a:t>http</a:t>
            </a:r>
            <a:r>
              <a:rPr lang="en-US" sz="3200" dirty="0">
                <a:hlinkClick r:id="rId2"/>
              </a:rPr>
              <a:t>://</a:t>
            </a:r>
            <a:r>
              <a:rPr lang="en-US" sz="3200" dirty="0" smtClean="0">
                <a:hlinkClick r:id="rId2"/>
              </a:rPr>
              <a:t>bit.ly/SCAatSQLBITSX</a:t>
            </a:r>
            <a:endParaRPr lang="en-US" sz="3200" dirty="0" smtClean="0"/>
          </a:p>
        </p:txBody>
      </p:sp>
      <p:pic>
        <p:nvPicPr>
          <p:cNvPr id="7" name="Picture 2" descr="http://bit.ly/SCAatSQLBITSX.qr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12" y="228600"/>
            <a:ext cx="2162175"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038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805363" y="5279623"/>
            <a:ext cx="8197608" cy="566798"/>
            <a:chOff x="1805363" y="5426571"/>
            <a:chExt cx="8197608" cy="566798"/>
          </a:xfrm>
        </p:grpSpPr>
        <p:sp>
          <p:nvSpPr>
            <p:cNvPr id="8" name="Rectangle 7"/>
            <p:cNvSpPr/>
            <p:nvPr/>
          </p:nvSpPr>
          <p:spPr>
            <a:xfrm>
              <a:off x="1805363" y="5426571"/>
              <a:ext cx="8197608" cy="566798"/>
            </a:xfrm>
            <a:prstGeom prst="rect">
              <a:avLst/>
            </a:prstGeom>
            <a:gradFill>
              <a:gsLst>
                <a:gs pos="27000">
                  <a:schemeClr val="accent1">
                    <a:tint val="100000"/>
                    <a:shade val="100000"/>
                    <a:satMod val="130000"/>
                  </a:schemeClr>
                </a:gs>
                <a:gs pos="98000">
                  <a:schemeClr val="accent1">
                    <a:tint val="50000"/>
                    <a:shade val="100000"/>
                    <a:satMod val="350000"/>
                    <a:alpha val="0"/>
                  </a:schemeClr>
                </a:gs>
                <a:gs pos="1000">
                  <a:schemeClr val="accent1">
                    <a:tint val="50000"/>
                    <a:shade val="100000"/>
                    <a:satMod val="350000"/>
                    <a:alpha val="0"/>
                  </a:schemeClr>
                </a:gs>
                <a:gs pos="78000">
                  <a:schemeClr val="accent1">
                    <a:tint val="100000"/>
                    <a:shade val="100000"/>
                    <a:satMod val="130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724745" y="5457577"/>
              <a:ext cx="6477000" cy="461665"/>
            </a:xfrm>
            <a:prstGeom prst="rect">
              <a:avLst/>
            </a:prstGeom>
            <a:noFill/>
            <a:effectLst>
              <a:outerShdw blurRad="50800" dist="25400" dir="2700000">
                <a:srgbClr val="000000">
                  <a:alpha val="68000"/>
                </a:srgbClr>
              </a:outerShdw>
            </a:effectLst>
          </p:spPr>
          <p:txBody>
            <a:bodyPr wrap="square" rtlCol="0">
              <a:spAutoFit/>
            </a:bodyPr>
            <a:lstStyle/>
            <a:p>
              <a:pPr algn="ctr"/>
              <a:r>
                <a:rPr lang="en-US" sz="2400" b="1" dirty="0" smtClean="0">
                  <a:solidFill>
                    <a:schemeClr val="bg1"/>
                  </a:solidFill>
                  <a:effectLst>
                    <a:outerShdw blurRad="50800" dist="38100" dir="2700000">
                      <a:srgbClr val="000000">
                        <a:alpha val="43000"/>
                      </a:srgbClr>
                    </a:outerShdw>
                  </a:effectLst>
                  <a:latin typeface="Arial"/>
                  <a:cs typeface="Arial"/>
                </a:rPr>
                <a:t>Available as Software Assurance benefit</a:t>
              </a:r>
              <a:endParaRPr lang="en-US" sz="2400" b="1" dirty="0">
                <a:solidFill>
                  <a:schemeClr val="bg1"/>
                </a:solidFill>
                <a:latin typeface="Arial"/>
                <a:cs typeface="Arial"/>
              </a:endParaRPr>
            </a:p>
          </p:txBody>
        </p:sp>
      </p:grpSp>
      <p:sp>
        <p:nvSpPr>
          <p:cNvPr id="8197" name="Title 518149"/>
          <p:cNvSpPr>
            <a:spLocks noGrp="1" noChangeArrowheads="1"/>
          </p:cNvSpPr>
          <p:nvPr>
            <p:ph type="title"/>
          </p:nvPr>
        </p:nvSpPr>
        <p:spPr>
          <a:xfrm>
            <a:off x="290451" y="19447"/>
            <a:ext cx="11898374" cy="942454"/>
          </a:xfrm>
        </p:spPr>
        <p:txBody>
          <a:bodyPr>
            <a:normAutofit/>
          </a:bodyPr>
          <a:lstStyle/>
          <a:p>
            <a:r>
              <a:rPr lang="en-US" sz="4400" dirty="0" smtClean="0"/>
              <a:t>System</a:t>
            </a:r>
            <a:r>
              <a:rPr lang="en-US" dirty="0" smtClean="0"/>
              <a:t> Center Advisor Benefits and Features</a:t>
            </a:r>
          </a:p>
        </p:txBody>
      </p:sp>
      <p:grpSp>
        <p:nvGrpSpPr>
          <p:cNvPr id="3" name="Group 2"/>
          <p:cNvGrpSpPr/>
          <p:nvPr/>
        </p:nvGrpSpPr>
        <p:grpSpPr>
          <a:xfrm>
            <a:off x="539156" y="1131850"/>
            <a:ext cx="3598473" cy="4011324"/>
            <a:chOff x="539156" y="1278798"/>
            <a:chExt cx="3598473" cy="4011324"/>
          </a:xfrm>
        </p:grpSpPr>
        <p:sp>
          <p:nvSpPr>
            <p:cNvPr id="24" name="TextBox 23"/>
            <p:cNvSpPr txBox="1"/>
            <p:nvPr/>
          </p:nvSpPr>
          <p:spPr>
            <a:xfrm>
              <a:off x="539156" y="1461890"/>
              <a:ext cx="3580467" cy="3828232"/>
            </a:xfrm>
            <a:prstGeom prst="roundRect">
              <a:avLst>
                <a:gd name="adj" fmla="val 0"/>
              </a:avLst>
            </a:prstGeom>
            <a:gradFill flip="none" rotWithShape="1">
              <a:gsLst>
                <a:gs pos="59000">
                  <a:srgbClr val="3D9B35"/>
                </a:gs>
                <a:gs pos="100000">
                  <a:srgbClr val="FFFFFF">
                    <a:alpha val="0"/>
                  </a:srgbClr>
                </a:gs>
                <a:gs pos="3000">
                  <a:srgbClr val="3D9B35"/>
                </a:gs>
              </a:gsLst>
              <a:lin ang="5400000" scaled="0"/>
              <a:tileRect/>
            </a:gradFill>
            <a:ln>
              <a:headEnd type="none" w="med" len="med"/>
              <a:tailEnd type="none" w="med" len="med"/>
            </a:ln>
          </p:spPr>
          <p:txBody>
            <a:bodyPr lIns="182880" tIns="0" rIns="0" bIns="0" anchor="ctr"/>
            <a:lstStyle/>
            <a:p>
              <a:pPr marL="231775" lvl="1" indent="-231775" defTabSz="914099" eaLnBrk="0" hangingPunct="0">
                <a:spcBef>
                  <a:spcPts val="0"/>
                </a:spcBef>
                <a:spcAft>
                  <a:spcPts val="0"/>
                </a:spcAft>
                <a:buClr>
                  <a:srgbClr val="2D2D2D"/>
                </a:buClr>
                <a:buSzPct val="90000"/>
                <a:buBlip>
                  <a:blip r:embed="rId3"/>
                </a:buBlip>
                <a:defRPr/>
              </a:pPr>
              <a:endParaRPr lang="en-US" sz="1600" kern="0" dirty="0" smtClean="0">
                <a:solidFill>
                  <a:schemeClr val="bg1"/>
                </a:solidFill>
                <a:effectLst>
                  <a:outerShdw blurRad="38100" dist="38100" dir="2700000" algn="tl">
                    <a:srgbClr val="000000">
                      <a:alpha val="43137"/>
                    </a:srgbClr>
                  </a:outerShdw>
                </a:effectLst>
                <a:latin typeface="Segoe" pitchFamily="34" charset="0"/>
                <a:ea typeface="ＭＳ Ｐゴシック" charset="-128"/>
                <a:cs typeface="ＭＳ Ｐゴシック" charset="-128"/>
              </a:endParaRPr>
            </a:p>
          </p:txBody>
        </p:sp>
        <p:sp>
          <p:nvSpPr>
            <p:cNvPr id="25" name="Rounded Rectangle 24"/>
            <p:cNvSpPr/>
            <p:nvPr/>
          </p:nvSpPr>
          <p:spPr bwMode="auto">
            <a:xfrm>
              <a:off x="539156" y="1461966"/>
              <a:ext cx="3598473" cy="1204088"/>
            </a:xfrm>
            <a:prstGeom prst="roundRect">
              <a:avLst>
                <a:gd name="adj" fmla="val 0"/>
              </a:avLst>
            </a:prstGeom>
            <a:gradFill rotWithShape="1">
              <a:gsLst>
                <a:gs pos="0">
                  <a:srgbClr val="1A4317"/>
                </a:gs>
                <a:gs pos="70000">
                  <a:srgbClr val="378D30"/>
                </a:gs>
                <a:gs pos="100000">
                  <a:srgbClr val="3D9B35"/>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D9922">
                  <a:satMod val="300000"/>
                </a:srgbClr>
              </a:contourClr>
            </a:sp3d>
          </p:spPr>
          <p:txBody>
            <a:bodyPr vert="horz" wrap="square" lIns="91436" tIns="45718" rIns="91436" bIns="45718" numCol="1" rtlCol="0" anchor="ctr" anchorCtr="0" compatLnSpc="1">
              <a:prstTxWarp prst="textNoShape">
                <a:avLst/>
              </a:prstTxWarp>
            </a:bodyPr>
            <a:lstStyle/>
            <a:p>
              <a:pPr marL="914400" marR="0" lvl="0" defTabSz="914099" eaLnBrk="1" fontAlgn="auto" latinLnBrk="0" hangingPunct="1">
                <a:lnSpc>
                  <a:spcPct val="100000"/>
                </a:lnSpc>
                <a:spcBef>
                  <a:spcPts val="0"/>
                </a:spcBef>
                <a:spcAft>
                  <a:spcPts val="0"/>
                </a:spcAft>
                <a:buClrTx/>
                <a:buSzTx/>
                <a:buFontTx/>
                <a:buNone/>
                <a:tabLst/>
                <a:defRPr/>
              </a:pPr>
              <a:endParaRPr lang="en-US" b="1" kern="0" dirty="0" smtClean="0">
                <a:gradFill>
                  <a:gsLst>
                    <a:gs pos="36000">
                      <a:srgbClr val="FFFFFF"/>
                    </a:gs>
                    <a:gs pos="86000">
                      <a:srgbClr val="FFFFFF"/>
                    </a:gs>
                  </a:gsLst>
                  <a:lin ang="5400000" scaled="0"/>
                </a:gradFill>
                <a:effectLst>
                  <a:outerShdw blurRad="38100" dist="38100" dir="2700000" algn="tl">
                    <a:srgbClr val="000000">
                      <a:alpha val="43137"/>
                    </a:srgbClr>
                  </a:outerShdw>
                </a:effectLst>
                <a:latin typeface="Arial"/>
                <a:ea typeface="+mn-ea"/>
                <a:cs typeface="Arial"/>
              </a:endParaRPr>
            </a:p>
          </p:txBody>
        </p:sp>
        <p:sp>
          <p:nvSpPr>
            <p:cNvPr id="27" name="Oval 26"/>
            <p:cNvSpPr/>
            <p:nvPr/>
          </p:nvSpPr>
          <p:spPr bwMode="auto">
            <a:xfrm>
              <a:off x="1475404" y="1573913"/>
              <a:ext cx="1587500" cy="594312"/>
            </a:xfrm>
            <a:prstGeom prst="ellipse">
              <a:avLst/>
            </a:prstGeom>
            <a:gradFill flip="none" rotWithShape="1">
              <a:gsLst>
                <a:gs pos="0">
                  <a:schemeClr val="bg1">
                    <a:alpha val="24000"/>
                  </a:schemeClr>
                </a:gs>
                <a:gs pos="100000">
                  <a:srgbClr val="FFC000"/>
                </a:gs>
              </a:gsLst>
              <a:lin ang="54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defRPr/>
              </a:pPr>
              <a:endParaRPr lang="en-US" sz="1600" b="1" dirty="0">
                <a:solidFill>
                  <a:srgbClr val="FFFFFF"/>
                </a:solidFill>
                <a:latin typeface="Segoe"/>
                <a:ea typeface="+mn-ea"/>
                <a:cs typeface="+mn-cs"/>
              </a:endParaRPr>
            </a:p>
          </p:txBody>
        </p:sp>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1158" y="1278798"/>
              <a:ext cx="1057746" cy="71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8156" name="TextBox 518155"/>
            <p:cNvSpPr txBox="1">
              <a:spLocks noChangeArrowheads="1"/>
            </p:cNvSpPr>
            <p:nvPr/>
          </p:nvSpPr>
          <p:spPr bwMode="auto">
            <a:xfrm>
              <a:off x="937438" y="2295030"/>
              <a:ext cx="2744602" cy="2215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defTabSz="914327" rtl="0" eaLnBrk="0" hangingPunct="0">
                <a:lnSpc>
                  <a:spcPct val="90000"/>
                </a:lnSpc>
                <a:spcBef>
                  <a:spcPct val="20000"/>
                </a:spcBef>
                <a:buNone/>
                <a:defRPr/>
              </a:pPr>
              <a:r>
                <a:rPr lang="en-US" sz="1600" b="1" kern="1200" dirty="0" smtClean="0">
                  <a:effectLst/>
                  <a:latin typeface="Arial" pitchFamily="34" charset="0"/>
                  <a:ea typeface="+mn-ea"/>
                  <a:cs typeface="+mn-cs"/>
                </a:rPr>
                <a:t>Proactively avoid problems</a:t>
              </a:r>
              <a:endParaRPr lang="en-US" sz="1600" kern="1200" dirty="0">
                <a:effectLst/>
                <a:latin typeface="Arial" pitchFamily="34" charset="0"/>
                <a:ea typeface="+mn-ea"/>
                <a:cs typeface="+mn-cs"/>
              </a:endParaRPr>
            </a:p>
          </p:txBody>
        </p:sp>
        <p:sp>
          <p:nvSpPr>
            <p:cNvPr id="48" name="Rectangle 47"/>
            <p:cNvSpPr/>
            <p:nvPr/>
          </p:nvSpPr>
          <p:spPr>
            <a:xfrm>
              <a:off x="762290" y="2813000"/>
              <a:ext cx="3121340" cy="1995931"/>
            </a:xfrm>
            <a:prstGeom prst="rect">
              <a:avLst/>
            </a:prstGeom>
            <a:effectLst>
              <a:outerShdw blurRad="50800" dist="25400" dir="2700000" algn="tl" rotWithShape="0">
                <a:prstClr val="black">
                  <a:alpha val="40000"/>
                </a:prstClr>
              </a:outerShdw>
            </a:effectLst>
          </p:spPr>
          <p:txBody>
            <a:bodyPr wrap="square">
              <a:spAutoFit/>
            </a:bodyPr>
            <a:lstStyle/>
            <a:p>
              <a:pPr marL="404813" lvl="1" indent="-290513">
                <a:lnSpc>
                  <a:spcPct val="90000"/>
                </a:lnSpc>
                <a:spcAft>
                  <a:spcPts val="600"/>
                </a:spcAft>
                <a:buClr>
                  <a:srgbClr val="2D2D2D"/>
                </a:buClr>
                <a:buSzPct val="90000"/>
                <a:buBlip>
                  <a:blip r:embed="rId5"/>
                </a:buBlip>
                <a:defRPr/>
              </a:pPr>
              <a:r>
                <a:rPr lang="en-US" b="1" dirty="0"/>
                <a:t>Alerts for unpatched, </a:t>
              </a:r>
              <a:r>
                <a:rPr lang="en-US" b="1" dirty="0" err="1"/>
                <a:t>misconfigured</a:t>
              </a:r>
              <a:r>
                <a:rPr lang="en-US" b="1" dirty="0"/>
                <a:t>, </a:t>
              </a:r>
              <a:r>
                <a:rPr lang="en-US" b="1" dirty="0"/>
                <a:t>or unsupported </a:t>
              </a:r>
              <a:r>
                <a:rPr lang="en-US" b="1" dirty="0"/>
                <a:t>configurations</a:t>
              </a:r>
            </a:p>
            <a:p>
              <a:pPr marL="404813" lvl="1" indent="-290513">
                <a:lnSpc>
                  <a:spcPct val="90000"/>
                </a:lnSpc>
                <a:spcAft>
                  <a:spcPts val="600"/>
                </a:spcAft>
                <a:buClr>
                  <a:srgbClr val="2D2D2D"/>
                </a:buClr>
                <a:buSzPct val="90000"/>
                <a:buBlip>
                  <a:blip r:embed="rId5"/>
                </a:buBlip>
                <a:defRPr/>
              </a:pPr>
              <a:r>
                <a:rPr lang="en-US" b="1" dirty="0"/>
                <a:t>Regular assessment </a:t>
              </a:r>
              <a:r>
                <a:rPr lang="en-US" b="1" dirty="0"/>
                <a:t>of server </a:t>
              </a:r>
              <a:r>
                <a:rPr lang="en-US" b="1" dirty="0"/>
                <a:t>configuration</a:t>
              </a:r>
              <a:endParaRPr lang="en-US" b="1" dirty="0"/>
            </a:p>
            <a:p>
              <a:pPr marL="404813" lvl="1" indent="-290513">
                <a:lnSpc>
                  <a:spcPct val="90000"/>
                </a:lnSpc>
                <a:spcAft>
                  <a:spcPts val="600"/>
                </a:spcAft>
                <a:buClr>
                  <a:srgbClr val="2D2D2D"/>
                </a:buClr>
                <a:buSzPct val="90000"/>
                <a:buBlip>
                  <a:blip r:embed="rId5"/>
                </a:buBlip>
                <a:defRPr/>
              </a:pPr>
              <a:r>
                <a:rPr lang="en-US" b="1" dirty="0"/>
                <a:t>Remote access to portal </a:t>
              </a:r>
              <a:endParaRPr lang="en-US" b="1" dirty="0"/>
            </a:p>
          </p:txBody>
        </p:sp>
      </p:grpSp>
      <p:grpSp>
        <p:nvGrpSpPr>
          <p:cNvPr id="7" name="Group 6"/>
          <p:cNvGrpSpPr/>
          <p:nvPr/>
        </p:nvGrpSpPr>
        <p:grpSpPr>
          <a:xfrm>
            <a:off x="8030205" y="983009"/>
            <a:ext cx="3598473" cy="4034209"/>
            <a:chOff x="8030205" y="1129957"/>
            <a:chExt cx="3598473" cy="4034209"/>
          </a:xfrm>
        </p:grpSpPr>
        <p:sp>
          <p:nvSpPr>
            <p:cNvPr id="42" name="TextBox 41"/>
            <p:cNvSpPr txBox="1"/>
            <p:nvPr/>
          </p:nvSpPr>
          <p:spPr>
            <a:xfrm>
              <a:off x="8035689" y="1461890"/>
              <a:ext cx="3580467" cy="3702276"/>
            </a:xfrm>
            <a:prstGeom prst="roundRect">
              <a:avLst>
                <a:gd name="adj" fmla="val 0"/>
              </a:avLst>
            </a:prstGeom>
            <a:gradFill flip="none" rotWithShape="1">
              <a:gsLst>
                <a:gs pos="60000">
                  <a:srgbClr val="ECAC00">
                    <a:alpha val="75000"/>
                  </a:srgbClr>
                </a:gs>
                <a:gs pos="100000">
                  <a:srgbClr val="FFFFFF">
                    <a:alpha val="0"/>
                  </a:srgbClr>
                </a:gs>
                <a:gs pos="3000">
                  <a:srgbClr val="ECAC00"/>
                </a:gs>
              </a:gsLst>
              <a:lin ang="5400000" scaled="0"/>
              <a:tileRect/>
            </a:gradFill>
            <a:ln>
              <a:headEnd type="none" w="med" len="med"/>
              <a:tailEnd type="none" w="med" len="med"/>
            </a:ln>
          </p:spPr>
          <p:txBody>
            <a:bodyPr lIns="182880" tIns="0" rIns="0" bIns="0" anchor="ctr"/>
            <a:lstStyle/>
            <a:p>
              <a:pPr marL="231775" lvl="1" indent="-231775" defTabSz="914099" eaLnBrk="0" hangingPunct="0">
                <a:spcBef>
                  <a:spcPts val="0"/>
                </a:spcBef>
                <a:spcAft>
                  <a:spcPts val="0"/>
                </a:spcAft>
                <a:buClr>
                  <a:srgbClr val="2D2D2D"/>
                </a:buClr>
                <a:buSzPct val="90000"/>
                <a:buBlip>
                  <a:blip r:embed="rId3"/>
                </a:buBlip>
                <a:defRPr/>
              </a:pPr>
              <a:endParaRPr lang="en-US" sz="1600" kern="0" dirty="0" smtClean="0">
                <a:solidFill>
                  <a:schemeClr val="bg1"/>
                </a:solidFill>
                <a:effectLst>
                  <a:outerShdw blurRad="38100" dist="38100" dir="2700000" algn="tl">
                    <a:srgbClr val="000000">
                      <a:alpha val="43137"/>
                    </a:srgbClr>
                  </a:outerShdw>
                </a:effectLst>
                <a:latin typeface="Segoe" pitchFamily="34" charset="0"/>
                <a:ea typeface="ＭＳ Ｐゴシック" charset="-128"/>
                <a:cs typeface="ＭＳ Ｐゴシック" charset="-128"/>
              </a:endParaRPr>
            </a:p>
          </p:txBody>
        </p:sp>
        <p:sp>
          <p:nvSpPr>
            <p:cNvPr id="43" name="Rounded Rectangle 42"/>
            <p:cNvSpPr/>
            <p:nvPr/>
          </p:nvSpPr>
          <p:spPr bwMode="auto">
            <a:xfrm>
              <a:off x="8030205" y="1461967"/>
              <a:ext cx="3598473" cy="1188858"/>
            </a:xfrm>
            <a:prstGeom prst="roundRect">
              <a:avLst>
                <a:gd name="adj" fmla="val 164"/>
              </a:avLst>
            </a:prstGeom>
            <a:gradFill rotWithShape="1">
              <a:gsLst>
                <a:gs pos="0">
                  <a:srgbClr val="FFCB08">
                    <a:shade val="15000"/>
                    <a:satMod val="180000"/>
                  </a:srgbClr>
                </a:gs>
                <a:gs pos="50000">
                  <a:srgbClr val="FFCB08">
                    <a:shade val="45000"/>
                    <a:satMod val="170000"/>
                  </a:srgbClr>
                </a:gs>
                <a:gs pos="70000">
                  <a:srgbClr val="FFCB08">
                    <a:tint val="99000"/>
                    <a:shade val="65000"/>
                    <a:satMod val="155000"/>
                  </a:srgbClr>
                </a:gs>
                <a:gs pos="100000">
                  <a:srgbClr val="FFCB08">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B08">
                  <a:satMod val="300000"/>
                </a:srgbClr>
              </a:contourClr>
            </a:sp3d>
          </p:spPr>
          <p:txBody>
            <a:bodyPr vert="horz" wrap="square" lIns="91436" tIns="45718" rIns="91436" bIns="45718" numCol="1" rtlCol="0" anchor="ctr" anchorCtr="0" compatLnSpc="1">
              <a:prstTxWarp prst="textNoShape">
                <a:avLst/>
              </a:prstTxWarp>
            </a:bodyPr>
            <a:lstStyle/>
            <a:p>
              <a:pPr algn="ctr" defTabSz="914099"/>
              <a:endParaRPr lang="en-US" b="1" kern="0" dirty="0" smtClean="0">
                <a:solidFill>
                  <a:srgbClr val="FFFFFF"/>
                </a:solidFill>
                <a:effectLst>
                  <a:outerShdw blurRad="38100" dist="38100" dir="2700000" algn="tl">
                    <a:srgbClr val="000000">
                      <a:alpha val="43137"/>
                    </a:srgbClr>
                  </a:outerShdw>
                </a:effectLst>
                <a:latin typeface="Arial"/>
                <a:cs typeface="Arial"/>
              </a:endParaRPr>
            </a:p>
            <a:p>
              <a:pPr algn="ctr" defTabSz="914099"/>
              <a:r>
                <a:rPr lang="en-US" b="1" kern="0" dirty="0" smtClean="0">
                  <a:solidFill>
                    <a:srgbClr val="FFFFFF"/>
                  </a:solidFill>
                  <a:effectLst>
                    <a:outerShdw blurRad="38100" dist="38100" dir="2700000" algn="tl">
                      <a:srgbClr val="000000">
                        <a:alpha val="43137"/>
                      </a:srgbClr>
                    </a:outerShdw>
                  </a:effectLst>
                  <a:latin typeface="Arial"/>
                  <a:cs typeface="Arial"/>
                </a:rPr>
                <a:t> </a:t>
              </a:r>
            </a:p>
          </p:txBody>
        </p:sp>
        <p:sp>
          <p:nvSpPr>
            <p:cNvPr id="44" name="Oval 43"/>
            <p:cNvSpPr/>
            <p:nvPr/>
          </p:nvSpPr>
          <p:spPr bwMode="auto">
            <a:xfrm>
              <a:off x="9017939" y="1599313"/>
              <a:ext cx="1372865" cy="568912"/>
            </a:xfrm>
            <a:prstGeom prst="ellipse">
              <a:avLst/>
            </a:prstGeom>
            <a:gradFill flip="none" rotWithShape="1">
              <a:gsLst>
                <a:gs pos="0">
                  <a:schemeClr val="bg1"/>
                </a:gs>
                <a:gs pos="100000">
                  <a:srgbClr val="FFC000"/>
                </a:gs>
              </a:gsLst>
              <a:lin ang="54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defRPr/>
              </a:pPr>
              <a:endParaRPr lang="en-US" sz="1600" b="1" dirty="0">
                <a:solidFill>
                  <a:srgbClr val="FFFFFF"/>
                </a:solidFill>
                <a:latin typeface="Segoe"/>
                <a:ea typeface="+mn-ea"/>
                <a:cs typeface="+mn-cs"/>
              </a:endParaRPr>
            </a:p>
          </p:txBody>
        </p:sp>
        <p:pic>
          <p:nvPicPr>
            <p:cNvPr id="40" name="Picture 14" descr="Security Download all no shadow"/>
            <p:cNvPicPr>
              <a:picLocks noChangeAspect="1" noChangeArrowheads="1"/>
            </p:cNvPicPr>
            <p:nvPr/>
          </p:nvPicPr>
          <p:blipFill>
            <a:blip r:embed="rId6" cstate="print"/>
            <a:srcRect/>
            <a:stretch>
              <a:fillRect/>
            </a:stretch>
          </p:blipFill>
          <p:spPr bwMode="auto">
            <a:xfrm>
              <a:off x="9158386" y="1129957"/>
              <a:ext cx="1077814" cy="851450"/>
            </a:xfrm>
            <a:prstGeom prst="rect">
              <a:avLst/>
            </a:prstGeom>
            <a:noFill/>
            <a:ln w="9525">
              <a:noFill/>
              <a:miter lim="800000"/>
              <a:headEnd/>
              <a:tailEnd/>
            </a:ln>
          </p:spPr>
        </p:pic>
        <p:sp>
          <p:nvSpPr>
            <p:cNvPr id="47" name="TextBox 46"/>
            <p:cNvSpPr txBox="1">
              <a:spLocks noChangeArrowheads="1"/>
            </p:cNvSpPr>
            <p:nvPr/>
          </p:nvSpPr>
          <p:spPr bwMode="auto">
            <a:xfrm>
              <a:off x="8442290" y="2292978"/>
              <a:ext cx="2744602" cy="225703"/>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defTabSz="914327" rtl="0" eaLnBrk="0" hangingPunct="0">
                <a:lnSpc>
                  <a:spcPct val="90000"/>
                </a:lnSpc>
                <a:spcBef>
                  <a:spcPct val="20000"/>
                </a:spcBef>
                <a:buNone/>
                <a:defRPr/>
              </a:pPr>
              <a:r>
                <a:rPr lang="en-US" sz="1600" b="1" kern="1200" dirty="0" smtClean="0">
                  <a:effectLst/>
                  <a:latin typeface="Arial" pitchFamily="34" charset="0"/>
                  <a:ea typeface="+mn-ea"/>
                  <a:cs typeface="+mn-cs"/>
                </a:rPr>
                <a:t>Reduce downtime</a:t>
              </a:r>
              <a:endParaRPr lang="en-US" sz="1600" kern="1200" dirty="0">
                <a:effectLst/>
                <a:latin typeface="Arial" pitchFamily="34" charset="0"/>
                <a:ea typeface="+mn-ea"/>
                <a:cs typeface="+mn-cs"/>
              </a:endParaRPr>
            </a:p>
          </p:txBody>
        </p:sp>
        <p:sp>
          <p:nvSpPr>
            <p:cNvPr id="49" name="Rectangle 48"/>
            <p:cNvSpPr/>
            <p:nvPr/>
          </p:nvSpPr>
          <p:spPr>
            <a:xfrm>
              <a:off x="8334060" y="2813000"/>
              <a:ext cx="3064238" cy="1991314"/>
            </a:xfrm>
            <a:prstGeom prst="rect">
              <a:avLst/>
            </a:prstGeom>
            <a:effectLst>
              <a:outerShdw blurRad="50800" dist="25400" dir="2700000" algn="tl" rotWithShape="0">
                <a:prstClr val="black">
                  <a:alpha val="40000"/>
                </a:prstClr>
              </a:outerShdw>
            </a:effectLst>
          </p:spPr>
          <p:txBody>
            <a:bodyPr wrap="square">
              <a:spAutoFit/>
            </a:bodyPr>
            <a:lstStyle/>
            <a:p>
              <a:pPr marL="404813" lvl="1" indent="-290513">
                <a:lnSpc>
                  <a:spcPct val="90000"/>
                </a:lnSpc>
                <a:spcBef>
                  <a:spcPct val="0"/>
                </a:spcBef>
                <a:spcAft>
                  <a:spcPts val="600"/>
                </a:spcAft>
                <a:buClr>
                  <a:srgbClr val="2D2D2D"/>
                </a:buClr>
                <a:buSzPct val="90000"/>
                <a:buBlip>
                  <a:blip r:embed="rId5"/>
                </a:buBlip>
                <a:defRPr/>
              </a:pPr>
              <a:r>
                <a:rPr lang="en-US" b="1" dirty="0" smtClean="0"/>
                <a:t>SQL </a:t>
              </a:r>
              <a:r>
                <a:rPr lang="en-US" b="1" dirty="0"/>
                <a:t>Server </a:t>
              </a:r>
              <a:r>
                <a:rPr lang="en-US" b="1" dirty="0" smtClean="0"/>
                <a:t>and </a:t>
              </a:r>
              <a:r>
                <a:rPr lang="en-US" b="1" dirty="0"/>
                <a:t>Windows Server knowledge </a:t>
              </a:r>
            </a:p>
            <a:p>
              <a:pPr marL="404813" lvl="1" indent="-290513">
                <a:lnSpc>
                  <a:spcPct val="90000"/>
                </a:lnSpc>
                <a:spcBef>
                  <a:spcPct val="0"/>
                </a:spcBef>
                <a:spcAft>
                  <a:spcPts val="600"/>
                </a:spcAft>
                <a:buClr>
                  <a:srgbClr val="2D2D2D"/>
                </a:buClr>
                <a:buSzPct val="90000"/>
                <a:buBlip>
                  <a:blip r:embed="rId5"/>
                </a:buBlip>
                <a:defRPr/>
              </a:pPr>
              <a:r>
                <a:rPr lang="en-US" b="1" dirty="0" smtClean="0"/>
                <a:t>Compare with </a:t>
              </a:r>
              <a:r>
                <a:rPr lang="en-US" b="1" dirty="0"/>
                <a:t>best practices</a:t>
              </a:r>
            </a:p>
            <a:p>
              <a:pPr marL="404813" lvl="1" indent="-290513">
                <a:lnSpc>
                  <a:spcPct val="90000"/>
                </a:lnSpc>
                <a:spcBef>
                  <a:spcPct val="0"/>
                </a:spcBef>
                <a:spcAft>
                  <a:spcPts val="600"/>
                </a:spcAft>
                <a:buClr>
                  <a:srgbClr val="2D2D2D"/>
                </a:buClr>
                <a:buSzPct val="90000"/>
                <a:buBlip>
                  <a:blip r:embed="rId5"/>
                </a:buBlip>
                <a:defRPr/>
              </a:pPr>
              <a:r>
                <a:rPr lang="en-US" b="1" dirty="0"/>
                <a:t>Access centralized </a:t>
              </a:r>
              <a:r>
                <a:rPr lang="en-US" b="1" dirty="0" smtClean="0"/>
                <a:t>configuration data </a:t>
              </a:r>
              <a:endParaRPr lang="en-US" b="1" dirty="0"/>
            </a:p>
          </p:txBody>
        </p:sp>
      </p:grpSp>
      <p:grpSp>
        <p:nvGrpSpPr>
          <p:cNvPr id="4" name="Group 3"/>
          <p:cNvGrpSpPr/>
          <p:nvPr/>
        </p:nvGrpSpPr>
        <p:grpSpPr>
          <a:xfrm>
            <a:off x="4284680" y="1033196"/>
            <a:ext cx="3598473" cy="4026006"/>
            <a:chOff x="4284680" y="1180144"/>
            <a:chExt cx="3598473" cy="4026006"/>
          </a:xfrm>
        </p:grpSpPr>
        <p:sp>
          <p:nvSpPr>
            <p:cNvPr id="30" name="TextBox 29"/>
            <p:cNvSpPr txBox="1"/>
            <p:nvPr/>
          </p:nvSpPr>
          <p:spPr>
            <a:xfrm>
              <a:off x="4286844" y="1461889"/>
              <a:ext cx="3580467" cy="3744261"/>
            </a:xfrm>
            <a:prstGeom prst="roundRect">
              <a:avLst>
                <a:gd name="adj" fmla="val 0"/>
              </a:avLst>
            </a:prstGeom>
            <a:gradFill flip="none" rotWithShape="1">
              <a:gsLst>
                <a:gs pos="59000">
                  <a:srgbClr val="4B92DB"/>
                </a:gs>
                <a:gs pos="100000">
                  <a:srgbClr val="FFFFFF">
                    <a:alpha val="0"/>
                  </a:srgbClr>
                </a:gs>
                <a:gs pos="3000">
                  <a:srgbClr val="4B92DB"/>
                </a:gs>
              </a:gsLst>
              <a:lin ang="5400000" scaled="0"/>
              <a:tileRect/>
            </a:gradFill>
            <a:ln>
              <a:headEnd type="none" w="med" len="med"/>
              <a:tailEnd type="none" w="med" len="med"/>
            </a:ln>
          </p:spPr>
          <p:txBody>
            <a:bodyPr lIns="182880" tIns="0" rIns="0" bIns="0" anchor="ctr"/>
            <a:lstStyle/>
            <a:p>
              <a:pPr marL="231775" lvl="1" indent="-231775" defTabSz="914099" eaLnBrk="0" hangingPunct="0">
                <a:spcBef>
                  <a:spcPts val="0"/>
                </a:spcBef>
                <a:spcAft>
                  <a:spcPts val="0"/>
                </a:spcAft>
                <a:buClr>
                  <a:srgbClr val="2D2D2D"/>
                </a:buClr>
                <a:buSzPct val="90000"/>
                <a:buBlip>
                  <a:blip r:embed="rId3"/>
                </a:buBlip>
                <a:defRPr/>
              </a:pPr>
              <a:endParaRPr lang="en-US" sz="1600" kern="0" dirty="0" smtClean="0">
                <a:solidFill>
                  <a:schemeClr val="bg1"/>
                </a:solidFill>
                <a:effectLst>
                  <a:outerShdw blurRad="38100" dist="38100" dir="2700000" algn="tl">
                    <a:srgbClr val="000000">
                      <a:alpha val="43137"/>
                    </a:srgbClr>
                  </a:outerShdw>
                </a:effectLst>
                <a:latin typeface="Segoe" pitchFamily="34" charset="0"/>
                <a:ea typeface="ＭＳ Ｐゴシック" charset="-128"/>
                <a:cs typeface="ＭＳ Ｐゴシック" charset="-128"/>
              </a:endParaRPr>
            </a:p>
          </p:txBody>
        </p:sp>
        <p:sp>
          <p:nvSpPr>
            <p:cNvPr id="32" name="Rounded Rectangle 31"/>
            <p:cNvSpPr/>
            <p:nvPr/>
          </p:nvSpPr>
          <p:spPr bwMode="auto">
            <a:xfrm>
              <a:off x="4284680" y="1461967"/>
              <a:ext cx="3598473" cy="1188858"/>
            </a:xfrm>
            <a:prstGeom prst="roundRect">
              <a:avLst>
                <a:gd name="adj" fmla="val 2546"/>
              </a:avLst>
            </a:prstGeom>
            <a:gradFill rotWithShape="1">
              <a:gsLst>
                <a:gs pos="0">
                  <a:srgbClr val="2A537F"/>
                </a:gs>
                <a:gs pos="61000">
                  <a:srgbClr val="407DBD"/>
                </a:gs>
                <a:gs pos="100000">
                  <a:srgbClr val="4B92DB"/>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7DDDFF">
                  <a:satMod val="300000"/>
                </a:srgbClr>
              </a:contourClr>
            </a:sp3d>
          </p:spPr>
          <p:txBody>
            <a:bodyPr vert="horz" wrap="square" lIns="91436" tIns="45718" rIns="91436" bIns="45718" numCol="1" rtlCol="0" anchor="ctr" anchorCtr="0" compatLnSpc="1">
              <a:prstTxWarp prst="textNoShape">
                <a:avLst/>
              </a:prstTxWarp>
            </a:bodyPr>
            <a:lstStyle/>
            <a:p>
              <a:pPr algn="ctr" defTabSz="914099"/>
              <a:endParaRPr lang="en-US" sz="2000" kern="0" dirty="0">
                <a:solidFill>
                  <a:schemeClr val="bg1"/>
                </a:solidFill>
                <a:effectLst>
                  <a:outerShdw blurRad="38100" dist="38100" dir="2700000" algn="tl">
                    <a:srgbClr val="000000">
                      <a:alpha val="43137"/>
                    </a:srgbClr>
                  </a:outerShdw>
                </a:effectLst>
                <a:latin typeface="Segoe"/>
              </a:endParaRPr>
            </a:p>
          </p:txBody>
        </p:sp>
        <p:sp>
          <p:nvSpPr>
            <p:cNvPr id="33" name="Oval 32"/>
            <p:cNvSpPr/>
            <p:nvPr/>
          </p:nvSpPr>
          <p:spPr bwMode="auto">
            <a:xfrm>
              <a:off x="5137548" y="1612013"/>
              <a:ext cx="1481357" cy="556212"/>
            </a:xfrm>
            <a:prstGeom prst="ellipse">
              <a:avLst/>
            </a:prstGeom>
            <a:gradFill flip="none" rotWithShape="1">
              <a:gsLst>
                <a:gs pos="0">
                  <a:schemeClr val="bg1">
                    <a:alpha val="17000"/>
                  </a:schemeClr>
                </a:gs>
                <a:gs pos="100000">
                  <a:srgbClr val="FFC000"/>
                </a:gs>
              </a:gsLst>
              <a:lin ang="54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defRPr/>
              </a:pPr>
              <a:endParaRPr lang="en-US" sz="1600" b="1" dirty="0">
                <a:solidFill>
                  <a:srgbClr val="FFFFFF"/>
                </a:solidFill>
                <a:latin typeface="Segoe"/>
                <a:ea typeface="+mn-ea"/>
                <a:cs typeface="+mn-cs"/>
              </a:endParaRPr>
            </a:p>
          </p:txBody>
        </p:sp>
        <p:pic>
          <p:nvPicPr>
            <p:cNvPr id="37" name="Picture 7" descr="C:\Users\markgil\Documents\presentation art\Windows XP Illustration Icon\XP icon user account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2404" y="1180144"/>
              <a:ext cx="930483" cy="762243"/>
            </a:xfrm>
            <a:prstGeom prst="rect">
              <a:avLst/>
            </a:prstGeom>
            <a:extLst>
              <a:ext uri="{909E8E84-426E-40DD-AFC4-6F175D3DCCD1}">
                <a14:hiddenFill xmlns:a14="http://schemas.microsoft.com/office/drawing/2010/main">
                  <a:solidFill>
                    <a:srgbClr val="FFFFFF"/>
                  </a:solidFill>
                </a14:hiddenFill>
              </a:ext>
            </a:extLst>
          </p:spPr>
        </p:pic>
        <p:sp>
          <p:nvSpPr>
            <p:cNvPr id="46" name="TextBox 45"/>
            <p:cNvSpPr txBox="1">
              <a:spLocks noChangeArrowheads="1"/>
            </p:cNvSpPr>
            <p:nvPr/>
          </p:nvSpPr>
          <p:spPr bwMode="auto">
            <a:xfrm>
              <a:off x="4663623" y="2292978"/>
              <a:ext cx="2744602" cy="225703"/>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defTabSz="914327" rtl="0" eaLnBrk="0" hangingPunct="0">
                <a:lnSpc>
                  <a:spcPct val="90000"/>
                </a:lnSpc>
                <a:spcBef>
                  <a:spcPct val="20000"/>
                </a:spcBef>
                <a:buNone/>
                <a:defRPr/>
              </a:pPr>
              <a:r>
                <a:rPr lang="en-US" sz="1600" b="1" kern="1200" dirty="0" smtClean="0">
                  <a:effectLst/>
                  <a:latin typeface="Arial" pitchFamily="34" charset="0"/>
                  <a:ea typeface="+mn-ea"/>
                  <a:cs typeface="+mn-cs"/>
                </a:rPr>
                <a:t>Resolve issues faster</a:t>
              </a:r>
              <a:endParaRPr lang="en-US" sz="1600" kern="1200" dirty="0">
                <a:effectLst/>
                <a:latin typeface="Arial" pitchFamily="34" charset="0"/>
                <a:ea typeface="+mn-ea"/>
                <a:cs typeface="+mn-cs"/>
              </a:endParaRPr>
            </a:p>
          </p:txBody>
        </p:sp>
        <p:sp>
          <p:nvSpPr>
            <p:cNvPr id="50" name="Rectangle 49"/>
            <p:cNvSpPr/>
            <p:nvPr/>
          </p:nvSpPr>
          <p:spPr>
            <a:xfrm>
              <a:off x="4450430" y="2813000"/>
              <a:ext cx="3148889" cy="2240613"/>
            </a:xfrm>
            <a:prstGeom prst="rect">
              <a:avLst/>
            </a:prstGeom>
            <a:effectLst>
              <a:outerShdw blurRad="50800" dist="25400" dir="2700000" algn="tl" rotWithShape="0">
                <a:prstClr val="black">
                  <a:alpha val="40000"/>
                </a:prstClr>
              </a:outerShdw>
            </a:effectLst>
          </p:spPr>
          <p:txBody>
            <a:bodyPr wrap="square">
              <a:spAutoFit/>
            </a:bodyPr>
            <a:lstStyle/>
            <a:p>
              <a:pPr marL="404813" lvl="1" indent="-290513">
                <a:lnSpc>
                  <a:spcPct val="90000"/>
                </a:lnSpc>
                <a:spcBef>
                  <a:spcPct val="0"/>
                </a:spcBef>
                <a:spcAft>
                  <a:spcPts val="600"/>
                </a:spcAft>
                <a:buClr>
                  <a:srgbClr val="2D2D2D"/>
                </a:buClr>
                <a:buSzPct val="90000"/>
                <a:buBlip>
                  <a:blip r:embed="rId5"/>
                </a:buBlip>
                <a:defRPr/>
              </a:pPr>
              <a:r>
                <a:rPr lang="en-US" b="1" dirty="0"/>
                <a:t>Access </a:t>
              </a:r>
              <a:r>
                <a:rPr lang="en-US" b="1" dirty="0" smtClean="0"/>
                <a:t>current </a:t>
              </a:r>
              <a:r>
                <a:rPr lang="en-US" b="1" dirty="0"/>
                <a:t>and historical configuration data</a:t>
              </a:r>
            </a:p>
            <a:p>
              <a:pPr marL="404813" lvl="1" indent="-290513">
                <a:lnSpc>
                  <a:spcPct val="90000"/>
                </a:lnSpc>
                <a:spcBef>
                  <a:spcPct val="0"/>
                </a:spcBef>
                <a:spcAft>
                  <a:spcPts val="600"/>
                </a:spcAft>
                <a:buClr>
                  <a:srgbClr val="2D2D2D"/>
                </a:buClr>
                <a:buSzPct val="90000"/>
                <a:buBlip>
                  <a:blip r:embed="rId5"/>
                </a:buBlip>
                <a:defRPr/>
              </a:pPr>
              <a:r>
                <a:rPr lang="en-US" b="1" dirty="0"/>
                <a:t>Share </a:t>
              </a:r>
              <a:r>
                <a:rPr lang="en-US" b="1" dirty="0" smtClean="0"/>
                <a:t>configuration </a:t>
              </a:r>
              <a:r>
                <a:rPr lang="en-US" b="1" dirty="0"/>
                <a:t>data with internal or Microsoft support staff</a:t>
              </a:r>
            </a:p>
            <a:p>
              <a:pPr marL="404813" lvl="1" indent="-290513">
                <a:lnSpc>
                  <a:spcPct val="90000"/>
                </a:lnSpc>
                <a:spcBef>
                  <a:spcPct val="0"/>
                </a:spcBef>
                <a:spcAft>
                  <a:spcPts val="600"/>
                </a:spcAft>
                <a:buClr>
                  <a:srgbClr val="2D2D2D"/>
                </a:buClr>
                <a:buSzPct val="90000"/>
                <a:buBlip>
                  <a:blip r:embed="rId5"/>
                </a:buBlip>
                <a:defRPr/>
              </a:pPr>
              <a:r>
                <a:rPr lang="en-US" b="1" dirty="0" smtClean="0"/>
                <a:t>Get instant </a:t>
              </a:r>
              <a:r>
                <a:rPr lang="en-US" b="1" dirty="0"/>
                <a:t>access to </a:t>
              </a:r>
              <a:r>
                <a:rPr lang="en-US" b="1" dirty="0" smtClean="0"/>
                <a:t>guidance</a:t>
              </a:r>
              <a:endParaRPr lang="en-US" b="1" dirty="0"/>
            </a:p>
          </p:txBody>
        </p:sp>
      </p:grpSp>
    </p:spTree>
    <p:extLst>
      <p:ext uri="{BB962C8B-B14F-4D97-AF65-F5344CB8AC3E}">
        <p14:creationId xmlns:p14="http://schemas.microsoft.com/office/powerpoint/2010/main" val="151898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0"/>
          </p:nvPr>
        </p:nvSpPr>
        <p:spPr/>
        <p:txBody>
          <a:bodyPr>
            <a:normAutofit fontScale="92500" lnSpcReduction="20000"/>
          </a:bodyPr>
          <a:lstStyle/>
          <a:p>
            <a:r>
              <a:rPr lang="en-US" dirty="0" smtClean="0"/>
              <a:t>demo</a:t>
            </a:r>
            <a:endParaRPr lang="en-US" dirty="0"/>
          </a:p>
        </p:txBody>
      </p:sp>
      <p:sp>
        <p:nvSpPr>
          <p:cNvPr id="3" name="Content Placeholder 2"/>
          <p:cNvSpPr>
            <a:spLocks noGrp="1"/>
          </p:cNvSpPr>
          <p:nvPr>
            <p:ph sz="quarter" idx="11"/>
          </p:nvPr>
        </p:nvSpPr>
        <p:spPr>
          <a:xfrm>
            <a:off x="7618413" y="1461780"/>
            <a:ext cx="4419600" cy="1495794"/>
          </a:xfrm>
        </p:spPr>
        <p:txBody>
          <a:bodyPr/>
          <a:lstStyle/>
          <a:p>
            <a:r>
              <a:rPr lang="en-US" dirty="0" smtClean="0"/>
              <a:t>A Brief Look at System </a:t>
            </a:r>
            <a:r>
              <a:rPr lang="en-US" dirty="0" smtClean="0"/>
              <a:t>Center </a:t>
            </a:r>
            <a:r>
              <a:rPr lang="en-US" dirty="0" smtClean="0"/>
              <a:t>Advisor</a:t>
            </a:r>
            <a:endParaRPr lang="en-US" dirty="0"/>
          </a:p>
        </p:txBody>
      </p:sp>
    </p:spTree>
    <p:extLst>
      <p:ext uri="{BB962C8B-B14F-4D97-AF65-F5344CB8AC3E}">
        <p14:creationId xmlns:p14="http://schemas.microsoft.com/office/powerpoint/2010/main" val="253024725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Watch this demo on-demand</a:t>
            </a:r>
            <a:endParaRPr lang="en-US" dirty="0"/>
          </a:p>
        </p:txBody>
      </p:sp>
      <p:sp>
        <p:nvSpPr>
          <p:cNvPr id="6" name="Content Placeholder 5"/>
          <p:cNvSpPr>
            <a:spLocks noGrp="1"/>
          </p:cNvSpPr>
          <p:nvPr>
            <p:ph idx="1"/>
          </p:nvPr>
        </p:nvSpPr>
        <p:spPr>
          <a:xfrm>
            <a:off x="519112" y="1447799"/>
            <a:ext cx="11149013" cy="1981201"/>
          </a:xfrm>
        </p:spPr>
        <p:txBody>
          <a:bodyPr>
            <a:normAutofit fontScale="92500"/>
          </a:bodyPr>
          <a:lstStyle/>
          <a:p>
            <a:r>
              <a:rPr lang="en-US" dirty="0" smtClean="0"/>
              <a:t>3-minute </a:t>
            </a:r>
            <a:r>
              <a:rPr lang="en-US" dirty="0" smtClean="0"/>
              <a:t>narrated demo of Advisor</a:t>
            </a:r>
          </a:p>
          <a:p>
            <a:pPr lvl="1"/>
            <a:r>
              <a:rPr lang="en-US" u="sng" dirty="0" smtClean="0">
                <a:hlinkClick r:id="rId2"/>
              </a:rPr>
              <a:t>http</a:t>
            </a:r>
            <a:r>
              <a:rPr lang="en-US" u="sng" dirty="0">
                <a:hlinkClick r:id="rId2"/>
              </a:rPr>
              <a:t>://</a:t>
            </a:r>
            <a:r>
              <a:rPr lang="en-US" u="sng" dirty="0" smtClean="0">
                <a:hlinkClick r:id="rId2"/>
              </a:rPr>
              <a:t>www.microsoft.com/en-us/showcase/details.aspx?uuid=32e32209-71c4-43d2-b2ae-015598bf5b7d</a:t>
            </a:r>
            <a:endParaRPr lang="en-US" u="sng" dirty="0" smtClean="0"/>
          </a:p>
          <a:p>
            <a:pPr lvl="1"/>
            <a:r>
              <a:rPr lang="en-US" u="sng" dirty="0" smtClean="0">
                <a:hlinkClick r:id="rId3"/>
              </a:rPr>
              <a:t>http://bit.ly/SCA3MinDemo</a:t>
            </a:r>
            <a:endParaRPr lang="en-US" u="sng" dirty="0" smtClean="0"/>
          </a:p>
        </p:txBody>
      </p:sp>
      <p:pic>
        <p:nvPicPr>
          <p:cNvPr id="1026" name="Picture 2" descr="http://bit.ly/SCA3MinDemo.qr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3276600"/>
            <a:ext cx="2371725"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985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0" y="1040696"/>
            <a:ext cx="12188825" cy="9017704"/>
            <a:chOff x="0" y="1332796"/>
            <a:chExt cx="12188825" cy="3905530"/>
          </a:xfrm>
        </p:grpSpPr>
        <p:sp>
          <p:nvSpPr>
            <p:cNvPr id="23" name="Rectangle 22"/>
            <p:cNvSpPr/>
            <p:nvPr/>
          </p:nvSpPr>
          <p:spPr>
            <a:xfrm>
              <a:off x="0" y="1332796"/>
              <a:ext cx="12188825" cy="3905530"/>
            </a:xfrm>
            <a:prstGeom prst="rect">
              <a:avLst/>
            </a:prstGeom>
            <a:gradFill flip="none" rotWithShape="1">
              <a:gsLst>
                <a:gs pos="0">
                  <a:srgbClr val="4B92DB">
                    <a:alpha val="89000"/>
                  </a:srgbClr>
                </a:gs>
                <a:gs pos="100000">
                  <a:schemeClr val="bg1">
                    <a:alpha val="0"/>
                  </a:schemeClr>
                </a:gs>
              </a:gsLst>
              <a:lin ang="5400000" scaled="1"/>
              <a:tileRect/>
            </a:gradFill>
            <a:ln w="9525" cap="flat" cmpd="sng" algn="ctr">
              <a:noFill/>
              <a:prstDash val="solid"/>
              <a:round/>
              <a:headEnd type="none" w="med" len="med"/>
              <a:tailEnd type="none" w="med" len="med"/>
            </a:ln>
            <a:effectLst>
              <a:outerShdw blurRad="40000" dist="23000" dir="5400000" rotWithShape="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0" y="1333075"/>
              <a:ext cx="1218882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4" name="Title 43"/>
          <p:cNvSpPr>
            <a:spLocks noGrp="1"/>
          </p:cNvSpPr>
          <p:nvPr>
            <p:ph type="title"/>
          </p:nvPr>
        </p:nvSpPr>
        <p:spPr>
          <a:xfrm>
            <a:off x="286054" y="157823"/>
            <a:ext cx="11718108" cy="677108"/>
          </a:xfrm>
          <a:prstGeom prst="rect">
            <a:avLst/>
          </a:prstGeom>
        </p:spPr>
        <p:txBody>
          <a:bodyPr wrap="square" lIns="0" tIns="0" rIns="0" bIns="0">
            <a:spAutoFit/>
          </a:bodyPr>
          <a:lstStyle/>
          <a:p>
            <a:pPr>
              <a:defRPr/>
            </a:pPr>
            <a:r>
              <a:rPr lang="en-US" sz="4400" dirty="0" smtClean="0"/>
              <a:t>System Center Advisor: How It Works</a:t>
            </a:r>
            <a:endParaRPr sz="4400" dirty="0"/>
          </a:p>
        </p:txBody>
      </p:sp>
      <p:pic>
        <p:nvPicPr>
          <p:cNvPr id="2" name="Picture 1" descr="lege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100" y="4876652"/>
            <a:ext cx="1185185" cy="1738075"/>
          </a:xfrm>
          <a:prstGeom prst="rect">
            <a:avLst/>
          </a:prstGeom>
        </p:spPr>
      </p:pic>
      <p:pic>
        <p:nvPicPr>
          <p:cNvPr id="4" name="Picture 3" descr="data cen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5800" y="4413990"/>
            <a:ext cx="5384800" cy="2285085"/>
          </a:xfrm>
          <a:prstGeom prst="rect">
            <a:avLst/>
          </a:prstGeom>
        </p:spPr>
      </p:pic>
      <p:pic>
        <p:nvPicPr>
          <p:cNvPr id="14" name="Picture 13" descr="down u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300" y="3337251"/>
            <a:ext cx="4622800" cy="954366"/>
          </a:xfrm>
          <a:prstGeom prst="rect">
            <a:avLst/>
          </a:prstGeom>
        </p:spPr>
      </p:pic>
      <p:pic>
        <p:nvPicPr>
          <p:cNvPr id="15" name="Picture 14" descr="end us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272" y="1511300"/>
            <a:ext cx="1622694" cy="2247900"/>
          </a:xfrm>
          <a:prstGeom prst="rect">
            <a:avLst/>
          </a:prstGeom>
        </p:spPr>
      </p:pic>
      <p:pic>
        <p:nvPicPr>
          <p:cNvPr id="16" name="Picture 15" descr="customer suppor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0701" y="1536700"/>
            <a:ext cx="1732336" cy="1689100"/>
          </a:xfrm>
          <a:prstGeom prst="rect">
            <a:avLst/>
          </a:prstGeom>
        </p:spPr>
      </p:pic>
      <p:pic>
        <p:nvPicPr>
          <p:cNvPr id="13" name="Picture 12" descr="cloud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6500" y="850900"/>
            <a:ext cx="4922684" cy="2657945"/>
          </a:xfrm>
          <a:prstGeom prst="rect">
            <a:avLst/>
          </a:prstGeom>
        </p:spPr>
      </p:pic>
      <p:pic>
        <p:nvPicPr>
          <p:cNvPr id="17" name="Picture 16" descr="system_adviso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400" y="1917700"/>
            <a:ext cx="2895697" cy="932719"/>
          </a:xfrm>
          <a:prstGeom prst="rect">
            <a:avLst/>
          </a:prstGeom>
        </p:spPr>
      </p:pic>
      <p:cxnSp>
        <p:nvCxnSpPr>
          <p:cNvPr id="45" name="Straight Connector 44"/>
          <p:cNvCxnSpPr/>
          <p:nvPr/>
        </p:nvCxnSpPr>
        <p:spPr>
          <a:xfrm rot="5400000">
            <a:off x="4113743" y="3794213"/>
            <a:ext cx="1463040" cy="11254"/>
          </a:xfrm>
          <a:prstGeom prst="line">
            <a:avLst/>
          </a:prstGeom>
          <a:ln w="34925" cap="flat" cmpd="sng" algn="ctr">
            <a:solidFill>
              <a:srgbClr val="800000"/>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946147" y="3809416"/>
            <a:ext cx="1473198" cy="11332"/>
          </a:xfrm>
          <a:prstGeom prst="line">
            <a:avLst/>
          </a:prstGeom>
          <a:ln w="34925" cap="flat" cmpd="sng" algn="ctr">
            <a:solidFill>
              <a:srgbClr val="8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6413500" y="2407920"/>
            <a:ext cx="985128" cy="297180"/>
          </a:xfrm>
          <a:prstGeom prst="line">
            <a:avLst/>
          </a:prstGeom>
          <a:ln w="34925" cap="flat" cmpd="sng" algn="ctr">
            <a:solidFill>
              <a:srgbClr val="800000"/>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555808" y="2415876"/>
            <a:ext cx="579090" cy="355600"/>
          </a:xfrm>
          <a:prstGeom prst="line">
            <a:avLst/>
          </a:prstGeom>
          <a:ln w="34925" cap="flat" cmpd="sng" algn="ctr">
            <a:solidFill>
              <a:srgbClr val="800000"/>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7758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p:cTn id="16" dur="500" fill="hold"/>
                                        <p:tgtEl>
                                          <p:spTgt spid="45"/>
                                        </p:tgtEl>
                                        <p:attrNameLst>
                                          <p:attrName>ppt_w</p:attrName>
                                        </p:attrNameLst>
                                      </p:cBhvr>
                                      <p:tavLst>
                                        <p:tav tm="0">
                                          <p:val>
                                            <p:fltVal val="0"/>
                                          </p:val>
                                        </p:tav>
                                        <p:tav tm="100000">
                                          <p:val>
                                            <p:strVal val="#ppt_w"/>
                                          </p:val>
                                        </p:tav>
                                      </p:tavLst>
                                    </p:anim>
                                    <p:anim calcmode="lin" valueType="num">
                                      <p:cBhvr>
                                        <p:cTn id="17" dur="500" fill="hold"/>
                                        <p:tgtEl>
                                          <p:spTgt spid="45"/>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1.66667E-6 -4.07407E-6 L 0.13333 0.10555 " pathEditMode="relative" ptsTypes="AA">
                                      <p:cBhvr>
                                        <p:cTn id="28" dur="2000" fill="hold"/>
                                        <p:tgtEl>
                                          <p:spTgt spid="17"/>
                                        </p:tgtEl>
                                        <p:attrNameLst>
                                          <p:attrName>ppt_x</p:attrName>
                                          <p:attrName>ppt_y</p:attrName>
                                        </p:attrNameLst>
                                      </p:cBhvr>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par>
                          <p:cTn id="36" fill="hold">
                            <p:stCondLst>
                              <p:cond delay="3000"/>
                            </p:stCondLst>
                            <p:childTnLst>
                              <p:par>
                                <p:cTn id="37" presetID="23" presetClass="entr" presetSubtype="16"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0"/>
          </p:nvPr>
        </p:nvSpPr>
        <p:spPr/>
        <p:txBody>
          <a:bodyPr>
            <a:normAutofit fontScale="92500" lnSpcReduction="20000"/>
          </a:bodyPr>
          <a:lstStyle/>
          <a:p>
            <a:r>
              <a:rPr lang="en-US" dirty="0" smtClean="0"/>
              <a:t>announcing</a:t>
            </a:r>
            <a:endParaRPr lang="en-US" dirty="0"/>
          </a:p>
        </p:txBody>
      </p:sp>
      <p:sp>
        <p:nvSpPr>
          <p:cNvPr id="3" name="Content Placeholder 2"/>
          <p:cNvSpPr>
            <a:spLocks noGrp="1"/>
          </p:cNvSpPr>
          <p:nvPr>
            <p:ph sz="quarter" idx="11"/>
          </p:nvPr>
        </p:nvSpPr>
        <p:spPr>
          <a:xfrm>
            <a:off x="7618413" y="1960378"/>
            <a:ext cx="4419600" cy="997196"/>
          </a:xfrm>
        </p:spPr>
        <p:txBody>
          <a:bodyPr>
            <a:normAutofit fontScale="92500"/>
          </a:bodyPr>
          <a:lstStyle/>
          <a:p>
            <a:r>
              <a:rPr lang="en-US" dirty="0" smtClean="0"/>
              <a:t>Commercial Availability</a:t>
            </a:r>
            <a:endParaRPr lang="en-US" dirty="0"/>
          </a:p>
        </p:txBody>
      </p:sp>
    </p:spTree>
    <p:extLst>
      <p:ext uri="{BB962C8B-B14F-4D97-AF65-F5344CB8AC3E}">
        <p14:creationId xmlns:p14="http://schemas.microsoft.com/office/powerpoint/2010/main" val="1625638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Advisor and Software Assurance</a:t>
            </a:r>
            <a:endParaRPr lang="en-US" dirty="0"/>
          </a:p>
        </p:txBody>
      </p:sp>
      <p:sp>
        <p:nvSpPr>
          <p:cNvPr id="3" name="Text Placeholder 2"/>
          <p:cNvSpPr>
            <a:spLocks noGrp="1"/>
          </p:cNvSpPr>
          <p:nvPr>
            <p:ph type="body" sz="quarter" idx="10"/>
          </p:nvPr>
        </p:nvSpPr>
        <p:spPr>
          <a:xfrm>
            <a:off x="519112" y="1428749"/>
            <a:ext cx="11149013" cy="4708981"/>
          </a:xfrm>
        </p:spPr>
        <p:txBody>
          <a:bodyPr/>
          <a:lstStyle/>
          <a:p>
            <a:r>
              <a:rPr lang="en-US" dirty="0" smtClean="0"/>
              <a:t>Advisor is offered as a new SA benefit</a:t>
            </a:r>
          </a:p>
          <a:p>
            <a:pPr lvl="1"/>
            <a:r>
              <a:rPr lang="en-US" dirty="0" smtClean="0"/>
              <a:t>Ongoing value to the SA program</a:t>
            </a:r>
          </a:p>
          <a:p>
            <a:r>
              <a:rPr lang="en-US" dirty="0" smtClean="0"/>
              <a:t>Licensing</a:t>
            </a:r>
            <a:endParaRPr lang="en-US" dirty="0" smtClean="0"/>
          </a:p>
          <a:p>
            <a:pPr lvl="1"/>
            <a:r>
              <a:rPr lang="en-US" dirty="0" smtClean="0"/>
              <a:t>You must </a:t>
            </a:r>
            <a:r>
              <a:rPr lang="en-US" dirty="0" smtClean="0"/>
              <a:t>have an active SA license for the workload being monitored by Advisor (SA for Windows Server or SQL Server)</a:t>
            </a:r>
          </a:p>
          <a:p>
            <a:pPr lvl="1"/>
            <a:r>
              <a:rPr lang="en-US" dirty="0" smtClean="0"/>
              <a:t>As additional workloads are added, SA licenses for those workloads will be honored</a:t>
            </a:r>
          </a:p>
          <a:p>
            <a:r>
              <a:rPr lang="en-US" dirty="0" smtClean="0"/>
              <a:t>60 Day free trial for simple barrier free onboarding</a:t>
            </a:r>
          </a:p>
          <a:p>
            <a:r>
              <a:rPr lang="en-US" dirty="0" smtClean="0"/>
              <a:t>There is no requirement to enter </a:t>
            </a:r>
            <a:r>
              <a:rPr lang="en-US" dirty="0" smtClean="0"/>
              <a:t>your Microsoft agreement number</a:t>
            </a:r>
            <a:endParaRPr lang="en-US" dirty="0" smtClean="0"/>
          </a:p>
        </p:txBody>
      </p:sp>
    </p:spTree>
    <p:extLst>
      <p:ext uri="{BB962C8B-B14F-4D97-AF65-F5344CB8AC3E}">
        <p14:creationId xmlns:p14="http://schemas.microsoft.com/office/powerpoint/2010/main" val="398903519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2012-02-03T08:00:00+00:00</Event_x0020_End_x0020_Date>
    <Event_x0020_Start_x0020_Date xmlns="2295e2e7-0eeb-498e-8716-217bb2ee6ee3">2012-01-30T08:00:00+00:00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Seattle</TermName>
          <TermId xmlns="http://schemas.microsoft.com/office/infopath/2007/PartnerControls">b156a37a-1c0b-475a-bb02-d5fcd50f448a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TechReady</TermName>
          <TermId xmlns="http://schemas.microsoft.com/office/infopath/2007/PartnerControls">1f00f966-166e-416b-86e6-c3ed613daa7a</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01ad740b-d761-4357-9562-ad7fe6bb4a94</TermId>
        </TermInfo>
      </Terms>
    </AudienceTaxHTField0>
    <MS_x0020_Content_x0020_Owner xmlns="2295e2e7-0eeb-498e-8716-217bb2ee6ee3">
      <UserInfo>
        <DisplayName/>
        <AccountId xsi:nil="true"/>
        <AccountType/>
      </UserInfo>
    </MS_x0020_Content_x0020_Owner>
    <TaxCatchAll xmlns="2295e2e7-0eeb-498e-8716-217bb2ee6ee3">
      <Value>127</Value>
      <Value>104</Value>
      <Value>3</Value>
      <Value>78</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Washington State Convention and Trade Center Seattle, WA</TermName>
          <TermId xmlns="http://schemas.microsoft.com/office/infopath/2007/PartnerControls">2ebf141d-f871-4cc9-bf08-f87f112ab464</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8994FA-3516-4CAD-AF17-428889692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953844-E335-439F-8496-79A35EA4BCA2}">
  <ds:schemaRefs>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8b529f77-48ab-4581-b468-93f09345b8aa"/>
    <ds:schemaRef ds:uri="2295e2e7-0eeb-498e-8716-217bb2ee6ee3"/>
  </ds:schemaRefs>
</ds:datastoreItem>
</file>

<file path=customXml/itemProps3.xml><?xml version="1.0" encoding="utf-8"?>
<ds:datastoreItem xmlns:ds="http://schemas.openxmlformats.org/officeDocument/2006/customXml" ds:itemID="{C37AE488-31CD-4D51-80EC-788E39936A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TechReady14_BO_and_CT_Template</Template>
  <TotalTime>4615</TotalTime>
  <Words>2536</Words>
  <Application>Microsoft Office PowerPoint</Application>
  <PresentationFormat>Custom</PresentationFormat>
  <Paragraphs>322</Paragraphs>
  <Slides>33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Wingdings</vt:lpstr>
      <vt:lpstr>Segoe Condensed</vt:lpstr>
      <vt:lpstr>Segoe</vt:lpstr>
      <vt:lpstr>ＭＳ Ｐゴシック</vt:lpstr>
      <vt:lpstr>Segoe UI</vt:lpstr>
      <vt:lpstr>Office Theme</vt:lpstr>
      <vt:lpstr>System Center Advisor - Deep Dive</vt:lpstr>
      <vt:lpstr>Session Objectives and Takeaways</vt:lpstr>
      <vt:lpstr>The Wisdom of the Cloud</vt:lpstr>
      <vt:lpstr>System Center Advisor Benefits and Features</vt:lpstr>
      <vt:lpstr>PowerPoint Presentation</vt:lpstr>
      <vt:lpstr>Watch this demo on-demand</vt:lpstr>
      <vt:lpstr>System Center Advisor: How It Works</vt:lpstr>
      <vt:lpstr>PowerPoint Presentation</vt:lpstr>
      <vt:lpstr>Advisor and Software Assurance</vt:lpstr>
      <vt:lpstr>PowerPoint Presentation</vt:lpstr>
      <vt:lpstr>Global Availability</vt:lpstr>
      <vt:lpstr>PowerPoint Presentation</vt:lpstr>
      <vt:lpstr>Advisor Workloads</vt:lpstr>
      <vt:lpstr>PowerPoint Presentation</vt:lpstr>
      <vt:lpstr>Preparing Your Environment</vt:lpstr>
      <vt:lpstr>Choose your path</vt:lpstr>
      <vt:lpstr>PowerPoint Presentation</vt:lpstr>
      <vt:lpstr>PowerPoint Presentation</vt:lpstr>
      <vt:lpstr>Usage Statistics</vt:lpstr>
      <vt:lpstr>Top Supportability Issues</vt:lpstr>
      <vt:lpstr>Topology Recommendations</vt:lpstr>
      <vt:lpstr>Topology Example #1 – Domain Environment</vt:lpstr>
      <vt:lpstr>Topology Example #2 – Workgroup Environment</vt:lpstr>
      <vt:lpstr>PowerPoint Presentation</vt:lpstr>
      <vt:lpstr>Advisor and Your Management Solution</vt:lpstr>
      <vt:lpstr>PowerPoint Presentation</vt:lpstr>
      <vt:lpstr>Advisor Data Collection Details</vt:lpstr>
      <vt:lpstr>PowerPoint Presentation</vt:lpstr>
      <vt:lpstr>Data Privacy &amp; Handling Sensitive Data</vt:lpstr>
      <vt:lpstr>Why Try Advisor?</vt:lpstr>
      <vt:lpstr>In review: Session Objectives and Takeaways</vt:lpstr>
      <vt:lpstr>Related Content</vt:lpstr>
      <vt:lpstr>Questions?</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Center Advisor at SQLBITSX</dc:title>
  <dc:subject>&lt;Event Name Here&gt;</dc:subject>
  <dc:creator>Paul Mestemaker</dc:creator>
  <cp:keywords>Conference;SQLBITS</cp:keywords>
  <dc:description>Template: Mitchell Derrey, Silver Fox Productions
Formatting:
Event Date: 01/30/2012 - 02/03/2012
Event Location: WSCC, Seattle, WA
Audience Type: Internal</dc:description>
  <cp:lastModifiedBy>Paul Mestemaker</cp:lastModifiedBy>
  <cp:revision>42</cp:revision>
  <cp:lastPrinted>2010-05-11T05:02:34Z</cp:lastPrinted>
  <dcterms:created xsi:type="dcterms:W3CDTF">2012-01-29T21:51:08Z</dcterms:created>
  <dcterms:modified xsi:type="dcterms:W3CDTF">2012-03-31T14:23:22Z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104;#Washington State Convention and Trade Center Seattle, WA|2ebf141d-f871-4cc9-bf08-f87f112ab464</vt:lpwstr>
  </property>
  <property fmtid="{D5CDD505-2E9C-101B-9397-08002B2CF9AE}" pid="5" name="Event Location">
    <vt:lpwstr>78;#Seattle|b156a37a-1c0b-475a-bb02-d5fcd50f448a</vt:lpwstr>
  </property>
  <property fmtid="{D5CDD505-2E9C-101B-9397-08002B2CF9AE}" pid="6" name="Event1">
    <vt:lpwstr>3;#TechReady|1f00f966-166e-416b-86e6-c3ed613daa7a</vt:lpwstr>
  </property>
  <property fmtid="{D5CDD505-2E9C-101B-9397-08002B2CF9AE}" pid="7" name="Audience">
    <vt:lpwstr>127;#Internal|01ad740b-d761-4357-9562-ad7fe6bb4a94</vt:lpwstr>
  </property>
</Properties>
</file>