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2"/>
  </p:notesMasterIdLst>
  <p:sldIdLst>
    <p:sldId id="256" r:id="rId3"/>
    <p:sldId id="257" r:id="rId4"/>
    <p:sldId id="261" r:id="rId5"/>
    <p:sldId id="258" r:id="rId6"/>
    <p:sldId id="264" r:id="rId7"/>
    <p:sldId id="262" r:id="rId8"/>
    <p:sldId id="260" r:id="rId9"/>
    <p:sldId id="263"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06" autoAdjust="0"/>
  </p:normalViewPr>
  <p:slideViewPr>
    <p:cSldViewPr>
      <p:cViewPr varScale="1">
        <p:scale>
          <a:sx n="49" d="100"/>
          <a:sy n="49" d="100"/>
        </p:scale>
        <p:origin x="-14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105A8-91DE-4CD1-8DAA-FD821F3A5961}" type="datetimeFigureOut">
              <a:rPr lang="en-US" smtClean="0"/>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45F24-873F-4090-97B0-F251443E472D}" type="slidenum">
              <a:rPr lang="en-US" smtClean="0"/>
              <a:t>‹#›</a:t>
            </a:fld>
            <a:endParaRPr lang="en-US"/>
          </a:p>
        </p:txBody>
      </p:sp>
    </p:spTree>
    <p:extLst>
      <p:ext uri="{BB962C8B-B14F-4D97-AF65-F5344CB8AC3E}">
        <p14:creationId xmlns:p14="http://schemas.microsoft.com/office/powerpoint/2010/main" val="218649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Big Data, Cloud, and other Marketing Buzzwords De-mystified</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When your boss sends you to a conference, she expects you to learn something useful. Like all of the buzzwords she has to explain to </a:t>
            </a:r>
            <a:r>
              <a:rPr lang="en-US" sz="1200" i="1" kern="1200" dirty="0" smtClean="0">
                <a:solidFill>
                  <a:schemeClr val="tx1"/>
                </a:solidFill>
                <a:effectLst/>
                <a:latin typeface="+mn-lt"/>
                <a:ea typeface="+mn-ea"/>
                <a:cs typeface="+mn-cs"/>
              </a:rPr>
              <a:t>her</a:t>
            </a:r>
            <a:r>
              <a:rPr lang="en-US" sz="1200" kern="1200" dirty="0" smtClean="0">
                <a:solidFill>
                  <a:schemeClr val="tx1"/>
                </a:solidFill>
                <a:effectLst/>
                <a:latin typeface="+mn-lt"/>
                <a:ea typeface="+mn-ea"/>
                <a:cs typeface="+mn-cs"/>
              </a:rPr>
              <a:t> boss. Make it worth her while (and budget) and bring back the info she craves. Buck Woody, who is surprised that he still is employed by Microsoft, explains them all in one presentation. You’ll laugh, you’ll cry, you’ll be moved by the tales of cloud derring-do (look it up), “Hadoop”, and all kinds of other children-stuffed-toy-named-technologies. You’ll find that learning can be fun, if not dangerous, and along the way you’ll pick up useful information you can use to not only impress your boss, friends and family – but also things you can use to get actual work done.  </a:t>
            </a:r>
            <a:endParaRPr lang="en-US" sz="16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Cloud</a:t>
            </a:r>
            <a:endParaRPr lang="en-US" sz="16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Big Data</a:t>
            </a:r>
            <a:endParaRPr lang="en-US" sz="16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Functional Programming</a:t>
            </a:r>
            <a:endParaRPr lang="en-US" sz="16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Machine Learning and Vision</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845F24-873F-4090-97B0-F251443E472D}" type="slidenum">
              <a:rPr lang="en-US" smtClean="0"/>
              <a:t>1</a:t>
            </a:fld>
            <a:endParaRPr lang="en-US"/>
          </a:p>
        </p:txBody>
      </p:sp>
    </p:spTree>
    <p:extLst>
      <p:ext uri="{BB962C8B-B14F-4D97-AF65-F5344CB8AC3E}">
        <p14:creationId xmlns:p14="http://schemas.microsoft.com/office/powerpoint/2010/main" val="207650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45F24-873F-4090-97B0-F251443E472D}" type="slidenum">
              <a:rPr lang="en-US" smtClean="0"/>
              <a:t>5</a:t>
            </a:fld>
            <a:endParaRPr lang="en-US"/>
          </a:p>
        </p:txBody>
      </p:sp>
    </p:spTree>
    <p:extLst>
      <p:ext uri="{BB962C8B-B14F-4D97-AF65-F5344CB8AC3E}">
        <p14:creationId xmlns:p14="http://schemas.microsoft.com/office/powerpoint/2010/main" val="77763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http://en.wikipedia.org/wiki/Comparison_of_programming_paradigms </a:t>
            </a:r>
          </a:p>
          <a:p>
            <a:endParaRPr lang="en-US" dirty="0"/>
          </a:p>
        </p:txBody>
      </p:sp>
      <p:sp>
        <p:nvSpPr>
          <p:cNvPr id="4" name="Slide Number Placeholder 3"/>
          <p:cNvSpPr>
            <a:spLocks noGrp="1"/>
          </p:cNvSpPr>
          <p:nvPr>
            <p:ph type="sldNum" sz="quarter" idx="10"/>
          </p:nvPr>
        </p:nvSpPr>
        <p:spPr/>
        <p:txBody>
          <a:bodyPr/>
          <a:lstStyle/>
          <a:p>
            <a:fld id="{29845F24-873F-4090-97B0-F251443E472D}" type="slidenum">
              <a:rPr lang="en-US" smtClean="0"/>
              <a:t>7</a:t>
            </a:fld>
            <a:endParaRPr lang="en-US"/>
          </a:p>
        </p:txBody>
      </p:sp>
    </p:spTree>
    <p:extLst>
      <p:ext uri="{BB962C8B-B14F-4D97-AF65-F5344CB8AC3E}">
        <p14:creationId xmlns:p14="http://schemas.microsoft.com/office/powerpoint/2010/main" val="193371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http://en.wikipedia.org/wiki/Comparison_of_programming_paradigms </a:t>
            </a:r>
          </a:p>
          <a:p>
            <a:endParaRPr lang="en-US"/>
          </a:p>
        </p:txBody>
      </p:sp>
      <p:sp>
        <p:nvSpPr>
          <p:cNvPr id="4" name="Slide Number Placeholder 3"/>
          <p:cNvSpPr>
            <a:spLocks noGrp="1"/>
          </p:cNvSpPr>
          <p:nvPr>
            <p:ph type="sldNum" sz="quarter" idx="10"/>
          </p:nvPr>
        </p:nvSpPr>
        <p:spPr/>
        <p:txBody>
          <a:bodyPr/>
          <a:lstStyle/>
          <a:p>
            <a:fld id="{29845F24-873F-4090-97B0-F251443E472D}" type="slidenum">
              <a:rPr lang="en-US" smtClean="0"/>
              <a:t>8</a:t>
            </a:fld>
            <a:endParaRPr lang="en-US"/>
          </a:p>
        </p:txBody>
      </p:sp>
    </p:spTree>
    <p:extLst>
      <p:ext uri="{BB962C8B-B14F-4D97-AF65-F5344CB8AC3E}">
        <p14:creationId xmlns:p14="http://schemas.microsoft.com/office/powerpoint/2010/main" val="193371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6" y="2234114"/>
            <a:ext cx="6281777"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37" y="4612342"/>
            <a:ext cx="4091815" cy="1144929"/>
          </a:xfrm>
        </p:spPr>
        <p:txBody>
          <a:bodyPr/>
          <a:lstStyle>
            <a:lvl1pPr marL="0" indent="0">
              <a:buFont typeface="Arial" pitchFamily="34" charset="0"/>
              <a:buNone/>
              <a:defRPr sz="2400">
                <a:solidFill>
                  <a:schemeClr val="bg1">
                    <a:alpha val="98000"/>
                  </a:schemeClr>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15449157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9" name="Rectangle 18"/>
          <p:cNvSpPr/>
          <p:nvPr/>
        </p:nvSpPr>
        <p:spPr bwMode="auto">
          <a:xfrm>
            <a:off x="389436" y="1447800"/>
            <a:ext cx="8363937"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3112962"/>
            <a:ext cx="5210341" cy="1851276"/>
          </a:xfrm>
        </p:spPr>
        <p:txBody>
          <a:bodyPr lIns="182880" tIns="182880" anchor="ctr" anchorCtr="0"/>
          <a:lstStyle>
            <a:lvl1pPr marL="574675" indent="-571500">
              <a:spcAft>
                <a:spcPts val="1200"/>
              </a:spcAft>
              <a:buNone/>
              <a:defRPr lang="en-US" sz="4400" kern="1200" spc="-100"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2400" kern="1200" spc="-50" baseline="0" dirty="0">
                <a:gradFill>
                  <a:gsLst>
                    <a:gs pos="0">
                      <a:srgbClr val="595959"/>
                    </a:gs>
                    <a:gs pos="86000">
                      <a:srgbClr val="595959"/>
                    </a:gs>
                  </a:gsLst>
                  <a:lin ang="5400000" scaled="0"/>
                </a:gradFill>
                <a:latin typeface="+mn-lt"/>
                <a:ea typeface="+mn-ea"/>
                <a:cs typeface="+mn-cs"/>
              </a:defRPr>
            </a:lvl2pPr>
          </a:lstStyle>
          <a:p>
            <a:pPr marL="3175" lvl="0" indent="0" algn="l" defTabSz="914363" rtl="0" eaLnBrk="1" latinLnBrk="0" hangingPunct="1">
              <a:lnSpc>
                <a:spcPct val="90000"/>
              </a:lnSpc>
              <a:spcBef>
                <a:spcPts val="0"/>
              </a:spcBef>
              <a:spcAft>
                <a:spcPts val="900"/>
              </a:spcAft>
              <a:buSzPct val="80000"/>
            </a:pPr>
            <a:r>
              <a:rPr lang="en-US" smtClean="0"/>
              <a:t>Click to edit Master text styles</a:t>
            </a:r>
          </a:p>
          <a:p>
            <a:pPr marL="3175" lvl="1" indent="0" algn="l" defTabSz="914363" rtl="0" eaLnBrk="1" latinLnBrk="0" hangingPunct="1">
              <a:lnSpc>
                <a:spcPct val="90000"/>
              </a:lnSpc>
              <a:spcBef>
                <a:spcPts val="0"/>
              </a:spcBef>
              <a:spcAft>
                <a:spcPts val="900"/>
              </a:spcAft>
              <a:buSzPct val="80000"/>
            </a:pPr>
            <a:r>
              <a:rPr lang="en-US" smtClean="0"/>
              <a:t>Second level</a:t>
            </a:r>
          </a:p>
        </p:txBody>
      </p:sp>
      <p:sp>
        <p:nvSpPr>
          <p:cNvPr id="18" name="Freeform 105"/>
          <p:cNvSpPr>
            <a:spLocks/>
          </p:cNvSpPr>
          <p:nvPr/>
        </p:nvSpPr>
        <p:spPr bwMode="black">
          <a:xfrm>
            <a:off x="900364" y="2133600"/>
            <a:ext cx="1399159" cy="38100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lvl="0" defTabSz="1218987"/>
            <a:endParaRPr lang="en-US" sz="1600">
              <a:solidFill>
                <a:srgbClr val="292929"/>
              </a:solidFill>
            </a:endParaRPr>
          </a:p>
        </p:txBody>
      </p:sp>
    </p:spTree>
    <p:extLst>
      <p:ext uri="{BB962C8B-B14F-4D97-AF65-F5344CB8AC3E}">
        <p14:creationId xmlns:p14="http://schemas.microsoft.com/office/powerpoint/2010/main" val="216639209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17213" y="1796716"/>
            <a:ext cx="3154788" cy="729916"/>
          </a:xfrm>
        </p:spPr>
        <p:txBody>
          <a:bodyPr anchor="ctr" anchorCtr="0">
            <a:noAutofit/>
          </a:bodyPr>
          <a:lstStyle>
            <a:lvl1pPr>
              <a:lnSpc>
                <a:spcPct val="90000"/>
              </a:lnSpc>
              <a:defRPr sz="4800" baseline="0">
                <a:solidFill>
                  <a:schemeClr val="bg1">
                    <a:alpha val="98000"/>
                  </a:schemeClr>
                </a:solidFill>
              </a:defRPr>
            </a:lvl1pPr>
          </a:lstStyle>
          <a:p>
            <a:r>
              <a:rPr lang="en-US" dirty="0" smtClean="0"/>
              <a:t>Demo</a:t>
            </a:r>
            <a:endParaRPr lang="en-US" dirty="0"/>
          </a:p>
        </p:txBody>
      </p:sp>
      <p:sp>
        <p:nvSpPr>
          <p:cNvPr id="3" name="Subtitle 2"/>
          <p:cNvSpPr>
            <a:spLocks noGrp="1"/>
          </p:cNvSpPr>
          <p:nvPr>
            <p:ph type="subTitle" idx="1" hasCustomPrompt="1"/>
          </p:nvPr>
        </p:nvSpPr>
        <p:spPr>
          <a:xfrm>
            <a:off x="1417213" y="4427315"/>
            <a:ext cx="3154788"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Presenter Name</a:t>
            </a:r>
            <a:endParaRPr lang="en-US" dirty="0"/>
          </a:p>
        </p:txBody>
      </p:sp>
      <p:sp>
        <p:nvSpPr>
          <p:cNvPr id="7" name="Text Placeholder 6"/>
          <p:cNvSpPr>
            <a:spLocks noGrp="1"/>
          </p:cNvSpPr>
          <p:nvPr>
            <p:ph type="body" sz="quarter" idx="10" hasCustomPrompt="1"/>
          </p:nvPr>
        </p:nvSpPr>
        <p:spPr>
          <a:xfrm>
            <a:off x="1417213" y="2536257"/>
            <a:ext cx="4061590" cy="1831206"/>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lang="en-US" sz="6000" dirty="0" smtClean="0">
                <a:solidFill>
                  <a:srgbClr val="00B0F0"/>
                </a:solidFill>
                <a:latin typeface="Segoe UI Light" pitchFamily="34" charset="0"/>
              </a:defRPr>
            </a:lvl1pPr>
          </a:lstStyle>
          <a:p>
            <a:pPr lvl="0"/>
            <a:r>
              <a:rPr lang="en-US" dirty="0" smtClean="0"/>
              <a:t>click to…</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143" y="1336766"/>
            <a:ext cx="3005240" cy="4005943"/>
          </a:xfrm>
          <a:prstGeom prst="rect">
            <a:avLst/>
          </a:prstGeom>
        </p:spPr>
      </p:pic>
    </p:spTree>
    <p:extLst>
      <p:ext uri="{BB962C8B-B14F-4D97-AF65-F5344CB8AC3E}">
        <p14:creationId xmlns:p14="http://schemas.microsoft.com/office/powerpoint/2010/main" val="140352470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99624" y="2602279"/>
            <a:ext cx="3154788" cy="1523494"/>
          </a:xfrm>
        </p:spPr>
        <p:txBody>
          <a:bodyPr anchor="ctr" anchorCtr="0">
            <a:noAutofit/>
          </a:bodyPr>
          <a:lstStyle>
            <a:lvl1pPr algn="l">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352657"/>
            <a:ext cx="3154788"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566980" y="3364026"/>
            <a:ext cx="2506369" cy="1274538"/>
          </a:xfrm>
        </p:spPr>
        <p:txBody>
          <a:bodyPr anchor="t" anchorCtr="0">
            <a:noAutofit/>
            <a:scene3d>
              <a:camera prst="orthographicFront"/>
              <a:lightRig rig="flat" dir="t"/>
            </a:scene3d>
            <a:sp3d>
              <a:contourClr>
                <a:schemeClr val="bg2"/>
              </a:contourClr>
            </a:sp3d>
          </a:bodyPr>
          <a:lstStyle>
            <a:lvl1pPr marL="0" indent="0" algn="ctr">
              <a:buFont typeface="Arial" pitchFamily="34" charset="0"/>
              <a:buNone/>
              <a:defRPr lang="en-US" sz="6000" dirty="0" smtClean="0">
                <a:solidFill>
                  <a:srgbClr val="00B0F0"/>
                </a:solidFill>
                <a:latin typeface="Segoe UI Light" pitchFamily="34" charset="0"/>
              </a:defRPr>
            </a:lvl1pPr>
          </a:lstStyle>
          <a:p>
            <a:pPr lvl="0"/>
            <a:r>
              <a:rPr lang="en-US" dirty="0" smtClean="0"/>
              <a:t>video</a:t>
            </a:r>
          </a:p>
        </p:txBody>
      </p:sp>
      <p:sp>
        <p:nvSpPr>
          <p:cNvPr id="8" name="Freeform 6"/>
          <p:cNvSpPr>
            <a:spLocks noEditPoints="1"/>
          </p:cNvSpPr>
          <p:nvPr/>
        </p:nvSpPr>
        <p:spPr bwMode="auto">
          <a:xfrm>
            <a:off x="5382294" y="1504002"/>
            <a:ext cx="2918709" cy="372005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763837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447800"/>
            <a:ext cx="31547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5630473"/>
            <a:ext cx="3154788"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4160520"/>
            <a:ext cx="6656137"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2242931"/>
            <a:ext cx="2383306" cy="1934622"/>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88628048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447800"/>
            <a:ext cx="31547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5630473"/>
            <a:ext cx="3154788"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4160520"/>
            <a:ext cx="6656137"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5944255" y="1932604"/>
            <a:ext cx="2260588" cy="231424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82483372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447800"/>
            <a:ext cx="31547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5630473"/>
            <a:ext cx="3154788"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4160520"/>
            <a:ext cx="6656137"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6663804" y="1905000"/>
            <a:ext cx="958447" cy="3245368"/>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2265307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3467676"/>
            <a:ext cx="8022140"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800"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6338048"/>
            <a:ext cx="1880410" cy="291353"/>
          </a:xfrm>
          <a:prstGeom prst="rect">
            <a:avLst/>
          </a:prstGeom>
        </p:spPr>
      </p:pic>
    </p:spTree>
    <p:extLst>
      <p:ext uri="{BB962C8B-B14F-4D97-AF65-F5344CB8AC3E}">
        <p14:creationId xmlns:p14="http://schemas.microsoft.com/office/powerpoint/2010/main" val="47038225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241725" y="3140274"/>
            <a:ext cx="2660550" cy="577452"/>
          </a:xfrm>
          <a:prstGeom prst="rect">
            <a:avLst/>
          </a:prstGeom>
          <a:noFill/>
          <a:ln>
            <a:noFill/>
          </a:ln>
        </p:spPr>
      </p:pic>
      <p:sp>
        <p:nvSpPr>
          <p:cNvPr id="3"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alpha val="99000"/>
                  </a:schemeClr>
                </a:solidFill>
                <a:latin typeface="Segoe UI" pitchFamily="34" charset="0"/>
                <a:cs typeface="Arial" charset="0"/>
              </a:rPr>
              <a:t>© </a:t>
            </a:r>
            <a:r>
              <a:rPr lang="en-US" sz="700" dirty="0" smtClean="0">
                <a:solidFill>
                  <a:schemeClr val="bg1">
                    <a:alpha val="99000"/>
                  </a:schemeClr>
                </a:solidFill>
                <a:latin typeface="Segoe UI" pitchFamily="34" charset="0"/>
                <a:cs typeface="Arial" charset="0"/>
              </a:rPr>
              <a:t>2011 Microsoft </a:t>
            </a:r>
            <a:r>
              <a:rPr lang="en-US" sz="700" dirty="0">
                <a:solidFill>
                  <a:schemeClr val="bg1">
                    <a:alpha val="99000"/>
                  </a:schemeClr>
                </a:soli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alpha val="99000"/>
                  </a:schemeClr>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chemeClr val="bg1">
                    <a:alpha val="99000"/>
                  </a:schemeClr>
                </a:solidFill>
                <a:latin typeface="Segoe UI" pitchFamily="34" charset="0"/>
                <a:cs typeface="Arial" charset="0"/>
              </a:rPr>
              <a:t>MICROSOFT </a:t>
            </a:r>
            <a:r>
              <a:rPr lang="en-US" sz="700" dirty="0">
                <a:solidFill>
                  <a:schemeClr val="bg1">
                    <a:alpha val="99000"/>
                  </a:schemeClr>
                </a:soli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43929141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ALKIN - Prints in GRAYSCALE">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384673" y="2892711"/>
            <a:ext cx="8423524" cy="2437590"/>
          </a:xfrm>
        </p:spPr>
        <p:txBody>
          <a:bodyPr/>
          <a:lstStyle>
            <a:lvl1pPr marL="0" indent="0">
              <a:buNone/>
              <a:defRPr lang="en-US" sz="8800" i="0" kern="1200" spc="-100" baseline="0" dirty="0" smtClean="0">
                <a:solidFill>
                  <a:schemeClr val="bg1">
                    <a:alpha val="99000"/>
                  </a:schemeClr>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384673" y="4343400"/>
            <a:ext cx="5636696" cy="443198"/>
          </a:xfrm>
        </p:spPr>
        <p:txBody>
          <a:bodyPr/>
          <a:lstStyle>
            <a:lvl1pPr marL="0" indent="0">
              <a:buNone/>
              <a:defRPr lang="en-US" sz="3200" kern="1200" spc="-100" baseline="0" dirty="0">
                <a:solidFill>
                  <a:schemeClr val="bg1">
                    <a:alpha val="99000"/>
                  </a:schemeClr>
                </a:solidFill>
                <a:latin typeface="+mj-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6364651"/>
            <a:ext cx="1197051" cy="268366"/>
          </a:xfrm>
          <a:prstGeom prst="rect">
            <a:avLst/>
          </a:prstGeom>
          <a:noFill/>
          <a:ln>
            <a:noFill/>
          </a:ln>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228600"/>
            <a:ext cx="1873858" cy="290338"/>
          </a:xfrm>
          <a:prstGeom prst="rect">
            <a:avLst/>
          </a:prstGeom>
        </p:spPr>
      </p:pic>
    </p:spTree>
    <p:extLst>
      <p:ext uri="{BB962C8B-B14F-4D97-AF65-F5344CB8AC3E}">
        <p14:creationId xmlns:p14="http://schemas.microsoft.com/office/powerpoint/2010/main" val="261581141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17966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402777"/>
            <a:ext cx="8363938" cy="747897"/>
          </a:xfrm>
        </p:spPr>
        <p:txBody>
          <a:bodyPr/>
          <a:lstStyle>
            <a:lvl1pPr>
              <a:defRPr sz="54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370526"/>
            <a:ext cx="8363938" cy="946413"/>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
        <p:nvSpPr>
          <p:cNvPr id="10" name="Rectangle 9"/>
          <p:cNvSpPr/>
          <p:nvPr/>
        </p:nvSpPr>
        <p:spPr bwMode="auto">
          <a:xfrm>
            <a:off x="0" y="6574428"/>
            <a:ext cx="9144000" cy="28357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68531" y="113218"/>
            <a:ext cx="1108605" cy="740353"/>
          </a:xfrm>
          <a:prstGeom prst="rect">
            <a:avLst/>
          </a:prstGeom>
        </p:spPr>
      </p:pic>
      <p:sp>
        <p:nvSpPr>
          <p:cNvPr id="13" name="Rectangle 12"/>
          <p:cNvSpPr/>
          <p:nvPr/>
        </p:nvSpPr>
        <p:spPr bwMode="auto">
          <a:xfrm>
            <a:off x="0" y="1"/>
            <a:ext cx="9144000"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9013636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0695090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1181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905005"/>
            <a:ext cx="8363937"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52793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0" name="Rectangle 9"/>
          <p:cNvSpPr/>
          <p:nvPr/>
        </p:nvSpPr>
        <p:spPr bwMode="auto">
          <a:xfrm>
            <a:off x="0" y="6574428"/>
            <a:ext cx="9144000" cy="28357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968531" y="113218"/>
            <a:ext cx="1108605" cy="740353"/>
          </a:xfrm>
          <a:prstGeom prst="rect">
            <a:avLst/>
          </a:prstGeom>
        </p:spPr>
      </p:pic>
      <p:sp>
        <p:nvSpPr>
          <p:cNvPr id="13" name="Rectangle 12"/>
          <p:cNvSpPr/>
          <p:nvPr/>
        </p:nvSpPr>
        <p:spPr bwMode="auto">
          <a:xfrm>
            <a:off x="0" y="1"/>
            <a:ext cx="9144000"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202099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836884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99036"/>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975" indent="-342900">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900" indent="-342900">
              <a:spcBef>
                <a:spcPts val="0"/>
              </a:spcBef>
              <a:spcAft>
                <a:spcPts val="400"/>
              </a:spcAft>
              <a:buFont typeface="Arial" pitchFamily="34" charset="0"/>
              <a:buChar char="•"/>
              <a:defRPr/>
            </a:lvl5pPr>
            <a:lvl6pPr marL="1033462" indent="-342900">
              <a:buFont typeface="Arial" pitchFamily="34" charset="0"/>
              <a:buChar char="•"/>
              <a:defRPr sz="2400">
                <a:gradFill>
                  <a:gsLst>
                    <a:gs pos="0">
                      <a:srgbClr val="595959"/>
                    </a:gs>
                    <a:gs pos="86000">
                      <a:srgbClr val="595959"/>
                    </a:gs>
                  </a:gsLst>
                  <a:lin ang="5400000" scaled="0"/>
                </a:gradFill>
              </a:defRPr>
            </a:lvl6pPr>
            <a:lvl7pPr marL="1255713" indent="-225425">
              <a:defRPr>
                <a:gradFill>
                  <a:gsLst>
                    <a:gs pos="0">
                      <a:srgbClr val="595959"/>
                    </a:gs>
                    <a:gs pos="86000">
                      <a:srgbClr val="595959"/>
                    </a:gs>
                  </a:gsLst>
                  <a:lin ang="5400000" scaled="0"/>
                </a:gradFill>
              </a:defRPr>
            </a:lvl7pPr>
            <a:lvl8pPr marL="1487488" indent="-231775">
              <a:defRPr>
                <a:gradFill>
                  <a:gsLst>
                    <a:gs pos="0">
                      <a:srgbClr val="595959"/>
                    </a:gs>
                    <a:gs pos="86000">
                      <a:srgbClr val="595959"/>
                    </a:gs>
                  </a:gsLst>
                  <a:lin ang="5400000" scaled="0"/>
                </a:gradFill>
              </a:defRPr>
            </a:lvl8pPr>
          </a:lstStyle>
          <a:p>
            <a:pPr marL="346075" lvl="0" indent="-346075" algn="l" defTabSz="914363" rtl="0" eaLnBrk="1" latinLnBrk="0" hangingPunct="1">
              <a:lnSpc>
                <a:spcPct val="90000"/>
              </a:lnSpc>
              <a:spcBef>
                <a:spcPct val="20000"/>
              </a:spcBef>
              <a:buSzPct val="90000"/>
              <a:buFont typeface="Arial" pitchFamily="34" charset="0"/>
              <a:buChar char="•"/>
            </a:pPr>
            <a:r>
              <a:rPr lang="en-US" smtClean="0"/>
              <a:t>Click to edit Master text styles</a:t>
            </a:r>
          </a:p>
          <a:p>
            <a:pPr marL="346075" lvl="1" indent="-346075" algn="l" defTabSz="914363" rtl="0" eaLnBrk="1" latinLnBrk="0" hangingPunct="1">
              <a:lnSpc>
                <a:spcPct val="90000"/>
              </a:lnSpc>
              <a:spcBef>
                <a:spcPct val="20000"/>
              </a:spcBef>
              <a:buSzPct val="90000"/>
              <a:buFont typeface="Arial" pitchFamily="34" charset="0"/>
              <a:buChar char="•"/>
            </a:pPr>
            <a:r>
              <a:rPr lang="en-US" smtClean="0"/>
              <a:t>Second level</a:t>
            </a:r>
          </a:p>
          <a:p>
            <a:pPr marL="346075" lvl="2" indent="-346075" algn="l" defTabSz="914363" rtl="0" eaLnBrk="1" latinLnBrk="0" hangingPunct="1">
              <a:lnSpc>
                <a:spcPct val="90000"/>
              </a:lnSpc>
              <a:spcBef>
                <a:spcPct val="20000"/>
              </a:spcBef>
              <a:buSzPct val="90000"/>
              <a:buFont typeface="Arial" pitchFamily="34" charset="0"/>
              <a:buChar char="•"/>
            </a:pPr>
            <a:r>
              <a:rPr lang="en-US" smtClean="0"/>
              <a:t>Third level</a:t>
            </a:r>
          </a:p>
          <a:p>
            <a:pPr marL="346075" lvl="3" indent="-346075" algn="l" defTabSz="914363" rtl="0" eaLnBrk="1" latinLnBrk="0" hangingPunct="1">
              <a:lnSpc>
                <a:spcPct val="90000"/>
              </a:lnSpc>
              <a:spcBef>
                <a:spcPct val="20000"/>
              </a:spcBef>
              <a:buSzPct val="90000"/>
              <a:buFont typeface="Arial" pitchFamily="34" charset="0"/>
              <a:buChar char="•"/>
            </a:pPr>
            <a:r>
              <a:rPr lang="en-US" smtClean="0"/>
              <a:t>Fourth level</a:t>
            </a:r>
          </a:p>
          <a:p>
            <a:pPr marL="346075" lvl="4" indent="-346075" algn="l" defTabSz="91436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6372547"/>
            <a:ext cx="1261769" cy="195501"/>
          </a:xfrm>
          <a:prstGeom prst="rect">
            <a:avLst/>
          </a:prstGeom>
        </p:spPr>
      </p:pic>
    </p:spTree>
    <p:extLst>
      <p:ext uri="{BB962C8B-B14F-4D97-AF65-F5344CB8AC3E}">
        <p14:creationId xmlns:p14="http://schemas.microsoft.com/office/powerpoint/2010/main" val="129889119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sz="54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443746"/>
          </a:xfrm>
        </p:spPr>
        <p:txBody>
          <a:bodyPr/>
          <a:lstStyle>
            <a:lvl1pPr marL="341313" indent="-341313">
              <a:lnSpc>
                <a:spcPct val="90000"/>
              </a:lnSpc>
              <a:buSzPct val="80000"/>
              <a:buFont typeface="Arial" pitchFamily="34" charset="0"/>
              <a:buChar char="•"/>
              <a:defRPr sz="3200"/>
            </a:lvl1pPr>
            <a:lvl2pPr marL="627063" indent="-285750">
              <a:lnSpc>
                <a:spcPct val="90000"/>
              </a:lnSpc>
              <a:buSzPct val="80000"/>
              <a:buFont typeface="Arial" pitchFamily="34" charset="0"/>
              <a:buChar char="•"/>
              <a:defRPr sz="2800"/>
            </a:lvl2pPr>
            <a:lvl3pPr marL="914400" indent="-287338">
              <a:lnSpc>
                <a:spcPct val="90000"/>
              </a:lnSpc>
              <a:buSzPct val="80000"/>
              <a:buFont typeface="Arial" pitchFamily="34" charset="0"/>
              <a:buChar char="•"/>
              <a:defRPr sz="2400"/>
            </a:lvl3pPr>
            <a:lvl4pPr marL="1712913" indent="-225425">
              <a:lnSpc>
                <a:spcPct val="90000"/>
              </a:lnSpc>
              <a:buSzPct val="80000"/>
              <a:buFont typeface="Arial" pitchFamily="34" charset="0"/>
              <a:buChar char="•"/>
              <a:defRPr sz="2000"/>
            </a:lvl4pPr>
            <a:lvl5pPr marL="1944688" indent="-231775">
              <a:lnSpc>
                <a:spcPct val="90000"/>
              </a:lnSpc>
              <a:buSzPct val="80000"/>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443746"/>
          </a:xfrm>
        </p:spPr>
        <p:txBody>
          <a:bodyPr/>
          <a:lstStyle>
            <a:lvl1pPr marL="457200" indent="-457200">
              <a:lnSpc>
                <a:spcPct val="90000"/>
              </a:lnSpc>
              <a:buSzPct val="80000"/>
              <a:buFont typeface="Arial" pitchFamily="34" charset="0"/>
              <a:buChar char="•"/>
              <a:defRPr lang="en-US" sz="3200" kern="1200" dirty="0" smtClean="0">
                <a:gradFill>
                  <a:gsLst>
                    <a:gs pos="0">
                      <a:srgbClr val="595959"/>
                    </a:gs>
                    <a:gs pos="86000">
                      <a:srgbClr val="595959"/>
                    </a:gs>
                  </a:gsLst>
                  <a:lin ang="5400000" scaled="0"/>
                </a:gradFill>
                <a:latin typeface="+mn-lt"/>
                <a:ea typeface="+mn-ea"/>
                <a:cs typeface="+mn-cs"/>
              </a:defRPr>
            </a:lvl1pPr>
            <a:lvl2pPr marL="798513" indent="-457200">
              <a:lnSpc>
                <a:spcPct val="90000"/>
              </a:lnSpc>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a:defRPr sz="1800"/>
            </a:lvl6pPr>
            <a:lvl7pPr>
              <a:defRPr sz="1800"/>
            </a:lvl7pPr>
            <a:lvl8pPr>
              <a:defRPr sz="1800"/>
            </a:lvl8pPr>
            <a:lvl9pPr>
              <a:defRPr sz="1800"/>
            </a:lvl9pPr>
          </a:lstStyle>
          <a:p>
            <a:pPr marL="341313" lvl="0" indent="-341313" algn="l" defTabSz="914363" rtl="0" eaLnBrk="1" latinLnBrk="0" hangingPunct="1">
              <a:lnSpc>
                <a:spcPct val="90000"/>
              </a:lnSpc>
              <a:spcBef>
                <a:spcPct val="20000"/>
              </a:spcBef>
              <a:buSzPct val="80000"/>
              <a:buFont typeface="Arial" pitchFamily="34" charset="0"/>
              <a:buChar char="•"/>
            </a:pPr>
            <a:r>
              <a:rPr lang="en-US" smtClean="0"/>
              <a:t>Click to edit Master text styles</a:t>
            </a:r>
          </a:p>
          <a:p>
            <a:pPr marL="341313" lvl="1" indent="-341313" algn="l" defTabSz="914363" rtl="0" eaLnBrk="1" latinLnBrk="0" hangingPunct="1">
              <a:lnSpc>
                <a:spcPct val="90000"/>
              </a:lnSpc>
              <a:spcBef>
                <a:spcPct val="20000"/>
              </a:spcBef>
              <a:buSzPct val="80000"/>
              <a:buFont typeface="Arial" pitchFamily="34" charset="0"/>
              <a:buChar char="•"/>
            </a:pPr>
            <a:r>
              <a:rPr lang="en-US" smtClean="0"/>
              <a:t>Second level</a:t>
            </a:r>
          </a:p>
          <a:p>
            <a:pPr marL="341313" lvl="2" indent="-341313" algn="l" defTabSz="914363" rtl="0" eaLnBrk="1" latinLnBrk="0" hangingPunct="1">
              <a:lnSpc>
                <a:spcPct val="90000"/>
              </a:lnSpc>
              <a:spcBef>
                <a:spcPct val="20000"/>
              </a:spcBef>
              <a:buSzPct val="80000"/>
              <a:buFont typeface="Arial" pitchFamily="34" charset="0"/>
              <a:buChar char="•"/>
            </a:pPr>
            <a:r>
              <a:rPr lang="en-US" smtClean="0"/>
              <a:t>Third level</a:t>
            </a:r>
          </a:p>
          <a:p>
            <a:pPr marL="341313" lvl="3" indent="-341313" algn="l" defTabSz="914363" rtl="0" eaLnBrk="1" latinLnBrk="0" hangingPunct="1">
              <a:lnSpc>
                <a:spcPct val="90000"/>
              </a:lnSpc>
              <a:spcBef>
                <a:spcPct val="20000"/>
              </a:spcBef>
              <a:buSzPct val="80000"/>
              <a:buFont typeface="Arial" pitchFamily="34" charset="0"/>
              <a:buChar char="•"/>
            </a:pPr>
            <a:r>
              <a:rPr lang="en-US" smtClean="0"/>
              <a:t>Fourth level</a:t>
            </a:r>
          </a:p>
          <a:p>
            <a:pPr marL="341313" lvl="4" indent="-341313" algn="l" defTabSz="914363"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6372547"/>
            <a:ext cx="1261769" cy="195501"/>
          </a:xfrm>
          <a:prstGeom prst="rect">
            <a:avLst/>
          </a:prstGeom>
        </p:spPr>
      </p:pic>
    </p:spTree>
    <p:extLst>
      <p:ext uri="{BB962C8B-B14F-4D97-AF65-F5344CB8AC3E}">
        <p14:creationId xmlns:p14="http://schemas.microsoft.com/office/powerpoint/2010/main" val="292236400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04601"/>
            <a:ext cx="4115872" cy="886397"/>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66796"/>
            <a:ext cx="4114800" cy="2332946"/>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04601"/>
            <a:ext cx="4115872" cy="886397"/>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266796"/>
            <a:ext cx="4115872" cy="2332946"/>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6372547"/>
            <a:ext cx="1261769" cy="195501"/>
          </a:xfrm>
          <a:prstGeom prst="rect">
            <a:avLst/>
          </a:prstGeom>
        </p:spPr>
      </p:pic>
    </p:spTree>
    <p:extLst>
      <p:ext uri="{BB962C8B-B14F-4D97-AF65-F5344CB8AC3E}">
        <p14:creationId xmlns:p14="http://schemas.microsoft.com/office/powerpoint/2010/main" val="218001519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sz="5400"/>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6372547"/>
            <a:ext cx="1261769" cy="195501"/>
          </a:xfrm>
          <a:prstGeom prst="rect">
            <a:avLst/>
          </a:prstGeom>
        </p:spPr>
      </p:pic>
    </p:spTree>
    <p:extLst>
      <p:ext uri="{BB962C8B-B14F-4D97-AF65-F5344CB8AC3E}">
        <p14:creationId xmlns:p14="http://schemas.microsoft.com/office/powerpoint/2010/main" val="335185928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6372547"/>
            <a:ext cx="1261769" cy="195501"/>
          </a:xfrm>
          <a:prstGeom prst="rect">
            <a:avLst/>
          </a:prstGeom>
        </p:spPr>
      </p:pic>
    </p:spTree>
    <p:extLst>
      <p:ext uri="{BB962C8B-B14F-4D97-AF65-F5344CB8AC3E}">
        <p14:creationId xmlns:p14="http://schemas.microsoft.com/office/powerpoint/2010/main" val="338874884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4922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1" y="0"/>
            <a:ext cx="231318"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0" y="0"/>
            <a:ext cx="9144000" cy="1447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389435" y="228604"/>
            <a:ext cx="8363939"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905003"/>
            <a:ext cx="8363937"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5832376"/>
      </p:ext>
    </p:extLst>
  </p:cSld>
  <p:clrMap bg1="lt1" tx1="dk1" bg2="lt2" tx2="dk2" accent1="accent1" accent2="accent2" accent3="accent3" accent4="accent4" accent5="accent5" accent6="accent6" hlink="hlink" folHlink="folHlink"/>
  <p:sldLayoutIdLst>
    <p:sldLayoutId id="214748368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a:ln w="3175">
            <a:noFill/>
          </a:ln>
          <a:solidFill>
            <a:schemeClr val="bg1">
              <a:alpha val="99000"/>
            </a:schemeClr>
          </a:solidFill>
          <a:effectLst/>
          <a:latin typeface="Segoe UI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595959"/>
              </a:gs>
              <a:gs pos="86000">
                <a:srgbClr val="595959"/>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595959"/>
              </a:gs>
              <a:gs pos="86000">
                <a:srgbClr val="595959"/>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595959"/>
              </a:gs>
              <a:gs pos="86000">
                <a:srgbClr val="595959"/>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595959"/>
              </a:gs>
              <a:gs pos="86000">
                <a:srgbClr val="595959"/>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595959"/>
              </a:gs>
              <a:gs pos="86000">
                <a:srgbClr val="595959"/>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qlbits.com/"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www.mongodb.org/" TargetMode="External"/><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19.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rainfag.com/journal/startrek_spock.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76600" y="4648200"/>
            <a:ext cx="2381250" cy="1776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4243" y="1219200"/>
            <a:ext cx="8525964" cy="2718886"/>
          </a:xfrm>
        </p:spPr>
        <p:txBody>
          <a:bodyPr/>
          <a:lstStyle/>
          <a:p>
            <a:pPr algn="ctr"/>
            <a:r>
              <a:rPr lang="en-US" dirty="0" smtClean="0"/>
              <a:t>Computing Buzzwords De-Mystified</a:t>
            </a:r>
            <a:endParaRPr lang="en-US" dirty="0"/>
          </a:p>
        </p:txBody>
      </p:sp>
      <p:sp>
        <p:nvSpPr>
          <p:cNvPr id="3" name="Subtitle 2"/>
          <p:cNvSpPr>
            <a:spLocks noGrp="1"/>
          </p:cNvSpPr>
          <p:nvPr>
            <p:ph type="body" sz="quarter" idx="11"/>
          </p:nvPr>
        </p:nvSpPr>
        <p:spPr>
          <a:xfrm>
            <a:off x="547143" y="4038600"/>
            <a:ext cx="7840163" cy="276999"/>
          </a:xfrm>
        </p:spPr>
        <p:txBody>
          <a:bodyPr/>
          <a:lstStyle/>
          <a:p>
            <a:pPr algn="ctr"/>
            <a:r>
              <a:rPr lang="en-US" sz="2000" i="1" dirty="0" smtClean="0">
                <a:solidFill>
                  <a:srgbClr val="FFC000">
                    <a:alpha val="98000"/>
                  </a:srgbClr>
                </a:solidFill>
              </a:rPr>
              <a:t>(Doesn’t “cloud” mean that you’ve made it harder to understand?)</a:t>
            </a:r>
            <a:endParaRPr lang="en-US" sz="2000" i="1" dirty="0">
              <a:solidFill>
                <a:srgbClr val="FFC000">
                  <a:alpha val="98000"/>
                </a:srgbClr>
              </a:solidFill>
            </a:endParaRPr>
          </a:p>
        </p:txBody>
      </p:sp>
      <p:pic>
        <p:nvPicPr>
          <p:cNvPr id="1026" name="Picture 2" descr="SQLBits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6562" y="414939"/>
            <a:ext cx="1921326" cy="65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6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75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001"/>
            <a:ext cx="2133600" cy="711200"/>
          </a:xfrm>
        </p:spPr>
        <p:txBody>
          <a:bodyPr/>
          <a:lstStyle/>
          <a:p>
            <a:r>
              <a:rPr lang="en-US" dirty="0" smtClean="0">
                <a:solidFill>
                  <a:schemeClr val="bg1"/>
                </a:solidFill>
              </a:rPr>
              <a:t>Cloud</a:t>
            </a:r>
            <a:endParaRPr lang="en-US" dirty="0">
              <a:solidFill>
                <a:schemeClr val="bg1"/>
              </a:solidFill>
            </a:endParaRPr>
          </a:p>
        </p:txBody>
      </p:sp>
      <p:sp>
        <p:nvSpPr>
          <p:cNvPr id="3" name="Content Placeholder 2"/>
          <p:cNvSpPr>
            <a:spLocks noGrp="1"/>
          </p:cNvSpPr>
          <p:nvPr>
            <p:ph idx="1"/>
          </p:nvPr>
        </p:nvSpPr>
        <p:spPr>
          <a:xfrm>
            <a:off x="228600" y="1752600"/>
            <a:ext cx="8686800" cy="4495800"/>
          </a:xfrm>
        </p:spPr>
        <p:txBody>
          <a:bodyPr>
            <a:noAutofit/>
          </a:bodyPr>
          <a:lstStyle/>
          <a:p>
            <a:r>
              <a:rPr lang="en-US" sz="4000" dirty="0" smtClean="0">
                <a:solidFill>
                  <a:schemeClr val="accent1"/>
                </a:solidFill>
              </a:rPr>
              <a:t>NIST Definition</a:t>
            </a:r>
          </a:p>
          <a:p>
            <a:r>
              <a:rPr lang="en-US" sz="4000" dirty="0" smtClean="0">
                <a:solidFill>
                  <a:schemeClr val="accent1"/>
                </a:solidFill>
              </a:rPr>
              <a:t>Simpler Definition:</a:t>
            </a:r>
          </a:p>
          <a:p>
            <a:pPr marL="0" indent="0" algn="ctr">
              <a:buNone/>
            </a:pPr>
            <a:r>
              <a:rPr lang="en-US" sz="2400" dirty="0" smtClean="0">
                <a:solidFill>
                  <a:schemeClr val="accent4"/>
                </a:solidFill>
              </a:rPr>
              <a:t>Performing some or all of your computing somewhere else</a:t>
            </a:r>
          </a:p>
          <a:p>
            <a:r>
              <a:rPr lang="en-US" sz="4000" dirty="0" smtClean="0">
                <a:solidFill>
                  <a:schemeClr val="accent1"/>
                </a:solidFill>
              </a:rPr>
              <a:t>The AS’s</a:t>
            </a:r>
          </a:p>
          <a:p>
            <a:pPr lvl="1"/>
            <a:r>
              <a:rPr lang="en-US" dirty="0" smtClean="0">
                <a:solidFill>
                  <a:schemeClr val="accent1"/>
                </a:solidFill>
              </a:rPr>
              <a:t>IaaS – </a:t>
            </a:r>
            <a:r>
              <a:rPr lang="en-US" sz="2000" dirty="0" smtClean="0">
                <a:solidFill>
                  <a:schemeClr val="bg2"/>
                </a:solidFill>
              </a:rPr>
              <a:t>You write/buy code; we run the VM’s; you Manage and Monitor them   </a:t>
            </a:r>
            <a:endParaRPr lang="en-US" dirty="0" smtClean="0">
              <a:solidFill>
                <a:schemeClr val="bg2"/>
              </a:solidFill>
            </a:endParaRPr>
          </a:p>
          <a:p>
            <a:pPr lvl="1"/>
            <a:r>
              <a:rPr lang="en-US" dirty="0" smtClean="0">
                <a:solidFill>
                  <a:schemeClr val="accent1"/>
                </a:solidFill>
              </a:rPr>
              <a:t>PaaS - </a:t>
            </a:r>
            <a:r>
              <a:rPr lang="en-US" sz="2000" dirty="0">
                <a:solidFill>
                  <a:schemeClr val="bg2"/>
                </a:solidFill>
              </a:rPr>
              <a:t>You </a:t>
            </a:r>
            <a:r>
              <a:rPr lang="en-US" sz="2000" dirty="0" smtClean="0">
                <a:solidFill>
                  <a:schemeClr val="bg2"/>
                </a:solidFill>
              </a:rPr>
              <a:t>write code; we run it</a:t>
            </a:r>
            <a:endParaRPr lang="en-US" sz="2000" dirty="0" smtClean="0">
              <a:solidFill>
                <a:schemeClr val="accent1"/>
              </a:solidFill>
            </a:endParaRPr>
          </a:p>
          <a:p>
            <a:pPr lvl="1"/>
            <a:r>
              <a:rPr lang="en-US" dirty="0" err="1" smtClean="0">
                <a:solidFill>
                  <a:schemeClr val="accent1"/>
                </a:solidFill>
              </a:rPr>
              <a:t>SaaS</a:t>
            </a:r>
            <a:r>
              <a:rPr lang="en-US" dirty="0" smtClean="0">
                <a:solidFill>
                  <a:schemeClr val="accent1"/>
                </a:solidFill>
              </a:rPr>
              <a:t> – </a:t>
            </a:r>
            <a:r>
              <a:rPr lang="en-US" sz="2000" dirty="0" smtClean="0">
                <a:solidFill>
                  <a:schemeClr val="bg2"/>
                </a:solidFill>
              </a:rPr>
              <a:t>You log on, use it and log off; we run everything else</a:t>
            </a:r>
            <a:endParaRPr lang="en-US" sz="2000" dirty="0" smtClean="0">
              <a:solidFill>
                <a:schemeClr val="bg2"/>
              </a:solidFill>
            </a:endParaRPr>
          </a:p>
          <a:p>
            <a:pPr lvl="1"/>
            <a:r>
              <a:rPr lang="en-US" dirty="0" smtClean="0">
                <a:solidFill>
                  <a:schemeClr val="accent1"/>
                </a:solidFill>
              </a:rPr>
              <a:t>Other AS’s</a:t>
            </a:r>
          </a:p>
          <a:p>
            <a:pPr marL="0" indent="0">
              <a:buNone/>
            </a:pPr>
            <a:endParaRPr lang="en-US" sz="4000" dirty="0">
              <a:solidFill>
                <a:schemeClr val="accent1"/>
              </a:solidFill>
            </a:endParaRPr>
          </a:p>
        </p:txBody>
      </p:sp>
      <p:pic>
        <p:nvPicPr>
          <p:cNvPr id="3076" name="Picture 4" descr="http://s3.amazonaws.com/readers/2009/06/23/sharkclou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52400"/>
            <a:ext cx="1689100" cy="242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001"/>
            <a:ext cx="1219200" cy="480701"/>
          </a:xfrm>
        </p:spPr>
        <p:txBody>
          <a:bodyPr/>
          <a:lstStyle/>
          <a:p>
            <a:r>
              <a:rPr lang="en-US" sz="3600" dirty="0" smtClean="0">
                <a:solidFill>
                  <a:schemeClr val="tx2"/>
                </a:solidFill>
              </a:rPr>
              <a:t>Cloud</a:t>
            </a:r>
            <a:endParaRPr lang="en-US" sz="36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27214"/>
            <a:ext cx="5951537" cy="3672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3" descr="\\VIC20\Users\Public\Pictures\Presentation Art\Cloud\Cloud 006.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4517" y="996311"/>
            <a:ext cx="1600200" cy="92520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building.png"/>
          <p:cNvPicPr>
            <a:picLocks noChangeAspect="1"/>
          </p:cNvPicPr>
          <p:nvPr/>
        </p:nvPicPr>
        <p:blipFill>
          <a:blip r:embed="rId4"/>
          <a:stretch>
            <a:fillRect/>
          </a:stretch>
        </p:blipFill>
        <p:spPr>
          <a:xfrm>
            <a:off x="635738" y="2471428"/>
            <a:ext cx="485416" cy="490674"/>
          </a:xfrm>
          <a:prstGeom prst="rect">
            <a:avLst/>
          </a:prstGeom>
        </p:spPr>
      </p:pic>
      <p:pic>
        <p:nvPicPr>
          <p:cNvPr id="61" name="Picture 2" descr="C:\Users\jamescon\Documents\Sync\FY11\PDC\Sessions\WA Icons\vm role.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78329" y="1254089"/>
            <a:ext cx="452577" cy="41722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a:endCxn id="60" idx="0"/>
          </p:cNvCxnSpPr>
          <p:nvPr/>
        </p:nvCxnSpPr>
        <p:spPr>
          <a:xfrm flipH="1">
            <a:off x="878446" y="1763996"/>
            <a:ext cx="126171" cy="7074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66" name="Picture 3" descr="\\VIC20\Users\Public\Pictures\Presentation Art\Cloud\Cloud 006.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91400" y="770488"/>
            <a:ext cx="1672838" cy="96720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two_users.png"/>
          <p:cNvPicPr>
            <a:picLocks noChangeAspect="1"/>
          </p:cNvPicPr>
          <p:nvPr/>
        </p:nvPicPr>
        <p:blipFill>
          <a:blip r:embed="rId7" cstate="print"/>
          <a:stretch>
            <a:fillRect/>
          </a:stretch>
        </p:blipFill>
        <p:spPr>
          <a:xfrm>
            <a:off x="7617643" y="2113655"/>
            <a:ext cx="258054" cy="347895"/>
          </a:xfrm>
          <a:prstGeom prst="rect">
            <a:avLst/>
          </a:prstGeom>
        </p:spPr>
      </p:pic>
      <p:pic>
        <p:nvPicPr>
          <p:cNvPr id="68" name="Picture 67" descr="two_users.png"/>
          <p:cNvPicPr>
            <a:picLocks noChangeAspect="1"/>
          </p:cNvPicPr>
          <p:nvPr/>
        </p:nvPicPr>
        <p:blipFill>
          <a:blip r:embed="rId7" cstate="print"/>
          <a:stretch>
            <a:fillRect/>
          </a:stretch>
        </p:blipFill>
        <p:spPr>
          <a:xfrm>
            <a:off x="8081081" y="2532940"/>
            <a:ext cx="258054" cy="347895"/>
          </a:xfrm>
          <a:prstGeom prst="rect">
            <a:avLst/>
          </a:prstGeom>
        </p:spPr>
      </p:pic>
      <p:pic>
        <p:nvPicPr>
          <p:cNvPr id="69" name="Picture 3" descr="C:\Users\jamescon\Documents\Sync\FY11\PDC\Sessions\WA Icons\web role.png"/>
          <p:cNvPicPr>
            <a:picLocks noChangeAspect="1" noChangeArrowheads="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938487" y="1017552"/>
            <a:ext cx="556955" cy="469932"/>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p:cNvGrpSpPr/>
          <p:nvPr/>
        </p:nvGrpSpPr>
        <p:grpSpPr>
          <a:xfrm>
            <a:off x="7996930" y="1571710"/>
            <a:ext cx="243691" cy="880825"/>
            <a:chOff x="3962400" y="3628399"/>
            <a:chExt cx="396401" cy="1480694"/>
          </a:xfrm>
        </p:grpSpPr>
        <p:cxnSp>
          <p:nvCxnSpPr>
            <p:cNvPr id="71" name="Straight Arrow Connector 70"/>
            <p:cNvCxnSpPr/>
            <p:nvPr/>
          </p:nvCxnSpPr>
          <p:spPr>
            <a:xfrm flipH="1">
              <a:off x="3962400" y="3628399"/>
              <a:ext cx="396401" cy="101980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2" name="Straight Arrow Connector 71"/>
            <p:cNvCxnSpPr/>
            <p:nvPr/>
          </p:nvCxnSpPr>
          <p:spPr>
            <a:xfrm>
              <a:off x="4358801" y="3695632"/>
              <a:ext cx="0" cy="141346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pic>
        <p:nvPicPr>
          <p:cNvPr id="73" name="Picture 72" descr="browser_window.png"/>
          <p:cNvPicPr>
            <a:picLocks noChangeAspect="1"/>
          </p:cNvPicPr>
          <p:nvPr/>
        </p:nvPicPr>
        <p:blipFill>
          <a:blip r:embed="rId9" cstate="print">
            <a:duotone>
              <a:schemeClr val="accent3">
                <a:shade val="45000"/>
                <a:satMod val="135000"/>
              </a:schemeClr>
              <a:prstClr val="white"/>
            </a:duotone>
          </a:blip>
          <a:stretch>
            <a:fillRect/>
          </a:stretch>
        </p:blipFill>
        <p:spPr>
          <a:xfrm>
            <a:off x="4257958" y="1146530"/>
            <a:ext cx="698210" cy="561119"/>
          </a:xfrm>
          <a:prstGeom prst="rect">
            <a:avLst/>
          </a:prstGeom>
        </p:spPr>
      </p:pic>
      <p:pic>
        <p:nvPicPr>
          <p:cNvPr id="74" name="Picture 3" descr="\\VIC20\Users\Public\Pictures\Presentation Art\Cloud\Cloud 006.png"/>
          <p:cNvPicPr>
            <a:picLocks noChangeAspect="1" noChangeArrowheads="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188551" y="160143"/>
            <a:ext cx="2473038" cy="145467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building.png"/>
          <p:cNvPicPr>
            <a:picLocks noChangeAspect="1"/>
          </p:cNvPicPr>
          <p:nvPr/>
        </p:nvPicPr>
        <p:blipFill>
          <a:blip r:embed="rId4"/>
          <a:stretch>
            <a:fillRect/>
          </a:stretch>
        </p:blipFill>
        <p:spPr>
          <a:xfrm>
            <a:off x="4419600" y="2090719"/>
            <a:ext cx="504422" cy="509886"/>
          </a:xfrm>
          <a:prstGeom prst="rect">
            <a:avLst/>
          </a:prstGeom>
        </p:spPr>
      </p:pic>
      <p:pic>
        <p:nvPicPr>
          <p:cNvPr id="76" name="Picture 75" descr="two_users.png"/>
          <p:cNvPicPr>
            <a:picLocks noChangeAspect="1"/>
          </p:cNvPicPr>
          <p:nvPr/>
        </p:nvPicPr>
        <p:blipFill>
          <a:blip r:embed="rId7" cstate="print"/>
          <a:stretch>
            <a:fillRect/>
          </a:stretch>
        </p:blipFill>
        <p:spPr>
          <a:xfrm>
            <a:off x="3320924" y="1971607"/>
            <a:ext cx="299937" cy="404359"/>
          </a:xfrm>
          <a:prstGeom prst="rect">
            <a:avLst/>
          </a:prstGeom>
        </p:spPr>
      </p:pic>
      <p:pic>
        <p:nvPicPr>
          <p:cNvPr id="77" name="Picture 76" descr="two_users.png"/>
          <p:cNvPicPr>
            <a:picLocks noChangeAspect="1"/>
          </p:cNvPicPr>
          <p:nvPr/>
        </p:nvPicPr>
        <p:blipFill>
          <a:blip r:embed="rId7" cstate="print"/>
          <a:stretch>
            <a:fillRect/>
          </a:stretch>
        </p:blipFill>
        <p:spPr>
          <a:xfrm>
            <a:off x="3733800" y="2209800"/>
            <a:ext cx="371062" cy="500247"/>
          </a:xfrm>
          <a:prstGeom prst="rect">
            <a:avLst/>
          </a:prstGeom>
        </p:spPr>
      </p:pic>
      <p:pic>
        <p:nvPicPr>
          <p:cNvPr id="78" name="Picture 2" descr="C:\Users\jamescon\Documents\Sync\FY11\PDC\Sessions\WA Icons\worker role.png"/>
          <p:cNvPicPr>
            <a:picLocks noChangeAspect="1" noChangeArrowheads="1"/>
          </p:cNvPicPr>
          <p:nvPr/>
        </p:nvPicPr>
        <p:blipFill>
          <a:blip r:embed="rId11">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539117" y="701506"/>
            <a:ext cx="641290" cy="55612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jamescon\Documents\Sync\FY11\PDC\Sessions\WA Icons\appfabric - service bus.png"/>
          <p:cNvPicPr>
            <a:picLocks noChangeAspect="1" noChangeArrowheads="1"/>
          </p:cNvPicPr>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706259" y="494447"/>
            <a:ext cx="598525" cy="69019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jamescon\Documents\Sync\FY11\PDC\Sessions\WA Icons\vm role.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820743" y="2173787"/>
            <a:ext cx="462989" cy="42681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VIC20\Users\Public\Pictures\Presentation Art\Database\DB 022.png"/>
          <p:cNvPicPr>
            <a:picLocks noChangeAspect="1" noChangeArrowheads="1"/>
          </p:cNvPicPr>
          <p:nvPr/>
        </p:nvPicPr>
        <p:blipFill>
          <a:blip r:embed="rId13" cstate="print">
            <a:duotone>
              <a:prstClr val="black"/>
              <a:schemeClr val="accent5">
                <a:tint val="45000"/>
                <a:satMod val="400000"/>
              </a:schemeClr>
            </a:duotone>
            <a:extLst>
              <a:ext uri="{BEBA8EAE-BF5A-486C-A8C5-ECC9F3942E4B}">
                <a14:imgProps xmlns:a14="http://schemas.microsoft.com/office/drawing/2010/main">
                  <a14:imgLayer r:embed="rId1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116774" y="436682"/>
            <a:ext cx="453015" cy="419076"/>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oup 81"/>
          <p:cNvGrpSpPr/>
          <p:nvPr/>
        </p:nvGrpSpPr>
        <p:grpSpPr>
          <a:xfrm>
            <a:off x="3758409" y="1395934"/>
            <a:ext cx="668590" cy="717721"/>
            <a:chOff x="6836391" y="3778438"/>
            <a:chExt cx="801885" cy="1310953"/>
          </a:xfrm>
        </p:grpSpPr>
        <p:cxnSp>
          <p:nvCxnSpPr>
            <p:cNvPr id="83" name="Straight Arrow Connector 82"/>
            <p:cNvCxnSpPr/>
            <p:nvPr/>
          </p:nvCxnSpPr>
          <p:spPr>
            <a:xfrm flipH="1">
              <a:off x="6836391" y="3778438"/>
              <a:ext cx="396401" cy="101980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4" name="Straight Arrow Connector 83"/>
            <p:cNvCxnSpPr/>
            <p:nvPr/>
          </p:nvCxnSpPr>
          <p:spPr>
            <a:xfrm flipH="1">
              <a:off x="7052164" y="3778438"/>
              <a:ext cx="180628" cy="127496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5" name="Straight Arrow Connector 84"/>
            <p:cNvCxnSpPr/>
            <p:nvPr/>
          </p:nvCxnSpPr>
          <p:spPr>
            <a:xfrm>
              <a:off x="7232792" y="3778438"/>
              <a:ext cx="405484" cy="131095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cxnSp>
        <p:nvCxnSpPr>
          <p:cNvPr id="86" name="Straight Arrow Connector 85"/>
          <p:cNvCxnSpPr/>
          <p:nvPr/>
        </p:nvCxnSpPr>
        <p:spPr>
          <a:xfrm flipV="1">
            <a:off x="4831709" y="1395935"/>
            <a:ext cx="248919" cy="63618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p:nvPr/>
        </p:nvCxnSpPr>
        <p:spPr>
          <a:xfrm flipV="1">
            <a:off x="5445640" y="386470"/>
            <a:ext cx="217877" cy="25975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88" name="Picture 87" descr="building.png"/>
          <p:cNvPicPr>
            <a:picLocks noChangeAspect="1"/>
          </p:cNvPicPr>
          <p:nvPr/>
        </p:nvPicPr>
        <p:blipFill>
          <a:blip r:embed="rId4"/>
          <a:stretch>
            <a:fillRect/>
          </a:stretch>
        </p:blipFill>
        <p:spPr>
          <a:xfrm>
            <a:off x="5804259" y="148405"/>
            <a:ext cx="366761" cy="370733"/>
          </a:xfrm>
          <a:prstGeom prst="rect">
            <a:avLst/>
          </a:prstGeom>
        </p:spPr>
      </p:pic>
    </p:spTree>
    <p:extLst>
      <p:ext uri="{BB962C8B-B14F-4D97-AF65-F5344CB8AC3E}">
        <p14:creationId xmlns:p14="http://schemas.microsoft.com/office/powerpoint/2010/main" val="14670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par>
                                <p:cTn id="80" presetID="10" presetClass="entr" presetSubtype="0"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Effect transition="in" filter="fade">
                                      <p:cBhvr>
                                        <p:cTn id="10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2810964" cy="752474"/>
          </a:xfrm>
        </p:spPr>
        <p:txBody>
          <a:bodyPr/>
          <a:lstStyle/>
          <a:p>
            <a:r>
              <a:rPr lang="en-US" dirty="0" smtClean="0">
                <a:solidFill>
                  <a:schemeClr val="bg1"/>
                </a:solidFill>
              </a:rPr>
              <a:t>Big Data</a:t>
            </a:r>
            <a:endParaRPr lang="en-US" dirty="0">
              <a:solidFill>
                <a:schemeClr val="bg1"/>
              </a:solidFill>
            </a:endParaRPr>
          </a:p>
        </p:txBody>
      </p:sp>
      <p:sp>
        <p:nvSpPr>
          <p:cNvPr id="3" name="Content Placeholder 2"/>
          <p:cNvSpPr>
            <a:spLocks noGrp="1"/>
          </p:cNvSpPr>
          <p:nvPr>
            <p:ph idx="1"/>
          </p:nvPr>
        </p:nvSpPr>
        <p:spPr>
          <a:xfrm>
            <a:off x="304800" y="2209800"/>
            <a:ext cx="8363937" cy="4038600"/>
          </a:xfrm>
        </p:spPr>
        <p:txBody>
          <a:bodyPr>
            <a:noAutofit/>
          </a:bodyPr>
          <a:lstStyle/>
          <a:p>
            <a:r>
              <a:rPr lang="en-US" sz="3600" dirty="0" smtClean="0">
                <a:solidFill>
                  <a:schemeClr val="accent1"/>
                </a:solidFill>
              </a:rPr>
              <a:t>NIST Definition</a:t>
            </a:r>
          </a:p>
          <a:p>
            <a:r>
              <a:rPr lang="en-US" sz="3600" dirty="0" smtClean="0">
                <a:solidFill>
                  <a:schemeClr val="accent1"/>
                </a:solidFill>
              </a:rPr>
              <a:t>Simpler Definition:</a:t>
            </a:r>
          </a:p>
          <a:p>
            <a:pPr marL="0" indent="0" algn="ctr">
              <a:buNone/>
            </a:pPr>
            <a:r>
              <a:rPr lang="en-US" sz="2400" dirty="0" smtClean="0">
                <a:solidFill>
                  <a:schemeClr val="accent4"/>
                </a:solidFill>
              </a:rPr>
              <a:t>Data that you can’t get an answer from in an acceptable period of time with your current technology</a:t>
            </a:r>
          </a:p>
          <a:p>
            <a:r>
              <a:rPr lang="en-US" sz="3600" dirty="0" smtClean="0">
                <a:solidFill>
                  <a:schemeClr val="accent1"/>
                </a:solidFill>
              </a:rPr>
              <a:t>Stages</a:t>
            </a:r>
          </a:p>
          <a:p>
            <a:pPr lvl="1"/>
            <a:r>
              <a:rPr lang="en-US" sz="2000" dirty="0" smtClean="0">
                <a:solidFill>
                  <a:schemeClr val="bg2"/>
                </a:solidFill>
              </a:rPr>
              <a:t>Source and Ingress</a:t>
            </a:r>
          </a:p>
          <a:p>
            <a:pPr lvl="1"/>
            <a:r>
              <a:rPr lang="en-US" sz="2000" dirty="0" smtClean="0">
                <a:solidFill>
                  <a:schemeClr val="bg2"/>
                </a:solidFill>
              </a:rPr>
              <a:t>Store and Process</a:t>
            </a:r>
          </a:p>
          <a:p>
            <a:pPr lvl="1"/>
            <a:r>
              <a:rPr lang="en-US" sz="2000" dirty="0" smtClean="0">
                <a:solidFill>
                  <a:schemeClr val="bg2"/>
                </a:solidFill>
              </a:rPr>
              <a:t>Analyze</a:t>
            </a:r>
          </a:p>
          <a:p>
            <a:pPr lvl="1"/>
            <a:r>
              <a:rPr lang="en-US" sz="2000" dirty="0" smtClean="0">
                <a:solidFill>
                  <a:schemeClr val="bg2"/>
                </a:solidFill>
              </a:rPr>
              <a:t>Present</a:t>
            </a:r>
            <a:endParaRPr lang="en-US" sz="2000" dirty="0">
              <a:solidFill>
                <a:schemeClr val="bg2"/>
              </a:solidFill>
            </a:endParaRPr>
          </a:p>
        </p:txBody>
      </p:sp>
      <p:pic>
        <p:nvPicPr>
          <p:cNvPr id="2050" name="Picture 2" descr="http://troll.me/images/rage-face/math-y-u-so-hard-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0999"/>
            <a:ext cx="27051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7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7162800" cy="685800"/>
          </a:xfrm>
        </p:spPr>
        <p:txBody>
          <a:bodyPr/>
          <a:lstStyle/>
          <a:p>
            <a:r>
              <a:rPr lang="en-US" sz="4400" dirty="0" smtClean="0">
                <a:solidFill>
                  <a:schemeClr val="bg2"/>
                </a:solidFill>
              </a:rPr>
              <a:t>Big Data – Supervised Learning</a:t>
            </a:r>
            <a:endParaRPr lang="en-US" sz="4400" dirty="0">
              <a:solidFill>
                <a:schemeClr val="bg2"/>
              </a:solidFill>
            </a:endParaRPr>
          </a:p>
        </p:txBody>
      </p:sp>
      <p:sp>
        <p:nvSpPr>
          <p:cNvPr id="3" name="Content Placeholder 2"/>
          <p:cNvSpPr>
            <a:spLocks noGrp="1"/>
          </p:cNvSpPr>
          <p:nvPr>
            <p:ph idx="1"/>
          </p:nvPr>
        </p:nvSpPr>
        <p:spPr>
          <a:xfrm>
            <a:off x="322863" y="4572000"/>
            <a:ext cx="8516337" cy="1609726"/>
          </a:xfrm>
        </p:spPr>
        <p:txBody>
          <a:bodyPr>
            <a:noAutofit/>
          </a:bodyPr>
          <a:lstStyle/>
          <a:p>
            <a:r>
              <a:rPr lang="en-US" sz="3600" dirty="0" smtClean="0">
                <a:solidFill>
                  <a:schemeClr val="accent1"/>
                </a:solidFill>
              </a:rPr>
              <a:t>Inferred Rule:</a:t>
            </a:r>
          </a:p>
          <a:p>
            <a:pPr marL="0" indent="0" algn="ctr">
              <a:buNone/>
            </a:pPr>
            <a:r>
              <a:rPr lang="en-US" sz="2400" dirty="0">
                <a:solidFill>
                  <a:schemeClr val="accent4"/>
                </a:solidFill>
              </a:rPr>
              <a:t>if (%</a:t>
            </a:r>
            <a:r>
              <a:rPr lang="en-US" sz="2400" dirty="0" err="1">
                <a:solidFill>
                  <a:schemeClr val="bg1"/>
                </a:solidFill>
              </a:rPr>
              <a:t>george</a:t>
            </a:r>
            <a:r>
              <a:rPr lang="en-US" sz="2400" dirty="0">
                <a:solidFill>
                  <a:schemeClr val="accent4"/>
                </a:solidFill>
              </a:rPr>
              <a:t> &lt; 0.6) &amp; (%</a:t>
            </a:r>
            <a:r>
              <a:rPr lang="en-US" sz="2400" dirty="0">
                <a:solidFill>
                  <a:schemeClr val="bg1"/>
                </a:solidFill>
              </a:rPr>
              <a:t>you</a:t>
            </a:r>
            <a:r>
              <a:rPr lang="en-US" sz="2400" dirty="0">
                <a:solidFill>
                  <a:schemeClr val="accent4"/>
                </a:solidFill>
              </a:rPr>
              <a:t> &gt; 1.5) then </a:t>
            </a:r>
            <a:r>
              <a:rPr lang="en-US" sz="2400" dirty="0">
                <a:solidFill>
                  <a:schemeClr val="accent2"/>
                </a:solidFill>
              </a:rPr>
              <a:t>spam</a:t>
            </a:r>
            <a:r>
              <a:rPr lang="en-US" sz="2400" dirty="0">
                <a:solidFill>
                  <a:schemeClr val="accent4"/>
                </a:solidFill>
              </a:rPr>
              <a:t>; else </a:t>
            </a:r>
            <a:r>
              <a:rPr lang="en-US" sz="2400" dirty="0">
                <a:solidFill>
                  <a:schemeClr val="accent2"/>
                </a:solidFill>
              </a:rPr>
              <a:t>email</a:t>
            </a:r>
            <a:endParaRPr lang="en-US" sz="2400" dirty="0" smtClean="0">
              <a:solidFill>
                <a:schemeClr val="accent2"/>
              </a:solidFill>
            </a:endParaRPr>
          </a:p>
        </p:txBody>
      </p:sp>
      <p:sp>
        <p:nvSpPr>
          <p:cNvPr id="4" name="Rectangle 3"/>
          <p:cNvSpPr/>
          <p:nvPr/>
        </p:nvSpPr>
        <p:spPr>
          <a:xfrm>
            <a:off x="1371600" y="3505200"/>
            <a:ext cx="7315200" cy="369332"/>
          </a:xfrm>
          <a:prstGeom prst="rect">
            <a:avLst/>
          </a:prstGeom>
        </p:spPr>
        <p:txBody>
          <a:bodyPr wrap="square">
            <a:spAutoFit/>
          </a:bodyPr>
          <a:lstStyle/>
          <a:p>
            <a:pPr algn="r"/>
            <a:r>
              <a:rPr lang="en-US" i="1" dirty="0">
                <a:solidFill>
                  <a:schemeClr val="bg2"/>
                </a:solidFill>
              </a:rPr>
              <a:t>Source:  Elements of Statistical Learning, Trevor Hastie, et. 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524000"/>
            <a:ext cx="841248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690" y="0"/>
            <a:ext cx="1828800" cy="498598"/>
          </a:xfrm>
        </p:spPr>
        <p:txBody>
          <a:bodyPr vert="horz" wrap="square" lIns="0" tIns="0" rIns="0" bIns="0" rtlCol="0" anchor="t">
            <a:spAutoFit/>
          </a:bodyPr>
          <a:lstStyle/>
          <a:p>
            <a:r>
              <a:rPr lang="en-US" sz="3600" dirty="0">
                <a:solidFill>
                  <a:schemeClr val="tx2"/>
                </a:solidFill>
              </a:rPr>
              <a:t>Big Data</a:t>
            </a:r>
          </a:p>
        </p:txBody>
      </p:sp>
      <p:grpSp>
        <p:nvGrpSpPr>
          <p:cNvPr id="28" name="Group 27"/>
          <p:cNvGrpSpPr/>
          <p:nvPr/>
        </p:nvGrpSpPr>
        <p:grpSpPr>
          <a:xfrm>
            <a:off x="76200" y="345762"/>
            <a:ext cx="6795120" cy="1330638"/>
            <a:chOff x="0" y="240268"/>
            <a:chExt cx="6795120" cy="1330638"/>
          </a:xfrm>
        </p:grpSpPr>
        <p:pic>
          <p:nvPicPr>
            <p:cNvPr id="2054" name="Picture 6" descr="http://www.obs.com.au/PublishingImages/microsoft_biztalk_logo_sansyear.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7846" y="718488"/>
              <a:ext cx="1974968" cy="4170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13541" y="583851"/>
              <a:ext cx="1733743" cy="686313"/>
              <a:chOff x="457200" y="977904"/>
              <a:chExt cx="2259359" cy="1003296"/>
            </a:xfrm>
          </p:grpSpPr>
          <p:pic>
            <p:nvPicPr>
              <p:cNvPr id="2060" name="Picture 12" descr="http://www.biet.cl/Portals/1/images-sqlserver-sql_server_2008_logo.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977904"/>
                <a:ext cx="1220721" cy="1003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8783" y="1294884"/>
                <a:ext cx="1457776" cy="404935"/>
              </a:xfrm>
              <a:prstGeom prst="rect">
                <a:avLst/>
              </a:prstGeom>
            </p:spPr>
            <p:txBody>
              <a:bodyPr wrap="none">
                <a:spAutoFit/>
              </a:bodyPr>
              <a:lstStyle/>
              <a:p>
                <a:r>
                  <a:rPr lang="en-US" sz="1200" dirty="0" smtClean="0">
                    <a:solidFill>
                      <a:schemeClr val="tx1">
                        <a:lumMod val="25000"/>
                        <a:lumOff val="75000"/>
                      </a:schemeClr>
                    </a:solidFill>
                  </a:rPr>
                  <a:t>StreamInsight</a:t>
                </a:r>
                <a:endParaRPr lang="en-US" sz="1200" dirty="0">
                  <a:solidFill>
                    <a:schemeClr val="tx1">
                      <a:lumMod val="25000"/>
                      <a:lumOff val="75000"/>
                    </a:schemeClr>
                  </a:solidFill>
                </a:endParaRPr>
              </a:p>
            </p:txBody>
          </p:sp>
        </p:grpSp>
        <p:pic>
          <p:nvPicPr>
            <p:cNvPr id="2062" name="Picture 14" descr="http://blog.nimbo.com/wp-content/uploads/2011/06/windows-azure-logo-nimb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7161" y="510570"/>
              <a:ext cx="580228" cy="5802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76911" y="1047686"/>
              <a:ext cx="1418209" cy="523220"/>
            </a:xfrm>
            <a:prstGeom prst="rect">
              <a:avLst/>
            </a:prstGeom>
          </p:spPr>
          <p:txBody>
            <a:bodyPr wrap="none">
              <a:spAutoFit/>
            </a:bodyPr>
            <a:lstStyle/>
            <a:p>
              <a:pPr algn="ctr"/>
              <a:r>
                <a:rPr lang="en-US" sz="1400" dirty="0" smtClean="0">
                  <a:solidFill>
                    <a:schemeClr val="accent6">
                      <a:lumMod val="40000"/>
                      <a:lumOff val="60000"/>
                    </a:schemeClr>
                  </a:solidFill>
                </a:rPr>
                <a:t>Windows Azure</a:t>
              </a:r>
            </a:p>
            <a:p>
              <a:pPr algn="ctr"/>
              <a:r>
                <a:rPr lang="en-US" sz="1400" dirty="0" smtClean="0">
                  <a:solidFill>
                    <a:schemeClr val="accent6">
                      <a:lumMod val="40000"/>
                      <a:lumOff val="60000"/>
                    </a:schemeClr>
                  </a:solidFill>
                </a:rPr>
                <a:t>Service Bus</a:t>
              </a:r>
              <a:endParaRPr lang="en-US" sz="1400" dirty="0">
                <a:solidFill>
                  <a:schemeClr val="accent6">
                    <a:lumMod val="40000"/>
                    <a:lumOff val="60000"/>
                  </a:schemeClr>
                </a:solidFill>
              </a:endParaRPr>
            </a:p>
          </p:txBody>
        </p:sp>
        <p:sp>
          <p:nvSpPr>
            <p:cNvPr id="12" name="Rectangle 11"/>
            <p:cNvSpPr/>
            <p:nvPr/>
          </p:nvSpPr>
          <p:spPr>
            <a:xfrm>
              <a:off x="0" y="240268"/>
              <a:ext cx="965329" cy="400110"/>
            </a:xfrm>
            <a:prstGeom prst="rect">
              <a:avLst/>
            </a:prstGeom>
          </p:spPr>
          <p:txBody>
            <a:bodyPr wrap="none">
              <a:spAutoFit/>
            </a:bodyPr>
            <a:lstStyle/>
            <a:p>
              <a:r>
                <a:rPr lang="en-US" sz="2000" dirty="0" smtClean="0">
                  <a:solidFill>
                    <a:schemeClr val="accent1"/>
                  </a:solidFill>
                </a:rPr>
                <a:t>In-Line</a:t>
              </a:r>
              <a:endParaRPr lang="en-US" sz="2000" dirty="0"/>
            </a:p>
          </p:txBody>
        </p:sp>
        <p:cxnSp>
          <p:nvCxnSpPr>
            <p:cNvPr id="4" name="Straight Connector 3"/>
            <p:cNvCxnSpPr>
              <a:stCxn id="12" idx="3"/>
            </p:cNvCxnSpPr>
            <p:nvPr/>
          </p:nvCxnSpPr>
          <p:spPr>
            <a:xfrm>
              <a:off x="965329" y="440323"/>
              <a:ext cx="582979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16000" y="1943280"/>
            <a:ext cx="6785327" cy="975564"/>
            <a:chOff x="9793" y="1416174"/>
            <a:chExt cx="6785327" cy="975564"/>
          </a:xfrm>
        </p:grpSpPr>
        <p:grpSp>
          <p:nvGrpSpPr>
            <p:cNvPr id="15" name="Group 14"/>
            <p:cNvGrpSpPr/>
            <p:nvPr/>
          </p:nvGrpSpPr>
          <p:grpSpPr>
            <a:xfrm>
              <a:off x="1031884" y="1705425"/>
              <a:ext cx="1249756" cy="686313"/>
              <a:chOff x="457200" y="977904"/>
              <a:chExt cx="1628644" cy="1003296"/>
            </a:xfrm>
          </p:grpSpPr>
          <p:pic>
            <p:nvPicPr>
              <p:cNvPr id="16" name="Picture 12" descr="http://www.biet.cl/Portals/1/images-sqlserver-sql_server_2008_logo.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977904"/>
                <a:ext cx="1220721" cy="10032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471264" y="1094971"/>
                <a:ext cx="614580" cy="674891"/>
              </a:xfrm>
              <a:prstGeom prst="rect">
                <a:avLst/>
              </a:prstGeom>
            </p:spPr>
            <p:txBody>
              <a:bodyPr wrap="none">
                <a:spAutoFit/>
              </a:bodyPr>
              <a:lstStyle/>
              <a:p>
                <a:r>
                  <a:rPr lang="en-US" sz="1200" dirty="0" smtClean="0">
                    <a:solidFill>
                      <a:schemeClr val="accent5">
                        <a:lumMod val="60000"/>
                        <a:lumOff val="40000"/>
                      </a:schemeClr>
                    </a:solidFill>
                  </a:rPr>
                  <a:t>BCP</a:t>
                </a:r>
              </a:p>
              <a:p>
                <a:r>
                  <a:rPr lang="en-US" sz="1200" dirty="0" smtClean="0">
                    <a:solidFill>
                      <a:schemeClr val="accent6">
                        <a:lumMod val="60000"/>
                        <a:lumOff val="40000"/>
                      </a:schemeClr>
                    </a:solidFill>
                  </a:rPr>
                  <a:t>SSIS</a:t>
                </a:r>
                <a:endParaRPr lang="en-US" sz="1200" dirty="0">
                  <a:solidFill>
                    <a:schemeClr val="accent6">
                      <a:lumMod val="60000"/>
                      <a:lumOff val="40000"/>
                    </a:schemeClr>
                  </a:solidFill>
                </a:endParaRPr>
              </a:p>
            </p:txBody>
          </p:sp>
        </p:grpSp>
        <p:pic>
          <p:nvPicPr>
            <p:cNvPr id="2064" name="Picture 16" descr="http://www.hypertable.com/uploads/hado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7846" y="1628971"/>
              <a:ext cx="914400" cy="7279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97316" y="1667890"/>
              <a:ext cx="774571" cy="338554"/>
            </a:xfrm>
            <a:prstGeom prst="rect">
              <a:avLst/>
            </a:prstGeom>
          </p:spPr>
          <p:txBody>
            <a:bodyPr wrap="none">
              <a:spAutoFit/>
            </a:bodyPr>
            <a:lstStyle/>
            <a:p>
              <a:r>
                <a:rPr lang="en-US" sz="1600" dirty="0" err="1" smtClean="0">
                  <a:solidFill>
                    <a:srgbClr val="FFFF00"/>
                  </a:solidFill>
                </a:rPr>
                <a:t>Sqoop</a:t>
              </a:r>
              <a:endParaRPr lang="en-US" sz="1600" dirty="0">
                <a:solidFill>
                  <a:srgbClr val="FFFF00"/>
                </a:solidFill>
              </a:endParaRPr>
            </a:p>
          </p:txBody>
        </p:sp>
        <p:pic>
          <p:nvPicPr>
            <p:cNvPr id="25" name="Picture 24" descr="browser_window.png"/>
            <p:cNvPicPr>
              <a:picLocks noChangeAspect="1"/>
            </p:cNvPicPr>
            <p:nvPr/>
          </p:nvPicPr>
          <p:blipFill>
            <a:blip r:embed="rId6" cstate="print">
              <a:duotone>
                <a:prstClr val="black"/>
                <a:schemeClr val="tx2">
                  <a:tint val="45000"/>
                  <a:satMod val="400000"/>
                </a:schemeClr>
              </a:duotone>
            </a:blip>
            <a:stretch>
              <a:fillRect/>
            </a:stretch>
          </p:blipFill>
          <p:spPr>
            <a:xfrm>
              <a:off x="5401252" y="1767602"/>
              <a:ext cx="573751" cy="461097"/>
            </a:xfrm>
            <a:prstGeom prst="rect">
              <a:avLst/>
            </a:prstGeom>
          </p:spPr>
        </p:pic>
        <p:sp>
          <p:nvSpPr>
            <p:cNvPr id="9" name="Rectangle 8"/>
            <p:cNvSpPr/>
            <p:nvPr/>
          </p:nvSpPr>
          <p:spPr>
            <a:xfrm>
              <a:off x="5975003" y="1748415"/>
              <a:ext cx="526106" cy="307777"/>
            </a:xfrm>
            <a:prstGeom prst="rect">
              <a:avLst/>
            </a:prstGeom>
          </p:spPr>
          <p:txBody>
            <a:bodyPr wrap="none">
              <a:spAutoFit/>
            </a:bodyPr>
            <a:lstStyle/>
            <a:p>
              <a:r>
                <a:rPr lang="en-US" sz="1400" dirty="0" smtClean="0">
                  <a:solidFill>
                    <a:schemeClr val="tx1">
                      <a:lumMod val="25000"/>
                      <a:lumOff val="75000"/>
                    </a:schemeClr>
                  </a:solidFill>
                </a:rPr>
                <a:t>APIs</a:t>
              </a:r>
              <a:endParaRPr lang="en-US" sz="1400" dirty="0">
                <a:solidFill>
                  <a:schemeClr val="tx1">
                    <a:lumMod val="25000"/>
                    <a:lumOff val="75000"/>
                  </a:schemeClr>
                </a:solidFill>
              </a:endParaRPr>
            </a:p>
          </p:txBody>
        </p:sp>
        <p:sp>
          <p:nvSpPr>
            <p:cNvPr id="68" name="Rectangle 67"/>
            <p:cNvSpPr/>
            <p:nvPr/>
          </p:nvSpPr>
          <p:spPr>
            <a:xfrm>
              <a:off x="9793" y="1416174"/>
              <a:ext cx="904607" cy="369332"/>
            </a:xfrm>
            <a:prstGeom prst="rect">
              <a:avLst/>
            </a:prstGeom>
          </p:spPr>
          <p:txBody>
            <a:bodyPr wrap="none">
              <a:spAutoFit/>
            </a:bodyPr>
            <a:lstStyle/>
            <a:p>
              <a:r>
                <a:rPr lang="en-US" dirty="0" smtClean="0">
                  <a:solidFill>
                    <a:schemeClr val="bg2"/>
                  </a:solidFill>
                </a:rPr>
                <a:t>Ingress</a:t>
              </a:r>
              <a:endParaRPr lang="en-US" dirty="0">
                <a:solidFill>
                  <a:schemeClr val="bg2"/>
                </a:solidFill>
              </a:endParaRPr>
            </a:p>
          </p:txBody>
        </p:sp>
        <p:cxnSp>
          <p:nvCxnSpPr>
            <p:cNvPr id="13" name="Straight Connector 12"/>
            <p:cNvCxnSpPr>
              <a:stCxn id="68" idx="3"/>
            </p:cNvCxnSpPr>
            <p:nvPr/>
          </p:nvCxnSpPr>
          <p:spPr>
            <a:xfrm>
              <a:off x="914400" y="1600840"/>
              <a:ext cx="588072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05005" y="4120174"/>
            <a:ext cx="8886595" cy="1071121"/>
            <a:chOff x="-1202" y="3593068"/>
            <a:chExt cx="8886595" cy="1071121"/>
          </a:xfrm>
        </p:grpSpPr>
        <p:grpSp>
          <p:nvGrpSpPr>
            <p:cNvPr id="51" name="Group 50"/>
            <p:cNvGrpSpPr/>
            <p:nvPr/>
          </p:nvGrpSpPr>
          <p:grpSpPr>
            <a:xfrm>
              <a:off x="996691" y="3927426"/>
              <a:ext cx="2323753" cy="687149"/>
              <a:chOff x="643714" y="977904"/>
              <a:chExt cx="2676035" cy="1004518"/>
            </a:xfrm>
          </p:grpSpPr>
          <p:pic>
            <p:nvPicPr>
              <p:cNvPr id="52" name="Picture 12" descr="http://www.biet.cl/Portals/1/images-sqlserver-sql_server_2008_logo.png"/>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714" y="977904"/>
                <a:ext cx="1034206" cy="100329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783497" y="1037574"/>
                <a:ext cx="1536252" cy="944848"/>
              </a:xfrm>
              <a:prstGeom prst="rect">
                <a:avLst/>
              </a:prstGeom>
            </p:spPr>
            <p:txBody>
              <a:bodyPr wrap="square">
                <a:spAutoFit/>
              </a:bodyPr>
              <a:lstStyle/>
              <a:p>
                <a:r>
                  <a:rPr lang="en-US" sz="1200" dirty="0" smtClean="0">
                    <a:solidFill>
                      <a:schemeClr val="accent5">
                        <a:lumMod val="60000"/>
                        <a:lumOff val="40000"/>
                      </a:schemeClr>
                    </a:solidFill>
                  </a:rPr>
                  <a:t>T-SQL</a:t>
                </a:r>
              </a:p>
              <a:p>
                <a:r>
                  <a:rPr lang="en-US" sz="1200" dirty="0" smtClean="0">
                    <a:solidFill>
                      <a:schemeClr val="bg2"/>
                    </a:solidFill>
                  </a:rPr>
                  <a:t>MDX</a:t>
                </a:r>
              </a:p>
              <a:p>
                <a:r>
                  <a:rPr lang="en-US" sz="1200" dirty="0" smtClean="0">
                    <a:solidFill>
                      <a:schemeClr val="accent4">
                        <a:lumMod val="75000"/>
                      </a:schemeClr>
                    </a:solidFill>
                  </a:rPr>
                  <a:t>Nexus Queries</a:t>
                </a:r>
                <a:endParaRPr lang="en-US" sz="1200" dirty="0">
                  <a:solidFill>
                    <a:schemeClr val="accent4">
                      <a:lumMod val="75000"/>
                    </a:schemeClr>
                  </a:solidFill>
                </a:endParaRPr>
              </a:p>
            </p:txBody>
          </p:sp>
        </p:grpSp>
        <p:pic>
          <p:nvPicPr>
            <p:cNvPr id="54" name="Picture 38" descr="http://www.psdbox.com/wp-content/uploads/2011/01/Windows-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2906" y="3885037"/>
              <a:ext cx="544960" cy="511562"/>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7017261" y="4346134"/>
              <a:ext cx="816249" cy="276999"/>
            </a:xfrm>
            <a:prstGeom prst="rect">
              <a:avLst/>
            </a:prstGeom>
          </p:spPr>
          <p:txBody>
            <a:bodyPr wrap="none">
              <a:spAutoFit/>
            </a:bodyPr>
            <a:lstStyle/>
            <a:p>
              <a:r>
                <a:rPr lang="en-US" sz="1200" dirty="0" smtClean="0">
                  <a:solidFill>
                    <a:schemeClr val="accent4">
                      <a:lumMod val="20000"/>
                      <a:lumOff val="80000"/>
                    </a:schemeClr>
                  </a:solidFill>
                </a:rPr>
                <a:t>HPC Jobs</a:t>
              </a:r>
              <a:endParaRPr lang="en-US" sz="1200" dirty="0">
                <a:solidFill>
                  <a:schemeClr val="accent4">
                    <a:lumMod val="20000"/>
                    <a:lumOff val="80000"/>
                  </a:schemeClr>
                </a:solidFill>
              </a:endParaRPr>
            </a:p>
          </p:txBody>
        </p:sp>
        <p:pic>
          <p:nvPicPr>
            <p:cNvPr id="56" name="Picture 16" descr="http://www.hypertable.com/uploads/hado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444" y="3886606"/>
              <a:ext cx="914400" cy="727969"/>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179914" y="3925525"/>
              <a:ext cx="816249" cy="738664"/>
            </a:xfrm>
            <a:prstGeom prst="rect">
              <a:avLst/>
            </a:prstGeom>
          </p:spPr>
          <p:txBody>
            <a:bodyPr wrap="none">
              <a:spAutoFit/>
            </a:bodyPr>
            <a:lstStyle/>
            <a:p>
              <a:r>
                <a:rPr lang="en-US" sz="1400" dirty="0" err="1" smtClean="0">
                  <a:solidFill>
                    <a:srgbClr val="FFFF00"/>
                  </a:solidFill>
                </a:rPr>
                <a:t>HiveQL</a:t>
              </a:r>
              <a:endParaRPr lang="en-US" sz="1400" dirty="0" smtClean="0">
                <a:solidFill>
                  <a:srgbClr val="FFFF00"/>
                </a:solidFill>
              </a:endParaRPr>
            </a:p>
            <a:p>
              <a:r>
                <a:rPr lang="en-US" sz="1400" dirty="0" err="1" smtClean="0">
                  <a:solidFill>
                    <a:schemeClr val="accent6">
                      <a:lumMod val="40000"/>
                      <a:lumOff val="60000"/>
                    </a:schemeClr>
                  </a:solidFill>
                </a:rPr>
                <a:t>PigLatin</a:t>
              </a:r>
              <a:endParaRPr lang="en-US" sz="1400" dirty="0" smtClean="0">
                <a:solidFill>
                  <a:schemeClr val="accent6">
                    <a:lumMod val="40000"/>
                    <a:lumOff val="60000"/>
                  </a:schemeClr>
                </a:solidFill>
              </a:endParaRPr>
            </a:p>
            <a:p>
              <a:r>
                <a:rPr lang="en-US" sz="1400" dirty="0" smtClean="0">
                  <a:solidFill>
                    <a:schemeClr val="accent5">
                      <a:lumMod val="40000"/>
                      <a:lumOff val="60000"/>
                    </a:schemeClr>
                  </a:solidFill>
                </a:rPr>
                <a:t>Excel</a:t>
              </a:r>
              <a:endParaRPr lang="en-US" sz="1400" dirty="0">
                <a:solidFill>
                  <a:schemeClr val="accent5">
                    <a:lumMod val="40000"/>
                    <a:lumOff val="60000"/>
                  </a:schemeClr>
                </a:solidFill>
              </a:endParaRPr>
            </a:p>
          </p:txBody>
        </p:sp>
        <p:pic>
          <p:nvPicPr>
            <p:cNvPr id="58" name="Picture 57" descr="browser_window.png"/>
            <p:cNvPicPr>
              <a:picLocks noChangeAspect="1"/>
            </p:cNvPicPr>
            <p:nvPr/>
          </p:nvPicPr>
          <p:blipFill>
            <a:blip r:embed="rId6" cstate="print">
              <a:duotone>
                <a:prstClr val="black"/>
                <a:schemeClr val="tx2">
                  <a:tint val="45000"/>
                  <a:satMod val="400000"/>
                </a:schemeClr>
              </a:duotone>
            </a:blip>
            <a:stretch>
              <a:fillRect/>
            </a:stretch>
          </p:blipFill>
          <p:spPr>
            <a:xfrm>
              <a:off x="5401252" y="4060860"/>
              <a:ext cx="573751" cy="461097"/>
            </a:xfrm>
            <a:prstGeom prst="rect">
              <a:avLst/>
            </a:prstGeom>
          </p:spPr>
        </p:pic>
        <p:sp>
          <p:nvSpPr>
            <p:cNvPr id="59" name="Rectangle 58"/>
            <p:cNvSpPr/>
            <p:nvPr/>
          </p:nvSpPr>
          <p:spPr>
            <a:xfrm>
              <a:off x="5975003" y="4041673"/>
              <a:ext cx="526106" cy="307777"/>
            </a:xfrm>
            <a:prstGeom prst="rect">
              <a:avLst/>
            </a:prstGeom>
          </p:spPr>
          <p:txBody>
            <a:bodyPr wrap="none">
              <a:spAutoFit/>
            </a:bodyPr>
            <a:lstStyle/>
            <a:p>
              <a:r>
                <a:rPr lang="en-US" sz="1400" dirty="0" smtClean="0">
                  <a:solidFill>
                    <a:schemeClr val="tx1">
                      <a:lumMod val="25000"/>
                      <a:lumOff val="75000"/>
                    </a:schemeClr>
                  </a:solidFill>
                </a:rPr>
                <a:t>APIs</a:t>
              </a:r>
              <a:endParaRPr lang="en-US" sz="1400" dirty="0">
                <a:solidFill>
                  <a:schemeClr val="tx1">
                    <a:lumMod val="25000"/>
                    <a:lumOff val="75000"/>
                  </a:schemeClr>
                </a:solidFill>
              </a:endParaRPr>
            </a:p>
          </p:txBody>
        </p:sp>
        <p:pic>
          <p:nvPicPr>
            <p:cNvPr id="2088" name="Picture 40" descr="http://www.lindinglab.org/external-files/images/Rlogo1.png/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7200" y="3886606"/>
              <a:ext cx="808193" cy="612977"/>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1202" y="3593068"/>
              <a:ext cx="973343" cy="369332"/>
            </a:xfrm>
            <a:prstGeom prst="rect">
              <a:avLst/>
            </a:prstGeom>
          </p:spPr>
          <p:txBody>
            <a:bodyPr wrap="none">
              <a:spAutoFit/>
            </a:bodyPr>
            <a:lstStyle/>
            <a:p>
              <a:r>
                <a:rPr lang="en-US" dirty="0" smtClean="0">
                  <a:solidFill>
                    <a:schemeClr val="bg2"/>
                  </a:solidFill>
                </a:rPr>
                <a:t>Analyze</a:t>
              </a:r>
              <a:endParaRPr lang="en-US" dirty="0">
                <a:solidFill>
                  <a:schemeClr val="bg2"/>
                </a:solidFill>
              </a:endParaRPr>
            </a:p>
          </p:txBody>
        </p:sp>
        <p:cxnSp>
          <p:nvCxnSpPr>
            <p:cNvPr id="60" name="Straight Connector 59"/>
            <p:cNvCxnSpPr>
              <a:stCxn id="70" idx="3"/>
            </p:cNvCxnSpPr>
            <p:nvPr/>
          </p:nvCxnSpPr>
          <p:spPr>
            <a:xfrm>
              <a:off x="972141" y="3777734"/>
              <a:ext cx="79132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48" name="Group 2047"/>
          <p:cNvGrpSpPr/>
          <p:nvPr/>
        </p:nvGrpSpPr>
        <p:grpSpPr>
          <a:xfrm>
            <a:off x="105005" y="5415574"/>
            <a:ext cx="6098591" cy="1366226"/>
            <a:chOff x="-1202" y="4888468"/>
            <a:chExt cx="6098591" cy="1366226"/>
          </a:xfrm>
        </p:grpSpPr>
        <p:pic>
          <p:nvPicPr>
            <p:cNvPr id="2090" name="Picture 42" descr="http://cybernetnews.com/wp-content/uploads/2009/09/Exce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6277" y="5403332"/>
              <a:ext cx="615099" cy="615099"/>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1125417" y="5306718"/>
              <a:ext cx="2362961" cy="711713"/>
              <a:chOff x="457200" y="940773"/>
              <a:chExt cx="3079335" cy="1040427"/>
            </a:xfrm>
          </p:grpSpPr>
          <p:pic>
            <p:nvPicPr>
              <p:cNvPr id="64" name="Picture 12" descr="http://www.biet.cl/Portals/1/images-sqlserver-sql_server_2008_logo.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977904"/>
                <a:ext cx="1220721" cy="1003296"/>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652021" y="940773"/>
                <a:ext cx="1884514" cy="944848"/>
              </a:xfrm>
              <a:prstGeom prst="rect">
                <a:avLst/>
              </a:prstGeom>
            </p:spPr>
            <p:txBody>
              <a:bodyPr wrap="none">
                <a:spAutoFit/>
              </a:bodyPr>
              <a:lstStyle/>
              <a:p>
                <a:r>
                  <a:rPr lang="en-US" sz="1200" dirty="0" smtClean="0">
                    <a:solidFill>
                      <a:schemeClr val="tx1">
                        <a:lumMod val="25000"/>
                        <a:lumOff val="75000"/>
                      </a:schemeClr>
                    </a:solidFill>
                  </a:rPr>
                  <a:t>Reporting Services</a:t>
                </a:r>
              </a:p>
              <a:p>
                <a:r>
                  <a:rPr lang="en-US" sz="1200" dirty="0" smtClean="0">
                    <a:solidFill>
                      <a:schemeClr val="accent5">
                        <a:lumMod val="40000"/>
                        <a:lumOff val="60000"/>
                      </a:schemeClr>
                    </a:solidFill>
                  </a:rPr>
                  <a:t>Power View</a:t>
                </a:r>
              </a:p>
              <a:p>
                <a:r>
                  <a:rPr lang="en-US" sz="1200" dirty="0" smtClean="0">
                    <a:solidFill>
                      <a:schemeClr val="accent4"/>
                    </a:solidFill>
                  </a:rPr>
                  <a:t>Power Pivot</a:t>
                </a:r>
                <a:endParaRPr lang="en-US" sz="1200" dirty="0">
                  <a:solidFill>
                    <a:schemeClr val="accent4"/>
                  </a:solidFill>
                </a:endParaRPr>
              </a:p>
            </p:txBody>
          </p:sp>
        </p:grpSp>
        <p:pic>
          <p:nvPicPr>
            <p:cNvPr id="2092" name="Picture 44" descr="http://i447.photobucket.com/albums/qq192/zzziggyman/SharePoint-2010-Logo.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6147" y="5285101"/>
              <a:ext cx="1292790" cy="96959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1202" y="4888468"/>
              <a:ext cx="2353529" cy="369332"/>
            </a:xfrm>
            <a:prstGeom prst="rect">
              <a:avLst/>
            </a:prstGeom>
          </p:spPr>
          <p:txBody>
            <a:bodyPr wrap="none">
              <a:spAutoFit/>
            </a:bodyPr>
            <a:lstStyle/>
            <a:p>
              <a:r>
                <a:rPr lang="en-US" dirty="0" smtClean="0">
                  <a:solidFill>
                    <a:schemeClr val="bg2"/>
                  </a:solidFill>
                </a:rPr>
                <a:t>Present and Navigate</a:t>
              </a:r>
              <a:endParaRPr lang="en-US" dirty="0">
                <a:solidFill>
                  <a:schemeClr val="bg2"/>
                </a:solidFill>
              </a:endParaRPr>
            </a:p>
          </p:txBody>
        </p:sp>
        <p:cxnSp>
          <p:nvCxnSpPr>
            <p:cNvPr id="61" name="Straight Connector 60"/>
            <p:cNvCxnSpPr>
              <a:stCxn id="71" idx="3"/>
            </p:cNvCxnSpPr>
            <p:nvPr/>
          </p:nvCxnSpPr>
          <p:spPr>
            <a:xfrm>
              <a:off x="2352327" y="5073134"/>
              <a:ext cx="374506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06207" y="2965506"/>
            <a:ext cx="7944736" cy="1224798"/>
            <a:chOff x="106207" y="2965506"/>
            <a:chExt cx="7944736" cy="1224798"/>
          </a:xfrm>
        </p:grpSpPr>
        <p:pic>
          <p:nvPicPr>
            <p:cNvPr id="2072" name="Picture 24" descr="http://blogs.technet.com/blogfiles/dataplatforminsider/WindowsLiveWriter/MicrosoftSQLServicesisnowMicrosoftSQLAzu_958F/SQL-Azure_rgb_2.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5407" y="3505200"/>
              <a:ext cx="1374993" cy="42379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1137626" y="3352631"/>
              <a:ext cx="2180287" cy="686313"/>
              <a:chOff x="643714" y="977904"/>
              <a:chExt cx="2510819" cy="1003296"/>
            </a:xfrm>
          </p:grpSpPr>
          <p:pic>
            <p:nvPicPr>
              <p:cNvPr id="34" name="Picture 12" descr="http://www.biet.cl/Portals/1/images-sqlserver-sql_server_2008_logo.png"/>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714" y="977904"/>
                <a:ext cx="1034206" cy="100329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618281" y="1007127"/>
                <a:ext cx="1536252" cy="944848"/>
              </a:xfrm>
              <a:prstGeom prst="rect">
                <a:avLst/>
              </a:prstGeom>
            </p:spPr>
            <p:txBody>
              <a:bodyPr wrap="square">
                <a:spAutoFit/>
              </a:bodyPr>
              <a:lstStyle/>
              <a:p>
                <a:r>
                  <a:rPr lang="en-US" sz="1200" dirty="0" smtClean="0">
                    <a:solidFill>
                      <a:schemeClr val="accent5">
                        <a:lumMod val="60000"/>
                        <a:lumOff val="40000"/>
                      </a:schemeClr>
                    </a:solidFill>
                  </a:rPr>
                  <a:t>RDBMS</a:t>
                </a:r>
              </a:p>
              <a:p>
                <a:r>
                  <a:rPr lang="en-US" sz="1200" dirty="0" smtClean="0">
                    <a:solidFill>
                      <a:schemeClr val="bg2"/>
                    </a:solidFill>
                  </a:rPr>
                  <a:t>Analysis Services</a:t>
                </a:r>
              </a:p>
              <a:p>
                <a:r>
                  <a:rPr lang="en-US" sz="1200" dirty="0" smtClean="0">
                    <a:solidFill>
                      <a:schemeClr val="accent4">
                        <a:lumMod val="75000"/>
                      </a:schemeClr>
                    </a:solidFill>
                  </a:rPr>
                  <a:t>PDW</a:t>
                </a:r>
                <a:endParaRPr lang="en-US" sz="1200" dirty="0">
                  <a:solidFill>
                    <a:schemeClr val="accent4">
                      <a:lumMod val="75000"/>
                    </a:schemeClr>
                  </a:solidFill>
                </a:endParaRPr>
              </a:p>
            </p:txBody>
          </p:sp>
        </p:grpSp>
        <p:pic>
          <p:nvPicPr>
            <p:cNvPr id="2086" name="Picture 38" descr="http://www.psdbox.com/wp-content/uploads/2011/01/Windows-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6796" y="3305263"/>
              <a:ext cx="544960" cy="51156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www.hypertable.com/uploads/hadoop.png"/>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10957" y="3352800"/>
              <a:ext cx="914400" cy="7279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07608" y="3728639"/>
              <a:ext cx="943335" cy="461665"/>
            </a:xfrm>
            <a:prstGeom prst="rect">
              <a:avLst/>
            </a:prstGeom>
          </p:spPr>
          <p:txBody>
            <a:bodyPr wrap="none">
              <a:spAutoFit/>
            </a:bodyPr>
            <a:lstStyle/>
            <a:p>
              <a:r>
                <a:rPr lang="en-US" sz="1200" dirty="0" smtClean="0">
                  <a:solidFill>
                    <a:schemeClr val="accent4">
                      <a:lumMod val="20000"/>
                      <a:lumOff val="80000"/>
                    </a:schemeClr>
                  </a:solidFill>
                </a:rPr>
                <a:t>Windows</a:t>
              </a:r>
            </a:p>
            <a:p>
              <a:r>
                <a:rPr lang="en-US" sz="1200" dirty="0" smtClean="0">
                  <a:solidFill>
                    <a:schemeClr val="accent4">
                      <a:lumMod val="20000"/>
                      <a:lumOff val="80000"/>
                    </a:schemeClr>
                  </a:solidFill>
                </a:rPr>
                <a:t>HPC Server</a:t>
              </a:r>
              <a:endParaRPr lang="en-US" sz="1200" dirty="0">
                <a:solidFill>
                  <a:schemeClr val="accent4">
                    <a:lumMod val="20000"/>
                    <a:lumOff val="80000"/>
                  </a:schemeClr>
                </a:solidFill>
              </a:endParaRPr>
            </a:p>
          </p:txBody>
        </p:sp>
        <p:sp>
          <p:nvSpPr>
            <p:cNvPr id="69" name="Rectangle 68"/>
            <p:cNvSpPr/>
            <p:nvPr/>
          </p:nvSpPr>
          <p:spPr>
            <a:xfrm>
              <a:off x="106207" y="2965506"/>
              <a:ext cx="1982402" cy="369332"/>
            </a:xfrm>
            <a:prstGeom prst="rect">
              <a:avLst/>
            </a:prstGeom>
          </p:spPr>
          <p:txBody>
            <a:bodyPr wrap="none">
              <a:spAutoFit/>
            </a:bodyPr>
            <a:lstStyle/>
            <a:p>
              <a:r>
                <a:rPr lang="en-US" dirty="0" smtClean="0">
                  <a:solidFill>
                    <a:schemeClr val="bg2"/>
                  </a:solidFill>
                </a:rPr>
                <a:t>Store and Process</a:t>
              </a:r>
              <a:endParaRPr lang="en-US" dirty="0">
                <a:solidFill>
                  <a:schemeClr val="bg2"/>
                </a:solidFill>
              </a:endParaRPr>
            </a:p>
          </p:txBody>
        </p:sp>
        <p:cxnSp>
          <p:nvCxnSpPr>
            <p:cNvPr id="21" name="Straight Connector 20"/>
            <p:cNvCxnSpPr>
              <a:stCxn id="69" idx="3"/>
            </p:cNvCxnSpPr>
            <p:nvPr/>
          </p:nvCxnSpPr>
          <p:spPr>
            <a:xfrm>
              <a:off x="2088609" y="3150172"/>
              <a:ext cx="59623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2" name="Picture 2" descr="mongoDB">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3204" y="3510546"/>
              <a:ext cx="1273196" cy="5280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66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
                                        </p:tgtEl>
                                        <p:attrNameLst>
                                          <p:attrName>style.visibility</p:attrName>
                                        </p:attrNameLst>
                                      </p:cBhvr>
                                      <p:to>
                                        <p:strVal val="visible"/>
                                      </p:to>
                                    </p:set>
                                    <p:animEffect transition="in" filter="wipe(left)">
                                      <p:cBhvr>
                                        <p:cTn id="27" dur="5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5100"/>
            <a:ext cx="6324600" cy="664797"/>
          </a:xfrm>
        </p:spPr>
        <p:txBody>
          <a:bodyPr/>
          <a:lstStyle/>
          <a:p>
            <a:r>
              <a:rPr lang="en-US" sz="4800" dirty="0" smtClean="0">
                <a:solidFill>
                  <a:schemeClr val="bg1"/>
                </a:solidFill>
              </a:rPr>
              <a:t>Functional Programming</a:t>
            </a:r>
            <a:endParaRPr lang="en-US" sz="48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057400" cy="238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381000" y="1676400"/>
            <a:ext cx="8363937" cy="4267200"/>
          </a:xfrm>
        </p:spPr>
        <p:txBody>
          <a:bodyPr>
            <a:noAutofit/>
          </a:bodyPr>
          <a:lstStyle/>
          <a:p>
            <a:r>
              <a:rPr lang="en-US" sz="3600" dirty="0" smtClean="0">
                <a:solidFill>
                  <a:schemeClr val="accent1"/>
                </a:solidFill>
              </a:rPr>
              <a:t>Computing Definition</a:t>
            </a:r>
          </a:p>
          <a:p>
            <a:r>
              <a:rPr lang="en-US" sz="3600" dirty="0" smtClean="0">
                <a:solidFill>
                  <a:schemeClr val="accent1"/>
                </a:solidFill>
              </a:rPr>
              <a:t>Simpler Definition:</a:t>
            </a:r>
          </a:p>
          <a:p>
            <a:pPr marL="0" indent="0" algn="ctr">
              <a:buNone/>
            </a:pPr>
            <a:r>
              <a:rPr lang="en-US" sz="2400" dirty="0">
                <a:solidFill>
                  <a:srgbClr val="92D050"/>
                </a:solidFill>
              </a:rPr>
              <a:t>"I was just interviewed by Rolling Stone." </a:t>
            </a:r>
            <a:r>
              <a:rPr lang="en-US" sz="2400" dirty="0" smtClean="0">
                <a:solidFill>
                  <a:srgbClr val="92D050"/>
                </a:solidFill>
              </a:rPr>
              <a:t>– Mick Jagger</a:t>
            </a:r>
          </a:p>
          <a:p>
            <a:r>
              <a:rPr lang="en-US" sz="3600" dirty="0" smtClean="0">
                <a:solidFill>
                  <a:schemeClr val="accent1"/>
                </a:solidFill>
              </a:rPr>
              <a:t>Features</a:t>
            </a:r>
          </a:p>
          <a:p>
            <a:pPr lvl="1"/>
            <a:r>
              <a:rPr lang="en-US" sz="2000" dirty="0" smtClean="0">
                <a:solidFill>
                  <a:schemeClr val="accent1"/>
                </a:solidFill>
              </a:rPr>
              <a:t>Operates by passing functions</a:t>
            </a:r>
          </a:p>
          <a:p>
            <a:pPr lvl="1"/>
            <a:r>
              <a:rPr lang="en-US" sz="2000" dirty="0" smtClean="0">
                <a:solidFill>
                  <a:schemeClr val="accent1"/>
                </a:solidFill>
              </a:rPr>
              <a:t>Immutability – No side-effects</a:t>
            </a:r>
          </a:p>
          <a:p>
            <a:pPr lvl="1"/>
            <a:r>
              <a:rPr lang="en-US" sz="2000" dirty="0" smtClean="0">
                <a:solidFill>
                  <a:schemeClr val="accent1"/>
                </a:solidFill>
              </a:rPr>
              <a:t>Stateless (in pure form) </a:t>
            </a:r>
          </a:p>
          <a:p>
            <a:pPr lvl="1"/>
            <a:r>
              <a:rPr lang="en-US" sz="2000" dirty="0" smtClean="0">
                <a:solidFill>
                  <a:schemeClr val="accent1"/>
                </a:solidFill>
              </a:rPr>
              <a:t>Easily Testable</a:t>
            </a:r>
          </a:p>
          <a:p>
            <a:pPr lvl="1"/>
            <a:r>
              <a:rPr lang="en-US" sz="2000" dirty="0" smtClean="0">
                <a:solidFill>
                  <a:schemeClr val="accent1"/>
                </a:solidFill>
              </a:rPr>
              <a:t>Hybrids – Like F# - now available</a:t>
            </a:r>
          </a:p>
        </p:txBody>
      </p:sp>
    </p:spTree>
    <p:extLst>
      <p:ext uri="{BB962C8B-B14F-4D97-AF65-F5344CB8AC3E}">
        <p14:creationId xmlns:p14="http://schemas.microsoft.com/office/powerpoint/2010/main" val="25546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76200"/>
            <a:ext cx="4648200" cy="498598"/>
          </a:xfrm>
        </p:spPr>
        <p:txBody>
          <a:bodyPr vert="horz" wrap="square" lIns="0" tIns="0" rIns="0" bIns="0" rtlCol="0" anchor="t">
            <a:spAutoFit/>
          </a:bodyPr>
          <a:lstStyle/>
          <a:p>
            <a:r>
              <a:rPr lang="en-US" sz="3600" dirty="0">
                <a:solidFill>
                  <a:schemeClr val="tx2"/>
                </a:solidFill>
              </a:rPr>
              <a:t>Functional Programming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765301"/>
            <a:ext cx="8820224" cy="29289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0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hzmemebase.files.wordpress.com/2011/11/internet-memes-end-of-convers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435100"/>
            <a:ext cx="4752975" cy="4686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990600" y="228600"/>
            <a:ext cx="7620000" cy="1329595"/>
          </a:xfrm>
        </p:spPr>
        <p:txBody>
          <a:bodyPr/>
          <a:lstStyle/>
          <a:p>
            <a:r>
              <a:rPr lang="en-US" sz="4800" dirty="0" smtClean="0">
                <a:solidFill>
                  <a:schemeClr val="bg1"/>
                </a:solidFill>
              </a:rPr>
              <a:t>A little something for the boss</a:t>
            </a:r>
            <a:endParaRPr lang="en-US" sz="4800" dirty="0">
              <a:solidFill>
                <a:schemeClr val="bg1"/>
              </a:solidFill>
            </a:endParaRPr>
          </a:p>
        </p:txBody>
      </p:sp>
    </p:spTree>
    <p:extLst>
      <p:ext uri="{BB962C8B-B14F-4D97-AF65-F5344CB8AC3E}">
        <p14:creationId xmlns:p14="http://schemas.microsoft.com/office/powerpoint/2010/main" val="7940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Azure from a Data Perspective</Template>
  <TotalTime>168</TotalTime>
  <Words>420</Words>
  <Application>Microsoft Office PowerPoint</Application>
  <PresentationFormat>On-screen Show (4:3)</PresentationFormat>
  <Paragraphs>78</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MS1444_Windows Azure Template 16x9_r08a</vt:lpstr>
      <vt:lpstr>White with Consolas font for code slides</vt:lpstr>
      <vt:lpstr>Computing Buzzwords De-Mystified</vt:lpstr>
      <vt:lpstr>Cloud</vt:lpstr>
      <vt:lpstr>Cloud</vt:lpstr>
      <vt:lpstr>Big Data</vt:lpstr>
      <vt:lpstr>Big Data – Supervised Learning</vt:lpstr>
      <vt:lpstr>Big Data</vt:lpstr>
      <vt:lpstr>Functional Programming</vt:lpstr>
      <vt:lpstr>Functional Programming</vt:lpstr>
      <vt:lpstr>A little something for the boss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Like Jagger</dc:title>
  <dc:creator>Buck Woody</dc:creator>
  <cp:lastModifiedBy>Buck Woody</cp:lastModifiedBy>
  <cp:revision>36</cp:revision>
  <dcterms:created xsi:type="dcterms:W3CDTF">2006-08-16T00:00:00Z</dcterms:created>
  <dcterms:modified xsi:type="dcterms:W3CDTF">2012-03-29T07:03:55Z</dcterms:modified>
</cp:coreProperties>
</file>