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1" r:id="rId6"/>
    <p:sldId id="283" r:id="rId7"/>
    <p:sldId id="279" r:id="rId8"/>
    <p:sldId id="278" r:id="rId9"/>
    <p:sldId id="274" r:id="rId10"/>
    <p:sldId id="277" r:id="rId11"/>
    <p:sldId id="284" r:id="rId12"/>
    <p:sldId id="276" r:id="rId13"/>
    <p:sldId id="266" r:id="rId14"/>
    <p:sldId id="273" r:id="rId15"/>
    <p:sldId id="275" r:id="rId16"/>
    <p:sldId id="267" r:id="rId17"/>
    <p:sldId id="280" r:id="rId18"/>
    <p:sldId id="282" r:id="rId19"/>
    <p:sldId id="281" r:id="rId20"/>
  </p:sldIdLst>
  <p:sldSz cx="12161838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>
      <p:cViewPr varScale="1">
        <p:scale>
          <a:sx n="87" d="100"/>
          <a:sy n="87" d="100"/>
        </p:scale>
        <p:origin x="-570" y="-84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A66A-66A9-4A8A-8323-8B152A705B23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8500"/>
            <a:ext cx="61849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3400" cy="4186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BE5D-9A1D-44AC-91EC-976C91AA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BE5D-9A1D-44AC-91EC-976C91AAA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BE5D-9A1D-44AC-91EC-976C91AAA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5"/>
            <a:ext cx="12161838" cy="1924050"/>
          </a:xfrm>
          <a:effectLst/>
        </p:spPr>
        <p:txBody>
          <a:bodyPr anchor="b" anchorCtr="1">
            <a:norm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rgbClr val="00B9F2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775" y="5644119"/>
            <a:ext cx="9553496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5970087"/>
            <a:ext cx="9553496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Cathy Dumas 1/21/2010</a:t>
            </a:r>
          </a:p>
        </p:txBody>
      </p:sp>
    </p:spTree>
    <p:extLst>
      <p:ext uri="{BB962C8B-B14F-4D97-AF65-F5344CB8AC3E}">
        <p14:creationId xmlns:p14="http://schemas.microsoft.com/office/powerpoint/2010/main" val="34987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with header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775" y="1804988"/>
            <a:ext cx="3282950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sz="2000" b="1" cap="all" spc="50" baseline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9925" y="1804988"/>
            <a:ext cx="7094406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lang="en-US" sz="2000" b="1" kern="1200" cap="all" spc="5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479925" y="2438400"/>
            <a:ext cx="7086600" cy="3505200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9125" y="2438400"/>
            <a:ext cx="3276600" cy="3505200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1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21758CF6-DF63-479D-87C8-1C8C3C90575C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2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8315325" y="1804988"/>
            <a:ext cx="3236976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8902" y="1804988"/>
            <a:ext cx="7110635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0B9BAD98-01EB-420B-AC5F-E2C65A86A4CB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76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with headers (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775" y="1804988"/>
            <a:ext cx="7094406" cy="639762"/>
          </a:xfrm>
        </p:spPr>
        <p:txBody>
          <a:bodyPr anchor="t">
            <a:noAutofit/>
          </a:bodyPr>
          <a:lstStyle>
            <a:lvl1pPr marL="0" indent="0">
              <a:buNone/>
              <a:defRPr sz="2000" b="1" cap="all" spc="50" baseline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15325" y="1804988"/>
            <a:ext cx="3243157" cy="639762"/>
          </a:xfrm>
        </p:spPr>
        <p:txBody>
          <a:bodyPr anchor="t">
            <a:noAutofit/>
          </a:bodyPr>
          <a:lstStyle>
            <a:lvl1pPr marL="0" indent="0">
              <a:buNone/>
              <a:defRPr lang="en-US" sz="2000" b="1" kern="1200" cap="all" spc="5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2775" y="2438400"/>
            <a:ext cx="7116763" cy="3505200"/>
          </a:xfrm>
        </p:spPr>
        <p:txBody>
          <a:bodyPr>
            <a:noAutofit/>
          </a:bodyPr>
          <a:lstStyle>
            <a:lvl1pPr marL="319088" indent="-319088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8315325" y="2438400"/>
            <a:ext cx="3251200" cy="350520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EEF7D1D3-CD99-43AA-8D2B-B48D62D208B1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9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804988"/>
            <a:ext cx="3282950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8001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573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1145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8546" y="1804988"/>
            <a:ext cx="3270992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573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1145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15325" y="1804988"/>
            <a:ext cx="3251200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573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114550" indent="-28575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887222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9324" y="249237"/>
            <a:ext cx="10945654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AFC5663F-9B39-473D-A0C7-B0D14338F0B9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98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534B064E-2993-4166-9A45-B2E86C29F704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56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title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12161838" cy="5486400"/>
          </a:xfrm>
        </p:spPr>
        <p:txBody>
          <a:bodyPr l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1"/>
            <a:ext cx="12161838" cy="1392236"/>
          </a:xfrm>
          <a:solidFill>
            <a:srgbClr val="00B0F0"/>
          </a:solidFill>
        </p:spPr>
        <p:txBody>
          <a:bodyPr lIns="182880"/>
          <a:lstStyle>
            <a:lvl1pPr marL="41148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CA052946-F304-4336-ADF6-A61730A20C62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title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61838" cy="5486400"/>
          </a:xfrm>
        </p:spPr>
        <p:txBody>
          <a:bodyPr l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5465764"/>
            <a:ext cx="12161838" cy="1392236"/>
          </a:xfrm>
          <a:solidFill>
            <a:srgbClr val="00B0F0"/>
          </a:solidFill>
        </p:spPr>
        <p:txBody>
          <a:bodyPr lIns="182880" tIns="228600" anchor="t" anchorCtr="0"/>
          <a:lstStyle>
            <a:lvl1pPr marL="411480">
              <a:spcAft>
                <a:spcPts val="24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AD357D-AA11-4FAE-8E55-74C13C363307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794" y="0"/>
            <a:ext cx="121618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5082" y="0"/>
            <a:ext cx="12176919" cy="6858000"/>
            <a:chOff x="-11340" y="0"/>
            <a:chExt cx="9155340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/>
          <p:cNvSpPr/>
          <p:nvPr userDrawn="1"/>
        </p:nvSpPr>
        <p:spPr>
          <a:xfrm>
            <a:off x="1" y="3581400"/>
            <a:ext cx="12161836" cy="3276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3EBBC3FC-7A95-446A-8885-5602F35F550A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11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5"/>
            <a:ext cx="12161838" cy="1924050"/>
          </a:xfrm>
        </p:spPr>
        <p:txBody>
          <a:bodyPr anchor="b" anchorCtr="1">
            <a:norm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775" y="5644119"/>
            <a:ext cx="9553496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5970087"/>
            <a:ext cx="9553496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Cathy Dumas 1/21/2010</a:t>
            </a:r>
          </a:p>
        </p:txBody>
      </p:sp>
    </p:spTree>
    <p:extLst>
      <p:ext uri="{BB962C8B-B14F-4D97-AF65-F5344CB8AC3E}">
        <p14:creationId xmlns:p14="http://schemas.microsoft.com/office/powerpoint/2010/main" val="104357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2775" y="1804988"/>
            <a:ext cx="9548813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1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2774" y="1804988"/>
            <a:ext cx="9548813" cy="4138612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 kern="1200" spc="-2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55EA4EED-3D19-49E3-8B4E-CEE2A372F69B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bov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804988"/>
            <a:ext cx="10958433" cy="1624012"/>
          </a:xfrm>
        </p:spPr>
        <p:txBody>
          <a:bodyPr lIns="0">
            <a:noAutofit/>
          </a:bodyPr>
          <a:lstStyle>
            <a:lvl1pPr>
              <a:buFont typeface="Wingdings" pitchFamily="2" charset="2"/>
              <a:buChar char="§"/>
              <a:defRPr sz="2000" b="0" baseline="0">
                <a:solidFill>
                  <a:srgbClr val="666666"/>
                </a:solidFill>
              </a:defRPr>
            </a:lvl1pPr>
            <a:lvl2pPr marL="800100" indent="-34290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2pPr>
            <a:lvl3pPr marL="12001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3pPr>
            <a:lvl4pPr marL="16573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4pPr>
            <a:lvl5pPr marL="21145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8092" y="3429000"/>
            <a:ext cx="5168781" cy="25146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70638" y="3429000"/>
            <a:ext cx="5195887" cy="2514600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0B9A73B0-AA1F-4DD8-A182-0AE4D040E8CA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3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bove two column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2133601"/>
            <a:ext cx="10958433" cy="1295400"/>
          </a:xfrm>
        </p:spPr>
        <p:txBody>
          <a:bodyPr lIns="0">
            <a:noAutofit/>
          </a:bodyPr>
          <a:lstStyle>
            <a:lvl1pPr>
              <a:buFont typeface="Wingdings" pitchFamily="2" charset="2"/>
              <a:buChar char="§"/>
              <a:defRPr sz="2000" b="0" baseline="0">
                <a:solidFill>
                  <a:srgbClr val="666666"/>
                </a:solidFill>
              </a:defRPr>
            </a:lvl1pPr>
            <a:lvl2pPr marL="800100" indent="-34290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2pPr>
            <a:lvl3pPr marL="12001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3pPr>
            <a:lvl4pPr marL="16573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4pPr>
            <a:lvl5pPr marL="2114550" indent="-285750">
              <a:buFont typeface="Wingdings" pitchFamily="2" charset="2"/>
              <a:buChar char="§"/>
              <a:defRPr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8092" y="3810000"/>
            <a:ext cx="5168781" cy="21336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70638" y="3810000"/>
            <a:ext cx="5195887" cy="213360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0908" y="1804988"/>
            <a:ext cx="10958433" cy="36195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2000" b="1" cap="all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4815" y="3429000"/>
            <a:ext cx="10931710" cy="36195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2000" b="1" cap="all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D86349AB-C516-43DE-878C-18C20053038A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2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804988"/>
            <a:ext cx="5176838" cy="4138612"/>
          </a:xfrm>
        </p:spPr>
        <p:txBody>
          <a:bodyPr lIns="0"/>
          <a:lstStyle>
            <a:lvl1pPr marL="347472" indent="-347472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638" y="1804988"/>
            <a:ext cx="5168781" cy="4138612"/>
          </a:xfrm>
        </p:spPr>
        <p:txBody>
          <a:bodyPr lIns="0"/>
          <a:lstStyle>
            <a:lvl1pPr marL="347472" indent="-347472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108EC120-9C17-4949-A2D5-637C030CC216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804988"/>
            <a:ext cx="5168781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sz="2000" b="1" cap="all" spc="50" baseline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438400"/>
            <a:ext cx="5168781" cy="35052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638" y="1804988"/>
            <a:ext cx="5173004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lang="en-US" sz="2000" b="1" kern="1200" cap="all" spc="5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638" y="2438400"/>
            <a:ext cx="5173004" cy="35052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883027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9324" y="249237"/>
            <a:ext cx="10945654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93763351-4BBE-47E7-A54C-815D998B9AD5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kern="12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6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479925" y="1804988"/>
            <a:ext cx="7086600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619125" y="1804988"/>
            <a:ext cx="3276600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320040" lvl="2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320040" lvl="3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320040" lvl="4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8092" y="1371600"/>
            <a:ext cx="1095843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9323" y="249237"/>
            <a:ext cx="11007201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/>
          <a:lstStyle/>
          <a:p>
            <a:fld id="{60F00C4F-392C-4CA1-BF6A-25ECDA5711BB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5943600"/>
            <a:ext cx="952677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01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082" y="0"/>
            <a:ext cx="12176919" cy="6858000"/>
            <a:chOff x="-11340" y="0"/>
            <a:chExt cx="915534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591" y="249237"/>
            <a:ext cx="11005933" cy="11430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4" y="1804988"/>
            <a:ext cx="9548813" cy="41386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12775" y="6324600"/>
            <a:ext cx="515144" cy="1524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r">
              <a:defRPr sz="800" baseline="0">
                <a:solidFill>
                  <a:srgbClr val="808285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l"/>
            <a:r>
              <a:rPr lang="en-US" dirty="0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204119" y="6324600"/>
            <a:ext cx="1218406" cy="1524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800">
                <a:solidFill>
                  <a:srgbClr val="808285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1B1F4B4A-BEC7-4BF0-AFF2-1B961CDAA2F0}" type="datetime1">
              <a:rPr lang="en-US" smtClean="0"/>
              <a:pPr/>
              <a:t>3/30/2012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19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67" r:id="rId3"/>
    <p:sldLayoutId id="214748368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5" r:id="rId14"/>
    <p:sldLayoutId id="2147483677" r:id="rId15"/>
    <p:sldLayoutId id="2147483681" r:id="rId16"/>
    <p:sldLayoutId id="214748367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kern="1200" spc="-200" baseline="0">
          <a:solidFill>
            <a:srgbClr val="00B9F2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2400"/>
        </a:spcBef>
        <a:spcAft>
          <a:spcPts val="0"/>
        </a:spcAft>
        <a:buClr>
          <a:srgbClr val="00B0F0"/>
        </a:buClr>
        <a:buSzPct val="100000"/>
        <a:buFont typeface="Wingdings" pitchFamily="2" charset="2"/>
        <a:buChar char="§"/>
        <a:defRPr sz="2400" kern="1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SzPct val="100000"/>
        <a:buFont typeface="Wingdings" pitchFamily="2" charset="2"/>
        <a:buChar char="§"/>
        <a:defRPr sz="2000" kern="1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7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athyduma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BI Portal for the Tabular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Cathy Dumas, Business Intelligence Consultant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http://cathydumas.com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3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deployment customizability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10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185210826"/>
              </p:ext>
            </p:extLst>
          </p:nvPr>
        </p:nvGraphicFramePr>
        <p:xfrm>
          <a:off x="1146175" y="1804988"/>
          <a:ext cx="9735344" cy="40302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1544"/>
                <a:gridCol w="2514600"/>
                <a:gridCol w="5029200"/>
              </a:tblGrid>
              <a:tr h="80605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Ad hoc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 reporting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Maintainable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 by business users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49530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25908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2590800"/>
            <a:ext cx="4572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3309257"/>
            <a:ext cx="457200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4191000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3461657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4191000"/>
            <a:ext cx="457200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49638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Visualization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harts and 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12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822244900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Bar, line, pie, column, area, scatter, bubble, radar, surface, doughnut,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stock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Bar, line, column, scatter, bubble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Bar, line, pie, column, area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Bar, line, pie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75260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4290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41910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59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charting and visualization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13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163044409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Trend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lines, plotting series on multiple axes, error bars, spark lines, data bars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Contact card, image display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Plotting series on multiple axes, 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ustomizable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tool tip display, spark lines, data bars, gauges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Decomposition tree, gauges, Visio Services integration</a:t>
                      </a:r>
                    </a:p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75260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4290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41910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59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14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167802138"/>
              </p:ext>
            </p:extLst>
          </p:nvPr>
        </p:nvGraphicFramePr>
        <p:xfrm>
          <a:off x="1146175" y="1804988"/>
          <a:ext cx="9548814" cy="333255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Slicers,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basic filter controls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Slicers,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user-friendly filter controls, interactive filtering by clicking visualizations, play axis, tiles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Basic filter controls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Basic filter controls, cross filtering across web parts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75260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4290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41910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59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Tabular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15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420010179"/>
              </p:ext>
            </p:extLst>
          </p:nvPr>
        </p:nvGraphicFramePr>
        <p:xfrm>
          <a:off x="1146175" y="1804988"/>
          <a:ext cx="9548814" cy="40302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43944"/>
                <a:gridCol w="762000"/>
                <a:gridCol w="1371600"/>
                <a:gridCol w="1524000"/>
                <a:gridCol w="1524000"/>
                <a:gridCol w="2023270"/>
              </a:tblGrid>
              <a:tr h="80605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KPIs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Hierarchies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Perspectives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Drill Through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Real Time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3352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35280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33528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25908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590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259080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25908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4191000"/>
            <a:ext cx="45720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41910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4191000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4191000"/>
            <a:ext cx="4572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4953000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4953000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4953000"/>
            <a:ext cx="45720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3352800"/>
            <a:ext cx="457200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0" y="3352800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19" y="4114800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19" y="2590800"/>
            <a:ext cx="457200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0" y="4953000"/>
            <a:ext cx="457200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4953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colour</a:t>
            </a:r>
            <a:r>
              <a:rPr lang="en-US" dirty="0" smtClean="0"/>
              <a:t>, logo, and fonts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16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507524768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74407"/>
                <a:gridCol w="4774407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4290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" y="25908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17526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4191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17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741499415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74407"/>
                <a:gridCol w="4774407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4290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" y="2590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4" y="175260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4191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12775" y="1447800"/>
            <a:ext cx="9548813" cy="4495800"/>
          </a:xfrm>
        </p:spPr>
        <p:txBody>
          <a:bodyPr/>
          <a:lstStyle/>
          <a:p>
            <a:r>
              <a:rPr lang="en-US" dirty="0" smtClean="0"/>
              <a:t>SharePoint – here to stay</a:t>
            </a:r>
          </a:p>
          <a:p>
            <a:r>
              <a:rPr lang="en-US" dirty="0" smtClean="0"/>
              <a:t>Power View – adds new features, but does not replace any existing tools in the tool chain</a:t>
            </a:r>
          </a:p>
          <a:p>
            <a:r>
              <a:rPr lang="en-US" dirty="0" smtClean="0"/>
              <a:t>Excel is a perfectly good </a:t>
            </a:r>
            <a:r>
              <a:rPr lang="en-US" dirty="0" err="1" smtClean="0"/>
              <a:t>dashboarding</a:t>
            </a:r>
            <a:r>
              <a:rPr lang="en-US" dirty="0" smtClean="0"/>
              <a:t> tool</a:t>
            </a:r>
          </a:p>
          <a:p>
            <a:r>
              <a:rPr lang="en-US" dirty="0"/>
              <a:t>PerformancePoint is not dead - still useful for balanced </a:t>
            </a:r>
            <a:r>
              <a:rPr lang="en-US" dirty="0" smtClean="0"/>
              <a:t>scorecards</a:t>
            </a:r>
          </a:p>
          <a:p>
            <a:r>
              <a:rPr lang="en-US" dirty="0" smtClean="0"/>
              <a:t>Making an excellent dashboard just got harder with Power View – integrating stunning visualizations with core </a:t>
            </a:r>
            <a:r>
              <a:rPr lang="en-US" dirty="0" err="1" smtClean="0"/>
              <a:t>dashboarding</a:t>
            </a:r>
            <a:r>
              <a:rPr lang="en-US" dirty="0" smtClean="0"/>
              <a:t> functionality is a challenge requiring good design skills and imagination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0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12775" y="1447800"/>
            <a:ext cx="9548813" cy="4495800"/>
          </a:xfrm>
        </p:spPr>
        <p:txBody>
          <a:bodyPr/>
          <a:lstStyle/>
          <a:p>
            <a:r>
              <a:rPr lang="en-US" dirty="0" smtClean="0"/>
              <a:t>Introduction to the tabular model</a:t>
            </a:r>
          </a:p>
          <a:p>
            <a:r>
              <a:rPr lang="en-US" dirty="0" smtClean="0"/>
              <a:t>Survey of visualization tools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Power View</a:t>
            </a:r>
          </a:p>
          <a:p>
            <a:pPr lvl="1"/>
            <a:r>
              <a:rPr lang="en-US" dirty="0" smtClean="0"/>
              <a:t>Reporting Services</a:t>
            </a:r>
          </a:p>
          <a:p>
            <a:pPr lvl="1"/>
            <a:r>
              <a:rPr lang="en-US" dirty="0" smtClean="0"/>
              <a:t>PerformancePoint</a:t>
            </a:r>
          </a:p>
          <a:p>
            <a:r>
              <a:rPr lang="en-US" dirty="0" smtClean="0"/>
              <a:t>Putting the pieces together – integrating the visualizations into a unified BI portal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6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tabular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7" y="1447800"/>
            <a:ext cx="6532461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2259246"/>
            <a:ext cx="6324599" cy="44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four visualization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443674"/>
            <a:ext cx="4419600" cy="28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3166755"/>
            <a:ext cx="5257800" cy="32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20" y="1443674"/>
            <a:ext cx="4414358" cy="2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19" y="3083372"/>
            <a:ext cx="5196681" cy="337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262745"/>
            <a:ext cx="5562600" cy="45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others…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1905000"/>
            <a:ext cx="6400800" cy="48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7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164508966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17526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5908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352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4191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8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498850033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5908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35280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828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8" y="41617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support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BDEDDC-FAFB-4A5B-B848-FC91320861C3}" type="datetime1">
              <a:rPr lang="en-US" smtClean="0"/>
              <a:pPr/>
              <a:t>3/30/2012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9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924426606"/>
              </p:ext>
            </p:extLst>
          </p:nvPr>
        </p:nvGraphicFramePr>
        <p:xfrm>
          <a:off x="1146175" y="1804988"/>
          <a:ext cx="9548814" cy="32242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24944"/>
                <a:gridCol w="6823870"/>
              </a:tblGrid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Excel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Power View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Reporting Services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PerformancePoint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7" y="338545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" y="259080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7526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41437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 template">
  <a:themeElements>
    <a:clrScheme name="METRO">
      <a:dk1>
        <a:srgbClr val="1A1A1A"/>
      </a:dk1>
      <a:lt1>
        <a:sysClr val="window" lastClr="FFFFFF"/>
      </a:lt1>
      <a:dk2>
        <a:srgbClr val="1F497D"/>
      </a:dk2>
      <a:lt2>
        <a:srgbClr val="EEECE1"/>
      </a:lt2>
      <a:accent1>
        <a:srgbClr val="00B9F2"/>
      </a:accent1>
      <a:accent2>
        <a:srgbClr val="EBD23F"/>
      </a:accent2>
      <a:accent3>
        <a:srgbClr val="79C21A"/>
      </a:accent3>
      <a:accent4>
        <a:srgbClr val="E85FA6"/>
      </a:accent4>
      <a:accent5>
        <a:srgbClr val="EA9C2D"/>
      </a:accent5>
      <a:accent6>
        <a:srgbClr val="BB4AD2"/>
      </a:accent6>
      <a:hlink>
        <a:srgbClr val="00B9F2"/>
      </a:hlink>
      <a:folHlink>
        <a:srgbClr val="008AB5"/>
      </a:folHlink>
    </a:clrScheme>
    <a:fontScheme name="Met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 template</Template>
  <TotalTime>13265</TotalTime>
  <Words>400</Words>
  <Application>Microsoft Office PowerPoint</Application>
  <PresentationFormat>Custom</PresentationFormat>
  <Paragraphs>123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 template</vt:lpstr>
      <vt:lpstr>Building a BI Portal for the Tabular Model</vt:lpstr>
      <vt:lpstr>Agenda</vt:lpstr>
      <vt:lpstr>The tabular model</vt:lpstr>
      <vt:lpstr>The big four visualization tools</vt:lpstr>
      <vt:lpstr>And the others…</vt:lpstr>
      <vt:lpstr>Technology requirements</vt:lpstr>
      <vt:lpstr>SharePoint</vt:lpstr>
      <vt:lpstr>Silverlight</vt:lpstr>
      <vt:lpstr>Mobile support</vt:lpstr>
      <vt:lpstr>Post deployment customizability</vt:lpstr>
      <vt:lpstr>Visualization requirements</vt:lpstr>
      <vt:lpstr>Charts and tables</vt:lpstr>
      <vt:lpstr>Advanced charting and visualization features</vt:lpstr>
      <vt:lpstr>Interactivity</vt:lpstr>
      <vt:lpstr>Tabular features</vt:lpstr>
      <vt:lpstr>Custom colour, logo, and fonts</vt:lpstr>
      <vt:lpstr>Maps</vt:lpstr>
      <vt:lpstr>Futures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BI Portal</dc:title>
  <dc:creator>Cathy Dumas</dc:creator>
  <cp:lastModifiedBy>Cathy Dumas</cp:lastModifiedBy>
  <cp:revision>60</cp:revision>
  <dcterms:created xsi:type="dcterms:W3CDTF">2010-02-16T20:10:13Z</dcterms:created>
  <dcterms:modified xsi:type="dcterms:W3CDTF">2012-03-30T09:11:32Z</dcterms:modified>
</cp:coreProperties>
</file>