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79" r:id="rId4"/>
    <p:sldId id="280" r:id="rId5"/>
    <p:sldId id="281" r:id="rId6"/>
    <p:sldId id="261" r:id="rId7"/>
    <p:sldId id="282" r:id="rId8"/>
    <p:sldId id="283" r:id="rId9"/>
    <p:sldId id="284" r:id="rId10"/>
    <p:sldId id="285" r:id="rId11"/>
    <p:sldId id="260" r:id="rId12"/>
    <p:sldId id="286" r:id="rId13"/>
    <p:sldId id="258" r:id="rId14"/>
    <p:sldId id="266" r:id="rId15"/>
    <p:sldId id="288" r:id="rId16"/>
    <p:sldId id="289" r:id="rId17"/>
    <p:sldId id="290" r:id="rId18"/>
    <p:sldId id="264" r:id="rId19"/>
    <p:sldId id="291" r:id="rId20"/>
    <p:sldId id="268" r:id="rId21"/>
    <p:sldId id="267" r:id="rId22"/>
    <p:sldId id="292" r:id="rId23"/>
    <p:sldId id="269" r:id="rId24"/>
    <p:sldId id="294" r:id="rId25"/>
    <p:sldId id="270" r:id="rId26"/>
    <p:sldId id="293" r:id="rId27"/>
    <p:sldId id="273" r:id="rId28"/>
    <p:sldId id="274" r:id="rId29"/>
    <p:sldId id="275" r:id="rId30"/>
    <p:sldId id="296" r:id="rId31"/>
    <p:sldId id="276" r:id="rId32"/>
    <p:sldId id="277" r:id="rId33"/>
    <p:sldId id="278" r:id="rId34"/>
    <p:sldId id="297" r:id="rId35"/>
    <p:sldId id="299" r:id="rId36"/>
    <p:sldId id="300" r:id="rId37"/>
    <p:sldId id="295" r:id="rId38"/>
    <p:sldId id="302" r:id="rId39"/>
    <p:sldId id="301" r:id="rId40"/>
    <p:sldId id="303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A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75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618E9-CD56-4DB5-9709-D62A339E2617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73A56-22F7-48BD-BBB3-C204DA21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75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70F50-D35B-407A-9425-F2A347668D1D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33065-AB1B-45B7-8724-56C30E38E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33065-AB1B-45B7-8724-56C30E38EE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63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A05B-7937-45E6-A820-478463C122D0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A790-9606-4790-8DAB-3A4B9EA1935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A05B-7937-45E6-A820-478463C122D0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A790-9606-4790-8DAB-3A4B9EA19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A05B-7937-45E6-A820-478463C122D0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A790-9606-4790-8DAB-3A4B9EA19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A05B-7937-45E6-A820-478463C122D0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A790-9606-4790-8DAB-3A4B9EA19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A05B-7937-45E6-A820-478463C122D0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A790-9606-4790-8DAB-3A4B9EA1935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A05B-7937-45E6-A820-478463C122D0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A790-9606-4790-8DAB-3A4B9EA19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A05B-7937-45E6-A820-478463C122D0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A790-9606-4790-8DAB-3A4B9EA1935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A05B-7937-45E6-A820-478463C122D0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A790-9606-4790-8DAB-3A4B9EA19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A05B-7937-45E6-A820-478463C122D0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A790-9606-4790-8DAB-3A4B9EA19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A05B-7937-45E6-A820-478463C122D0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A790-9606-4790-8DAB-3A4B9EA1935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A05B-7937-45E6-A820-478463C122D0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A790-9606-4790-8DAB-3A4B9EA19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1DBA05B-7937-45E6-A820-478463C122D0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0B9A790-9606-4790-8DAB-3A4B9EA193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71600"/>
            <a:ext cx="7848600" cy="1927225"/>
          </a:xfrm>
        </p:spPr>
        <p:txBody>
          <a:bodyPr/>
          <a:lstStyle/>
          <a:p>
            <a:r>
              <a:rPr lang="en-US" dirty="0" smtClean="0"/>
              <a:t>A heap of Clusters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505200"/>
            <a:ext cx="7848872" cy="571872"/>
          </a:xfrm>
        </p:spPr>
        <p:txBody>
          <a:bodyPr/>
          <a:lstStyle/>
          <a:p>
            <a:r>
              <a:rPr lang="en-US" dirty="0" smtClean="0"/>
              <a:t>A look into heaps vs. </a:t>
            </a:r>
            <a:r>
              <a:rPr lang="en-US" dirty="0" smtClean="0"/>
              <a:t>clustered tables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9272" y="4365104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Ami Levin</a:t>
            </a:r>
          </a:p>
          <a:p>
            <a:r>
              <a:rPr lang="en-US" dirty="0" smtClean="0"/>
              <a:t>CTO, DBSophic</a:t>
            </a:r>
          </a:p>
        </p:txBody>
      </p:sp>
      <p:pic>
        <p:nvPicPr>
          <p:cNvPr id="6" name="Picture 2" descr="C:\Users\Ami.DBSOPHICHQ\Documents\Ami\Logos\MVP Logo Kit\MVP_Horizontal_FullColor_sma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013176"/>
            <a:ext cx="1246738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F:\OLDPC\Desktop\Graphics_For_Ilana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5757" y="5013232"/>
            <a:ext cx="1372147" cy="504000"/>
          </a:xfrm>
          <a:prstGeom prst="roundRect">
            <a:avLst/>
          </a:prstGeom>
          <a:noFill/>
          <a:ln w="3175">
            <a:noFill/>
          </a:ln>
          <a:effectLst/>
        </p:spPr>
      </p:pic>
      <p:sp>
        <p:nvSpPr>
          <p:cNvPr id="8" name="Subtitle 1"/>
          <p:cNvSpPr txBox="1">
            <a:spLocks/>
          </p:cNvSpPr>
          <p:nvPr/>
        </p:nvSpPr>
        <p:spPr>
          <a:xfrm>
            <a:off x="7020272" y="5589240"/>
            <a:ext cx="16224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>
                <a:solidFill>
                  <a:srgbClr val="E0701C"/>
                </a:solidFill>
                <a:latin typeface="Impact" pitchFamily="34" charset="0"/>
              </a:rPr>
              <a:t>X</a:t>
            </a:r>
            <a:endParaRPr lang="en-US" sz="2800" dirty="0" smtClean="0">
              <a:solidFill>
                <a:srgbClr val="E0701C"/>
              </a:solidFill>
              <a:latin typeface="Impact" pitchFamily="34" charset="0"/>
            </a:endParaRPr>
          </a:p>
        </p:txBody>
      </p:sp>
      <p:pic>
        <p:nvPicPr>
          <p:cNvPr id="1026" name="Picture 2" descr="SQLBits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269" y="5517232"/>
            <a:ext cx="254599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65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/ </a:t>
            </a:r>
            <a:r>
              <a:rPr lang="en-US" smtClean="0"/>
              <a:t>Index Page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922192"/>
              </p:ext>
            </p:extLst>
          </p:nvPr>
        </p:nvGraphicFramePr>
        <p:xfrm>
          <a:off x="3132000" y="1597940"/>
          <a:ext cx="2880000" cy="2551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</a:tblGrid>
              <a:tr h="288000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 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 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 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 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 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 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 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 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2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3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4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5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..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..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n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3"/>
          <p:cNvSpPr txBox="1">
            <a:spLocks/>
          </p:cNvSpPr>
          <p:nvPr/>
        </p:nvSpPr>
        <p:spPr>
          <a:xfrm>
            <a:off x="479628" y="4725144"/>
            <a:ext cx="8229600" cy="194421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96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797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798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799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800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801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802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2803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8170114" y="4976728"/>
            <a:ext cx="10344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90458" y="5436513"/>
            <a:ext cx="9096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File</a:t>
            </a:r>
          </a:p>
          <a:p>
            <a:pPr algn="ctr"/>
            <a:r>
              <a:rPr lang="en-US" sz="1600" b="1" dirty="0" smtClean="0"/>
              <a:t>Header</a:t>
            </a:r>
            <a:endParaRPr lang="en-US" sz="16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888717" y="5559623"/>
            <a:ext cx="9096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PFS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786976" y="5559623"/>
            <a:ext cx="9096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GAM</a:t>
            </a:r>
            <a:endParaRPr lang="en-US" sz="16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685234" y="5559623"/>
            <a:ext cx="9096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SGAM</a:t>
            </a:r>
            <a:endParaRPr lang="en-US" sz="16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587240" y="5559623"/>
            <a:ext cx="9096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BCM</a:t>
            </a:r>
            <a:endParaRPr lang="en-US" sz="16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485434" y="5559623"/>
            <a:ext cx="9096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DCM</a:t>
            </a:r>
            <a:endParaRPr lang="en-US" sz="1600" b="1" dirty="0"/>
          </a:p>
        </p:txBody>
      </p:sp>
      <p:cxnSp>
        <p:nvCxnSpPr>
          <p:cNvPr id="45" name="Straight Connector 44"/>
          <p:cNvCxnSpPr/>
          <p:nvPr/>
        </p:nvCxnSpPr>
        <p:spPr>
          <a:xfrm flipH="1" flipV="1">
            <a:off x="3137882" y="4149080"/>
            <a:ext cx="4142476" cy="8301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6006118" y="4149080"/>
            <a:ext cx="2174340" cy="824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137882" y="1610132"/>
            <a:ext cx="2868236" cy="288147"/>
          </a:xfrm>
          <a:prstGeom prst="rect">
            <a:avLst/>
          </a:prstGeom>
          <a:solidFill>
            <a:schemeClr val="accent2">
              <a:tint val="50000"/>
              <a:shade val="86000"/>
              <a:satMod val="1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tIns="36000" bIns="36000" rtlCol="0">
            <a:spAutoFit/>
          </a:bodyPr>
          <a:lstStyle/>
          <a:p>
            <a:r>
              <a:rPr lang="en-US" sz="1400" b="1" smtClean="0"/>
              <a:t>Page </a:t>
            </a:r>
            <a:r>
              <a:rPr lang="en-US" sz="1400" b="1" dirty="0" smtClean="0"/>
              <a:t>Header</a:t>
            </a:r>
            <a:endParaRPr lang="en-US" sz="1400" b="1" dirty="0"/>
          </a:p>
        </p:txBody>
      </p:sp>
      <p:sp>
        <p:nvSpPr>
          <p:cNvPr id="44" name="Rectangle 43"/>
          <p:cNvSpPr/>
          <p:nvPr/>
        </p:nvSpPr>
        <p:spPr>
          <a:xfrm>
            <a:off x="7283812" y="4990154"/>
            <a:ext cx="898104" cy="1435160"/>
          </a:xfrm>
          <a:prstGeom prst="rect">
            <a:avLst/>
          </a:prstGeom>
          <a:solidFill>
            <a:srgbClr val="00B05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383438" y="5559623"/>
            <a:ext cx="9096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IAM</a:t>
            </a:r>
            <a:endParaRPr lang="en-US" sz="1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283812" y="5434942"/>
            <a:ext cx="9096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Data / Index</a:t>
            </a:r>
            <a:endParaRPr lang="en-US" sz="1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137882" y="3654916"/>
            <a:ext cx="1722150" cy="486000"/>
          </a:xfrm>
          <a:prstGeom prst="rect">
            <a:avLst/>
          </a:prstGeom>
          <a:solidFill>
            <a:schemeClr val="lt2">
              <a:tint val="85000"/>
              <a:satMod val="1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tIns="36000" bIns="36000" rtlCol="0" anchor="ctr">
            <a:noAutofit/>
          </a:bodyPr>
          <a:lstStyle/>
          <a:p>
            <a:r>
              <a:rPr lang="en-US" sz="1400" b="1" dirty="0" smtClean="0"/>
              <a:t>Row Offset Array</a:t>
            </a:r>
            <a:endParaRPr lang="en-US" sz="1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137882" y="1901972"/>
            <a:ext cx="2868236" cy="288147"/>
          </a:xfrm>
          <a:prstGeom prst="rect">
            <a:avLst/>
          </a:prstGeom>
          <a:solidFill>
            <a:schemeClr val="accent1">
              <a:tint val="50000"/>
              <a:shade val="86000"/>
              <a:satMod val="1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36000" bIns="36000" rtlCol="0">
            <a:spAutoFit/>
          </a:bodyPr>
          <a:lstStyle/>
          <a:p>
            <a:r>
              <a:rPr lang="en-US" sz="1400" b="1" dirty="0" smtClean="0"/>
              <a:t>Data / Index Row 1</a:t>
            </a:r>
            <a:endParaRPr lang="en-US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137882" y="2196585"/>
            <a:ext cx="2868236" cy="288147"/>
          </a:xfrm>
          <a:prstGeom prst="rect">
            <a:avLst/>
          </a:prstGeom>
          <a:solidFill>
            <a:schemeClr val="accent1">
              <a:tint val="50000"/>
              <a:shade val="86000"/>
              <a:satMod val="1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36000" bIns="36000" rtlCol="0">
            <a:spAutoFit/>
          </a:bodyPr>
          <a:lstStyle/>
          <a:p>
            <a:r>
              <a:rPr lang="en-US" sz="1400" b="1" dirty="0" smtClean="0"/>
              <a:t>Data / Index Row 3</a:t>
            </a:r>
            <a:endParaRPr lang="en-US" sz="1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137882" y="2473799"/>
            <a:ext cx="2868236" cy="288147"/>
          </a:xfrm>
          <a:prstGeom prst="rect">
            <a:avLst/>
          </a:prstGeom>
          <a:solidFill>
            <a:schemeClr val="accent1">
              <a:tint val="50000"/>
              <a:shade val="86000"/>
              <a:satMod val="1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36000" bIns="36000" rtlCol="0">
            <a:spAutoFit/>
          </a:bodyPr>
          <a:lstStyle/>
          <a:p>
            <a:r>
              <a:rPr lang="en-US" sz="1400" b="1" dirty="0" smtClean="0"/>
              <a:t>Data / Index Row 2</a:t>
            </a:r>
            <a:endParaRPr lang="en-US" sz="1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137882" y="2768158"/>
            <a:ext cx="2868236" cy="288147"/>
          </a:xfrm>
          <a:prstGeom prst="rect">
            <a:avLst/>
          </a:prstGeom>
          <a:solidFill>
            <a:schemeClr val="accent1">
              <a:tint val="50000"/>
              <a:shade val="86000"/>
              <a:satMod val="1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36000" bIns="36000" rtlCol="0">
            <a:spAutoFit/>
          </a:bodyPr>
          <a:lstStyle/>
          <a:p>
            <a:r>
              <a:rPr lang="en-US" sz="1400" b="1" dirty="0" smtClean="0"/>
              <a:t>Data / Index Row 5</a:t>
            </a:r>
            <a:endParaRPr lang="en-US" sz="1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137882" y="3060681"/>
            <a:ext cx="2868236" cy="288147"/>
          </a:xfrm>
          <a:prstGeom prst="rect">
            <a:avLst/>
          </a:prstGeom>
          <a:solidFill>
            <a:schemeClr val="accent1">
              <a:tint val="50000"/>
              <a:shade val="86000"/>
              <a:satMod val="1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36000" bIns="36000" rtlCol="0">
            <a:spAutoFit/>
          </a:bodyPr>
          <a:lstStyle/>
          <a:p>
            <a:r>
              <a:rPr lang="en-US" sz="1400" b="1" dirty="0" smtClean="0"/>
              <a:t>Data / Index Row 4</a:t>
            </a:r>
            <a:endParaRPr lang="en-US" sz="1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3137882" y="3349257"/>
            <a:ext cx="2868236" cy="288147"/>
          </a:xfrm>
          <a:prstGeom prst="rect">
            <a:avLst/>
          </a:prstGeom>
          <a:solidFill>
            <a:schemeClr val="accent1">
              <a:tint val="50000"/>
              <a:shade val="86000"/>
              <a:satMod val="1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36000" bIns="36000" rtlCol="0">
            <a:spAutoFit/>
          </a:bodyPr>
          <a:lstStyle/>
          <a:p>
            <a:r>
              <a:rPr lang="en-US" sz="1400" b="1" dirty="0" smtClean="0"/>
              <a:t>Data / Index Row n</a:t>
            </a:r>
            <a:endParaRPr lang="en-US" sz="1400" b="1" dirty="0"/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4932040" y="2076736"/>
            <a:ext cx="0" cy="16709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5190881" y="2617872"/>
            <a:ext cx="0" cy="11298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5480158" y="2340658"/>
            <a:ext cx="0" cy="1407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5796136" y="3204754"/>
            <a:ext cx="0" cy="5429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53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Organization</a:t>
            </a:r>
            <a:endParaRPr lang="en-US" dirty="0"/>
          </a:p>
        </p:txBody>
      </p:sp>
      <p:pic>
        <p:nvPicPr>
          <p:cNvPr id="4099" name="Picture 3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176" y="1340768"/>
            <a:ext cx="205764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827584" y="3172966"/>
            <a:ext cx="2016224" cy="472058"/>
          </a:xfrm>
          <a:prstGeom prst="roundRect">
            <a:avLst/>
          </a:prstGeom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Partition 1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563888" y="3172966"/>
            <a:ext cx="2016224" cy="472058"/>
          </a:xfrm>
          <a:prstGeom prst="roundRect">
            <a:avLst/>
          </a:prstGeom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Partition 2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300192" y="3172966"/>
            <a:ext cx="2016224" cy="472058"/>
          </a:xfrm>
          <a:prstGeom prst="roundRect">
            <a:avLst/>
          </a:prstGeom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Partition n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833262" y="3647835"/>
            <a:ext cx="4869" cy="3572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569566" y="3647835"/>
            <a:ext cx="4869" cy="3572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305870" y="3645024"/>
            <a:ext cx="4869" cy="3572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827584" y="4037062"/>
            <a:ext cx="2016224" cy="472058"/>
          </a:xfrm>
          <a:prstGeom prst="roundRect">
            <a:avLst/>
          </a:prstGeom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 or B-Tree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3563888" y="4037062"/>
            <a:ext cx="2016224" cy="472058"/>
          </a:xfrm>
          <a:prstGeom prst="roundRect">
            <a:avLst/>
          </a:prstGeom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 or B-Tree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6300192" y="4037062"/>
            <a:ext cx="2016224" cy="472058"/>
          </a:xfrm>
          <a:prstGeom prst="roundRect">
            <a:avLst/>
          </a:prstGeom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 or B-Tree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833262" y="4511931"/>
            <a:ext cx="4869" cy="3572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569566" y="4511931"/>
            <a:ext cx="4869" cy="3572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305870" y="4509120"/>
            <a:ext cx="4869" cy="3572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4099" idx="1"/>
            <a:endCxn id="4" idx="0"/>
          </p:cNvCxnSpPr>
          <p:nvPr/>
        </p:nvCxnSpPr>
        <p:spPr>
          <a:xfrm flipH="1">
            <a:off x="1835696" y="2168860"/>
            <a:ext cx="1707480" cy="10041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4099" idx="3"/>
            <a:endCxn id="16" idx="0"/>
          </p:cNvCxnSpPr>
          <p:nvPr/>
        </p:nvCxnSpPr>
        <p:spPr>
          <a:xfrm>
            <a:off x="5600824" y="2168860"/>
            <a:ext cx="1707480" cy="10041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579304" y="2852936"/>
            <a:ext cx="0" cy="3200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827584" y="4919396"/>
            <a:ext cx="2016224" cy="472058"/>
          </a:xfrm>
          <a:prstGeom prst="roundRect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– Row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563888" y="4919396"/>
            <a:ext cx="2016224" cy="472058"/>
          </a:xfrm>
          <a:prstGeom prst="roundRect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– Row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300192" y="4919396"/>
            <a:ext cx="2016224" cy="472058"/>
          </a:xfrm>
          <a:prstGeom prst="roundRect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– Row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115616" y="5351444"/>
            <a:ext cx="2016224" cy="472058"/>
          </a:xfrm>
          <a:prstGeom prst="roundRect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LOB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403648" y="5743482"/>
            <a:ext cx="2016224" cy="472058"/>
          </a:xfrm>
          <a:prstGeom prst="roundRect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Row Overflow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851920" y="5351444"/>
            <a:ext cx="2016224" cy="472058"/>
          </a:xfrm>
          <a:prstGeom prst="roundRect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LOB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139952" y="5743482"/>
            <a:ext cx="2016224" cy="472058"/>
          </a:xfrm>
          <a:prstGeom prst="roundRect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Row Overflow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588224" y="5351444"/>
            <a:ext cx="2016224" cy="472058"/>
          </a:xfrm>
          <a:prstGeom prst="roundRect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LOB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876256" y="5743482"/>
            <a:ext cx="2016224" cy="472058"/>
          </a:xfrm>
          <a:prstGeom prst="roundRect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Row Overflow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26662" y="6247478"/>
            <a:ext cx="2890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Allocation units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068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Organization</a:t>
            </a:r>
            <a:endParaRPr lang="en-US" dirty="0"/>
          </a:p>
        </p:txBody>
      </p:sp>
      <p:pic>
        <p:nvPicPr>
          <p:cNvPr id="4099" name="Picture 3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176" y="1340768"/>
            <a:ext cx="205764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827584" y="3172966"/>
            <a:ext cx="2016224" cy="472058"/>
          </a:xfrm>
          <a:prstGeom prst="roundRect">
            <a:avLst/>
          </a:prstGeom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Partition 1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833262" y="3647835"/>
            <a:ext cx="4869" cy="3572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827584" y="4037062"/>
            <a:ext cx="2016224" cy="472058"/>
          </a:xfrm>
          <a:prstGeom prst="roundRect">
            <a:avLst/>
          </a:prstGeom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 or B-Tree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833262" y="4511931"/>
            <a:ext cx="4869" cy="3572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4099" idx="1"/>
            <a:endCxn id="4" idx="0"/>
          </p:cNvCxnSpPr>
          <p:nvPr/>
        </p:nvCxnSpPr>
        <p:spPr>
          <a:xfrm flipH="1">
            <a:off x="1835696" y="2168860"/>
            <a:ext cx="1707480" cy="10041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827584" y="4941168"/>
            <a:ext cx="2016224" cy="472058"/>
          </a:xfrm>
          <a:prstGeom prst="roundRect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– Row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115616" y="5373216"/>
            <a:ext cx="2016224" cy="472058"/>
          </a:xfrm>
          <a:prstGeom prst="roundRect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LOB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403648" y="5765254"/>
            <a:ext cx="2016224" cy="472058"/>
          </a:xfrm>
          <a:prstGeom prst="roundRect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Row Overflow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40" idx="3"/>
          </p:cNvCxnSpPr>
          <p:nvPr/>
        </p:nvCxnSpPr>
        <p:spPr>
          <a:xfrm flipV="1">
            <a:off x="2843808" y="4155802"/>
            <a:ext cx="792088" cy="10213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35896" y="3645024"/>
            <a:ext cx="2232248" cy="10215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First IAM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Root Page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First Page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46" idx="3"/>
          </p:cNvCxnSpPr>
          <p:nvPr/>
        </p:nvCxnSpPr>
        <p:spPr>
          <a:xfrm flipV="1">
            <a:off x="3131840" y="5138588"/>
            <a:ext cx="1512168" cy="4706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644008" y="4627810"/>
            <a:ext cx="2232248" cy="10215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First IAM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Root Page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First Page</a:t>
            </a:r>
            <a:endParaRPr lang="en-US" dirty="0"/>
          </a:p>
        </p:txBody>
      </p:sp>
      <p:cxnSp>
        <p:nvCxnSpPr>
          <p:cNvPr id="57" name="Straight Arrow Connector 56"/>
          <p:cNvCxnSpPr>
            <a:stCxn id="47" idx="3"/>
          </p:cNvCxnSpPr>
          <p:nvPr/>
        </p:nvCxnSpPr>
        <p:spPr>
          <a:xfrm>
            <a:off x="3419872" y="6001283"/>
            <a:ext cx="2160240" cy="1187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580112" y="5609245"/>
            <a:ext cx="2232248" cy="10215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First IAM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Root Page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First Page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932040" y="3172966"/>
            <a:ext cx="4057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</a:rPr>
              <a:t>sys</a:t>
            </a:r>
            <a:r>
              <a:rPr lang="en-US" dirty="0" err="1" smtClean="0">
                <a:solidFill>
                  <a:srgbClr val="808080"/>
                </a:solidFill>
              </a:rPr>
              <a:t>.</a:t>
            </a:r>
            <a:r>
              <a:rPr lang="en-US" dirty="0" err="1" smtClean="0">
                <a:solidFill>
                  <a:srgbClr val="008000"/>
                </a:solidFill>
              </a:rPr>
              <a:t>system_internals_allocation_units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40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Heap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3" y="2348880"/>
            <a:ext cx="5705475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en-US" dirty="0" smtClean="0"/>
              <a:t>A set of unordered rows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2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90404" y="4581128"/>
            <a:ext cx="8229600" cy="194421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90434" y="4829808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90534" y="4829808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90634" y="4829808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90734" y="4829808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90834" y="4829808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90934" y="4829808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91034" y="4829808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291134" y="4829808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180890" y="4832712"/>
            <a:ext cx="10344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5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35" y="5229200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839" y="5229200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443" y="5229200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047" y="5229200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651" y="5229200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859" y="5229200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1062442" y="5386133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963627" y="5466525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870252" y="5548249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762826" y="5380836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666652" y="5373215"/>
            <a:ext cx="756000" cy="422201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69628" y="5380836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404" y="5229200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7373173" y="5468084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706" y="5229200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5587515" y="5630768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843805" y="482909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Ext. 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19329" y="4827079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Ext. 3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22722" y="4827079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Ext. 4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26115" y="4807353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Ext. 5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29508" y="4827079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Ext. 6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32901" y="4807353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Ext. 7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36296" y="4827079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Ext. 8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40412" y="482909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Ext. 1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1487867"/>
            <a:ext cx="5018154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r>
              <a:rPr lang="en-US" dirty="0" smtClean="0"/>
              <a:t>AU_ID=123456   	</a:t>
            </a:r>
            <a:r>
              <a:rPr lang="en-US" dirty="0" err="1" smtClean="0"/>
              <a:t>Index_ID</a:t>
            </a:r>
            <a:r>
              <a:rPr lang="en-US" dirty="0" smtClean="0"/>
              <a:t> = 0   </a:t>
            </a:r>
            <a:r>
              <a:rPr lang="en-US" dirty="0" err="1" smtClean="0"/>
              <a:t>First_IAM</a:t>
            </a:r>
            <a:r>
              <a:rPr lang="en-US" dirty="0" smtClean="0"/>
              <a:t> =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5220072" y="1739895"/>
            <a:ext cx="0" cy="5369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330827" y="1487867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841836" y="1487867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88827"/>
              </p:ext>
            </p:extLst>
          </p:nvPr>
        </p:nvGraphicFramePr>
        <p:xfrm>
          <a:off x="3530600" y="2295128"/>
          <a:ext cx="2082800" cy="2346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3" name="Straight Arrow Connector 52"/>
          <p:cNvCxnSpPr/>
          <p:nvPr/>
        </p:nvCxnSpPr>
        <p:spPr>
          <a:xfrm flipH="1">
            <a:off x="1437386" y="2492896"/>
            <a:ext cx="2774574" cy="23144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2343276" y="2492896"/>
            <a:ext cx="2084708" cy="23144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3243881" y="2492896"/>
            <a:ext cx="1397770" cy="23144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300464" y="2492896"/>
            <a:ext cx="660679" cy="23144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5630803" y="2318400"/>
            <a:ext cx="113587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236" name="TextBox 9235"/>
          <p:cNvSpPr txBox="1"/>
          <p:nvPr/>
        </p:nvSpPr>
        <p:spPr>
          <a:xfrm>
            <a:off x="6724620" y="21328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IAM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04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90404" y="4581128"/>
            <a:ext cx="8229600" cy="194421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90434" y="4829808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90534" y="4829808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90634" y="4829808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90734" y="4829808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90834" y="4829808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90934" y="4829808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91034" y="4829808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291134" y="4829808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180890" y="4832712"/>
            <a:ext cx="10344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5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35" y="5229200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839" y="5229200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443" y="5229200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047" y="5229200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651" y="5229200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859" y="5229200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1062442" y="5386133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963627" y="5466525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870252" y="5548249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762826" y="5380836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666652" y="5373215"/>
            <a:ext cx="756000" cy="422201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69628" y="5380836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404" y="5229200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7373173" y="5468084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706" y="5229200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5587515" y="5630768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843805" y="482909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Ext. 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19329" y="4827079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Ext. 3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22722" y="4827079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Ext. 4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26115" y="482909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Ext. 5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29508" y="4827079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Ext. 6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32901" y="482909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Ext. 7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36296" y="4827079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Ext. 8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40412" y="4829090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Ext. 1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1487867"/>
            <a:ext cx="8180452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r>
              <a:rPr lang="en-US" dirty="0" smtClean="0"/>
              <a:t>AU_ID=123456   	</a:t>
            </a:r>
            <a:r>
              <a:rPr lang="en-US" dirty="0" err="1" smtClean="0"/>
              <a:t>Index_ID</a:t>
            </a:r>
            <a:r>
              <a:rPr lang="en-US" dirty="0" smtClean="0"/>
              <a:t> &gt; 0   </a:t>
            </a:r>
            <a:r>
              <a:rPr lang="en-US" dirty="0" err="1" smtClean="0"/>
              <a:t>First_IAM</a:t>
            </a:r>
            <a:r>
              <a:rPr lang="en-US" dirty="0" smtClean="0"/>
              <a:t> =     Root =           First Page =  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5220072" y="1739895"/>
            <a:ext cx="0" cy="5369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330827" y="1487867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841836" y="1487867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0585959"/>
              </p:ext>
            </p:extLst>
          </p:nvPr>
        </p:nvGraphicFramePr>
        <p:xfrm>
          <a:off x="3530600" y="2295128"/>
          <a:ext cx="2082800" cy="2346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3" name="Straight Arrow Connector 52"/>
          <p:cNvCxnSpPr/>
          <p:nvPr/>
        </p:nvCxnSpPr>
        <p:spPr>
          <a:xfrm flipH="1">
            <a:off x="1437386" y="2492896"/>
            <a:ext cx="2774574" cy="23144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2343276" y="2492896"/>
            <a:ext cx="2084708" cy="23144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3243881" y="2492896"/>
            <a:ext cx="1397770" cy="23144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300464" y="2492896"/>
            <a:ext cx="660679" cy="23144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5630803" y="2276872"/>
            <a:ext cx="113587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236" name="TextBox 9235"/>
          <p:cNvSpPr txBox="1"/>
          <p:nvPr/>
        </p:nvSpPr>
        <p:spPr>
          <a:xfrm>
            <a:off x="6724620" y="209132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IAM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5364088" y="1484784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732240" y="1484784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3873778" y="1487866"/>
            <a:ext cx="1490310" cy="500973"/>
          </a:xfrm>
          <a:prstGeom prst="rect">
            <a:avLst/>
          </a:prstGeom>
          <a:solidFill>
            <a:srgbClr val="92D050">
              <a:alpha val="3000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7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90404" y="4581128"/>
            <a:ext cx="8229600" cy="194421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90434" y="4829808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77192" y="4829808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963950" y="4829808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50708" y="4829808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937464" y="4829808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455681" y="4753443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Page 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38513" y="475143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Page 3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32393" y="475143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Page 4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48264" y="475344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…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40412" y="4753443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Page 1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1487867"/>
            <a:ext cx="8180452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r>
              <a:rPr lang="en-US" dirty="0" smtClean="0"/>
              <a:t>AU_ID=123456   	</a:t>
            </a:r>
            <a:r>
              <a:rPr lang="en-US" dirty="0" err="1" smtClean="0"/>
              <a:t>Index_ID</a:t>
            </a:r>
            <a:r>
              <a:rPr lang="en-US" dirty="0" smtClean="0"/>
              <a:t> &gt; 0   </a:t>
            </a:r>
            <a:r>
              <a:rPr lang="en-US" dirty="0" err="1" smtClean="0"/>
              <a:t>First_IAM</a:t>
            </a:r>
            <a:r>
              <a:rPr lang="en-US" dirty="0" smtClean="0"/>
              <a:t> =     Root =           First Page =  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2330827" y="1487867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841836" y="1487867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292080" y="1484784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732240" y="1484784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299700" y="1487866"/>
            <a:ext cx="3420304" cy="500973"/>
          </a:xfrm>
          <a:prstGeom prst="rect">
            <a:avLst/>
          </a:prstGeom>
          <a:solidFill>
            <a:srgbClr val="92D050">
              <a:alpha val="3000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743066"/>
              </p:ext>
            </p:extLst>
          </p:nvPr>
        </p:nvGraphicFramePr>
        <p:xfrm>
          <a:off x="1071694" y="5265312"/>
          <a:ext cx="1340066" cy="9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0033"/>
                <a:gridCol w="670033"/>
              </a:tblGrid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John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David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Mary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114975"/>
              </p:ext>
            </p:extLst>
          </p:nvPr>
        </p:nvGraphicFramePr>
        <p:xfrm>
          <a:off x="2627784" y="5265312"/>
          <a:ext cx="1101224" cy="9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0612"/>
                <a:gridCol w="550612"/>
              </a:tblGrid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Phil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Josh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Mo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35094"/>
              </p:ext>
            </p:extLst>
          </p:nvPr>
        </p:nvGraphicFramePr>
        <p:xfrm>
          <a:off x="4139952" y="5265312"/>
          <a:ext cx="1087740" cy="9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3870"/>
                <a:gridCol w="543870"/>
              </a:tblGrid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Nat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12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Jane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13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Bob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386145"/>
              </p:ext>
            </p:extLst>
          </p:nvPr>
        </p:nvGraphicFramePr>
        <p:xfrm>
          <a:off x="5580112" y="5229200"/>
          <a:ext cx="1152128" cy="9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064"/>
                <a:gridCol w="576064"/>
              </a:tblGrid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14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Guy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17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Lou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18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Beth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4" name="Content Placeholder 3"/>
          <p:cNvSpPr txBox="1">
            <a:spLocks/>
          </p:cNvSpPr>
          <p:nvPr/>
        </p:nvSpPr>
        <p:spPr>
          <a:xfrm>
            <a:off x="3386130" y="2420888"/>
            <a:ext cx="2371740" cy="194421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187119" y="2593203"/>
            <a:ext cx="769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Root</a:t>
            </a:r>
            <a:endParaRPr lang="en-US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603972"/>
              </p:ext>
            </p:extLst>
          </p:nvPr>
        </p:nvGraphicFramePr>
        <p:xfrm>
          <a:off x="4475928" y="2852936"/>
          <a:ext cx="816152" cy="129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076"/>
                <a:gridCol w="408076"/>
              </a:tblGrid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b="1" dirty="0"/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b="1" dirty="0"/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b="1" dirty="0"/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14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b="1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cxnSp>
        <p:nvCxnSpPr>
          <p:cNvPr id="112" name="Straight Arrow Connector 111"/>
          <p:cNvCxnSpPr>
            <a:endCxn id="75" idx="0"/>
          </p:cNvCxnSpPr>
          <p:nvPr/>
        </p:nvCxnSpPr>
        <p:spPr>
          <a:xfrm flipH="1">
            <a:off x="4572001" y="1739895"/>
            <a:ext cx="1728191" cy="853308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238" name="Elbow Connector 9237"/>
          <p:cNvCxnSpPr>
            <a:endCxn id="40" idx="0"/>
          </p:cNvCxnSpPr>
          <p:nvPr/>
        </p:nvCxnSpPr>
        <p:spPr>
          <a:xfrm rot="10800000" flipV="1">
            <a:off x="1446320" y="2276871"/>
            <a:ext cx="6870096" cy="2476571"/>
          </a:xfrm>
          <a:prstGeom prst="bentConnector2">
            <a:avLst/>
          </a:prstGeom>
          <a:ln>
            <a:tailEnd type="arrow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241" name="Straight Connector 9240"/>
          <p:cNvCxnSpPr/>
          <p:nvPr/>
        </p:nvCxnSpPr>
        <p:spPr>
          <a:xfrm flipV="1">
            <a:off x="8316416" y="1736813"/>
            <a:ext cx="0" cy="540058"/>
          </a:xfrm>
          <a:prstGeom prst="line">
            <a:avLst/>
          </a:prstGeom>
          <a:ln>
            <a:tailEnd type="none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1763689" y="2993313"/>
            <a:ext cx="2680731" cy="1760130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3203848" y="3284984"/>
            <a:ext cx="1240572" cy="1468459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endCxn id="34" idx="0"/>
          </p:cNvCxnSpPr>
          <p:nvPr/>
        </p:nvCxnSpPr>
        <p:spPr>
          <a:xfrm>
            <a:off x="4444420" y="3645024"/>
            <a:ext cx="1" cy="1106408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4788024" y="4005064"/>
            <a:ext cx="1368152" cy="7483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012696" y="5318802"/>
            <a:ext cx="1687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Leaf Level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87" name="Curved Down Arrow 86"/>
          <p:cNvSpPr/>
          <p:nvPr/>
        </p:nvSpPr>
        <p:spPr>
          <a:xfrm>
            <a:off x="2150015" y="4437112"/>
            <a:ext cx="648073" cy="378043"/>
          </a:xfrm>
          <a:prstGeom prst="curvedDownArrow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Curved Down Arrow 140"/>
          <p:cNvSpPr/>
          <p:nvPr/>
        </p:nvSpPr>
        <p:spPr>
          <a:xfrm>
            <a:off x="3643516" y="4437112"/>
            <a:ext cx="648073" cy="378043"/>
          </a:xfrm>
          <a:prstGeom prst="curvedDownArrow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2" name="Curved Down Arrow 141"/>
          <p:cNvSpPr/>
          <p:nvPr/>
        </p:nvSpPr>
        <p:spPr>
          <a:xfrm>
            <a:off x="5132823" y="4437112"/>
            <a:ext cx="648073" cy="378043"/>
          </a:xfrm>
          <a:prstGeom prst="curvedDownArrow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3" name="Curved Down Arrow 142"/>
          <p:cNvSpPr/>
          <p:nvPr/>
        </p:nvSpPr>
        <p:spPr>
          <a:xfrm>
            <a:off x="6614511" y="4437112"/>
            <a:ext cx="648073" cy="378043"/>
          </a:xfrm>
          <a:prstGeom prst="curvedDownArrow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6" name="Curved Down Arrow 145"/>
          <p:cNvSpPr/>
          <p:nvPr/>
        </p:nvSpPr>
        <p:spPr>
          <a:xfrm rot="10800000">
            <a:off x="6608071" y="6291316"/>
            <a:ext cx="648073" cy="378043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7" name="Curved Down Arrow 146"/>
          <p:cNvSpPr/>
          <p:nvPr/>
        </p:nvSpPr>
        <p:spPr>
          <a:xfrm rot="10800000">
            <a:off x="5139691" y="6291317"/>
            <a:ext cx="648073" cy="378043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8" name="Curved Down Arrow 147"/>
          <p:cNvSpPr/>
          <p:nvPr/>
        </p:nvSpPr>
        <p:spPr>
          <a:xfrm rot="10800000">
            <a:off x="3655153" y="6291316"/>
            <a:ext cx="648073" cy="378043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9" name="Curved Down Arrow 148"/>
          <p:cNvSpPr/>
          <p:nvPr/>
        </p:nvSpPr>
        <p:spPr>
          <a:xfrm rot="10800000">
            <a:off x="2162124" y="6291316"/>
            <a:ext cx="648073" cy="378043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81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90404" y="4653135"/>
            <a:ext cx="8229600" cy="194421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90434" y="4901815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77192" y="4901815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963950" y="4901815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50708" y="4901815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937464" y="4901815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455681" y="4825450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Page 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38513" y="4823439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Page 3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32393" y="4823439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Page 4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48264" y="482545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…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40412" y="4825450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Page 1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052253"/>
              </p:ext>
            </p:extLst>
          </p:nvPr>
        </p:nvGraphicFramePr>
        <p:xfrm>
          <a:off x="1071694" y="5337319"/>
          <a:ext cx="1340066" cy="9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0033"/>
                <a:gridCol w="670033"/>
              </a:tblGrid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John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David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Mary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413373"/>
              </p:ext>
            </p:extLst>
          </p:nvPr>
        </p:nvGraphicFramePr>
        <p:xfrm>
          <a:off x="2627784" y="5337319"/>
          <a:ext cx="1101224" cy="9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0612"/>
                <a:gridCol w="550612"/>
              </a:tblGrid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Phil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Josh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Mo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93227"/>
              </p:ext>
            </p:extLst>
          </p:nvPr>
        </p:nvGraphicFramePr>
        <p:xfrm>
          <a:off x="4139952" y="5337319"/>
          <a:ext cx="1087740" cy="9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3870"/>
                <a:gridCol w="543870"/>
              </a:tblGrid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Nat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12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Jane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13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Bob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444309"/>
              </p:ext>
            </p:extLst>
          </p:nvPr>
        </p:nvGraphicFramePr>
        <p:xfrm>
          <a:off x="5580112" y="5301207"/>
          <a:ext cx="1152128" cy="9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064"/>
                <a:gridCol w="576064"/>
              </a:tblGrid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14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Guy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17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Lou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18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Beth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4" name="Content Placeholder 3"/>
          <p:cNvSpPr txBox="1">
            <a:spLocks/>
          </p:cNvSpPr>
          <p:nvPr/>
        </p:nvSpPr>
        <p:spPr>
          <a:xfrm>
            <a:off x="3386130" y="836712"/>
            <a:ext cx="2371740" cy="1346151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187119" y="1009027"/>
            <a:ext cx="769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Root</a:t>
            </a:r>
            <a:endParaRPr lang="en-US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700854"/>
              </p:ext>
            </p:extLst>
          </p:nvPr>
        </p:nvGraphicFramePr>
        <p:xfrm>
          <a:off x="4499992" y="1340840"/>
          <a:ext cx="408076" cy="64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076"/>
              </a:tblGrid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cxnSp>
        <p:nvCxnSpPr>
          <p:cNvPr id="127" name="Straight Arrow Connector 126"/>
          <p:cNvCxnSpPr/>
          <p:nvPr/>
        </p:nvCxnSpPr>
        <p:spPr>
          <a:xfrm>
            <a:off x="4788024" y="1798501"/>
            <a:ext cx="864096" cy="1164246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flipH="1">
            <a:off x="4067944" y="1509787"/>
            <a:ext cx="376476" cy="14529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012696" y="5390809"/>
            <a:ext cx="1687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Leaf Level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87" name="Curved Down Arrow 86"/>
          <p:cNvSpPr/>
          <p:nvPr/>
        </p:nvSpPr>
        <p:spPr>
          <a:xfrm>
            <a:off x="2150015" y="4509119"/>
            <a:ext cx="648073" cy="378043"/>
          </a:xfrm>
          <a:prstGeom prst="curvedDownArrow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Curved Down Arrow 140"/>
          <p:cNvSpPr/>
          <p:nvPr/>
        </p:nvSpPr>
        <p:spPr>
          <a:xfrm>
            <a:off x="3643516" y="4509119"/>
            <a:ext cx="648073" cy="378043"/>
          </a:xfrm>
          <a:prstGeom prst="curvedDownArrow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2" name="Curved Down Arrow 141"/>
          <p:cNvSpPr/>
          <p:nvPr/>
        </p:nvSpPr>
        <p:spPr>
          <a:xfrm>
            <a:off x="5132823" y="4509119"/>
            <a:ext cx="648073" cy="378043"/>
          </a:xfrm>
          <a:prstGeom prst="curvedDownArrow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3" name="Curved Down Arrow 142"/>
          <p:cNvSpPr/>
          <p:nvPr/>
        </p:nvSpPr>
        <p:spPr>
          <a:xfrm>
            <a:off x="6614511" y="4509119"/>
            <a:ext cx="648073" cy="378043"/>
          </a:xfrm>
          <a:prstGeom prst="curvedDownArrow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6" name="Curved Down Arrow 145"/>
          <p:cNvSpPr/>
          <p:nvPr/>
        </p:nvSpPr>
        <p:spPr>
          <a:xfrm rot="10800000">
            <a:off x="6608071" y="6363323"/>
            <a:ext cx="648073" cy="378043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7" name="Curved Down Arrow 146"/>
          <p:cNvSpPr/>
          <p:nvPr/>
        </p:nvSpPr>
        <p:spPr>
          <a:xfrm rot="10800000">
            <a:off x="5139691" y="6363324"/>
            <a:ext cx="648073" cy="378043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8" name="Curved Down Arrow 147"/>
          <p:cNvSpPr/>
          <p:nvPr/>
        </p:nvSpPr>
        <p:spPr>
          <a:xfrm rot="10800000">
            <a:off x="3655153" y="6363323"/>
            <a:ext cx="648073" cy="378043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9" name="Curved Down Arrow 148"/>
          <p:cNvSpPr/>
          <p:nvPr/>
        </p:nvSpPr>
        <p:spPr>
          <a:xfrm rot="10800000">
            <a:off x="2162124" y="6363323"/>
            <a:ext cx="648073" cy="378043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Content Placeholder 3"/>
          <p:cNvSpPr txBox="1">
            <a:spLocks/>
          </p:cNvSpPr>
          <p:nvPr/>
        </p:nvSpPr>
        <p:spPr>
          <a:xfrm>
            <a:off x="3131840" y="2798931"/>
            <a:ext cx="3168351" cy="141495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4862126" y="2989750"/>
            <a:ext cx="17164" cy="10351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733238"/>
              </p:ext>
            </p:extLst>
          </p:nvPr>
        </p:nvGraphicFramePr>
        <p:xfrm>
          <a:off x="3901967" y="3357064"/>
          <a:ext cx="670033" cy="64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0033"/>
              </a:tblGrid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244707"/>
              </p:ext>
            </p:extLst>
          </p:nvPr>
        </p:nvGraphicFramePr>
        <p:xfrm>
          <a:off x="5432393" y="3357064"/>
          <a:ext cx="550612" cy="64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0612"/>
              </a:tblGrid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14</a:t>
                      </a:r>
                      <a:endParaRPr lang="en-US" sz="1800" b="1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6388258" y="2989750"/>
            <a:ext cx="200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Intermediate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 Level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69" name="Curved Down Arrow 68"/>
          <p:cNvSpPr/>
          <p:nvPr/>
        </p:nvSpPr>
        <p:spPr>
          <a:xfrm>
            <a:off x="4538090" y="2584704"/>
            <a:ext cx="648073" cy="378043"/>
          </a:xfrm>
          <a:prstGeom prst="curvedDownArrow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Curved Down Arrow 77"/>
          <p:cNvSpPr/>
          <p:nvPr/>
        </p:nvSpPr>
        <p:spPr>
          <a:xfrm rot="10800000">
            <a:off x="4532430" y="4049995"/>
            <a:ext cx="648073" cy="378043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431881" y="2962747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Page 1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933361" y="2989750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Page 2</a:t>
            </a:r>
            <a:endParaRPr lang="en-US" sz="2000" b="1" dirty="0">
              <a:solidFill>
                <a:schemeClr val="tx2"/>
              </a:solidFill>
            </a:endParaRPr>
          </a:p>
        </p:txBody>
      </p:sp>
      <p:cxnSp>
        <p:nvCxnSpPr>
          <p:cNvPr id="125" name="Straight Arrow Connector 124"/>
          <p:cNvCxnSpPr/>
          <p:nvPr/>
        </p:nvCxnSpPr>
        <p:spPr>
          <a:xfrm flipH="1">
            <a:off x="1691680" y="3507307"/>
            <a:ext cx="2160240" cy="1379855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3203849" y="3820747"/>
            <a:ext cx="648071" cy="1066415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4605204" y="3507307"/>
            <a:ext cx="827190" cy="1394508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5757870" y="3861048"/>
            <a:ext cx="398306" cy="1026114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00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32856"/>
          </a:xfrm>
        </p:spPr>
        <p:txBody>
          <a:bodyPr>
            <a:normAutofit/>
          </a:bodyPr>
          <a:lstStyle/>
          <a:p>
            <a:r>
              <a:rPr lang="en-US" dirty="0" smtClean="0"/>
              <a:t>The leaf level </a:t>
            </a:r>
            <a:r>
              <a:rPr lang="en-US" dirty="0" smtClean="0"/>
              <a:t>of the </a:t>
            </a:r>
            <a:r>
              <a:rPr lang="en-US" dirty="0" smtClean="0"/>
              <a:t>B-tree </a:t>
            </a:r>
            <a:r>
              <a:rPr lang="en-US" dirty="0" smtClean="0"/>
              <a:t>holds the data rows - once </a:t>
            </a:r>
            <a:r>
              <a:rPr lang="en-US" dirty="0" smtClean="0"/>
              <a:t>the B-Tree has been traversed, you’ve reached the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Cover all queries</a:t>
            </a:r>
            <a:endParaRPr lang="en-US" dirty="0" smtClean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974" y="3402738"/>
            <a:ext cx="4259387" cy="2834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133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Clustered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en-US" dirty="0" smtClean="0"/>
              <a:t>The leaf level contains pointers to the actual data </a:t>
            </a:r>
            <a:r>
              <a:rPr lang="en-US" dirty="0" smtClean="0"/>
              <a:t>row</a:t>
            </a:r>
            <a:endParaRPr lang="en-US" dirty="0" smtClean="0"/>
          </a:p>
          <a:p>
            <a:pPr lvl="1"/>
            <a:r>
              <a:rPr lang="en-US" dirty="0" smtClean="0"/>
              <a:t>May require a </a:t>
            </a:r>
            <a:r>
              <a:rPr lang="en-US" b="1" dirty="0" smtClean="0"/>
              <a:t>look-up</a:t>
            </a:r>
            <a:r>
              <a:rPr lang="en-US" dirty="0" smtClean="0"/>
              <a:t> </a:t>
            </a:r>
            <a:r>
              <a:rPr lang="en-US" dirty="0" smtClean="0"/>
              <a:t>of the </a:t>
            </a:r>
            <a:r>
              <a:rPr lang="en-US" dirty="0" smtClean="0"/>
              <a:t>row in the </a:t>
            </a:r>
            <a:r>
              <a:rPr lang="en-US" dirty="0" smtClean="0"/>
              <a:t>base table</a:t>
            </a:r>
            <a:endParaRPr lang="en-US" dirty="0" smtClean="0"/>
          </a:p>
          <a:p>
            <a:r>
              <a:rPr lang="en-US" dirty="0" smtClean="0"/>
              <a:t>On a heap, leaf </a:t>
            </a:r>
            <a:r>
              <a:rPr lang="en-US" dirty="0"/>
              <a:t>level </a:t>
            </a:r>
            <a:r>
              <a:rPr lang="en-US" dirty="0" smtClean="0"/>
              <a:t>use </a:t>
            </a:r>
            <a:r>
              <a:rPr lang="en-US" dirty="0"/>
              <a:t>RID pointers: </a:t>
            </a:r>
            <a:r>
              <a:rPr lang="en-US" dirty="0" smtClean="0"/>
              <a:t>file ID, page number and row </a:t>
            </a:r>
            <a:r>
              <a:rPr lang="en-US" dirty="0" smtClean="0"/>
              <a:t>number</a:t>
            </a:r>
            <a:endParaRPr lang="en-US" dirty="0" smtClean="0"/>
          </a:p>
          <a:p>
            <a:r>
              <a:rPr lang="en-US" dirty="0" smtClean="0"/>
              <a:t>On a cluster, leaf </a:t>
            </a:r>
            <a:r>
              <a:rPr lang="en-US" dirty="0"/>
              <a:t>level </a:t>
            </a:r>
            <a:r>
              <a:rPr lang="en-US" dirty="0" smtClean="0"/>
              <a:t>pages use </a:t>
            </a:r>
            <a:r>
              <a:rPr lang="en-US" dirty="0"/>
              <a:t>the </a:t>
            </a:r>
            <a:r>
              <a:rPr lang="en-US" dirty="0" smtClean="0"/>
              <a:t>cluster key </a:t>
            </a:r>
            <a:r>
              <a:rPr lang="en-US" dirty="0"/>
              <a:t>as the row </a:t>
            </a:r>
            <a:r>
              <a:rPr lang="en-US" dirty="0" smtClean="0"/>
              <a:t>pointer</a:t>
            </a:r>
            <a:endParaRPr lang="en-US" dirty="0"/>
          </a:p>
          <a:p>
            <a:pPr lvl="1"/>
            <a:r>
              <a:rPr lang="en-US" dirty="0"/>
              <a:t>Why not use </a:t>
            </a:r>
            <a:r>
              <a:rPr lang="en-US" dirty="0" smtClean="0"/>
              <a:t>a RID pointer like on a heap?</a:t>
            </a:r>
            <a:endParaRPr lang="en-US" dirty="0"/>
          </a:p>
          <a:p>
            <a:r>
              <a:rPr lang="en-US" dirty="0"/>
              <a:t>What about </a:t>
            </a:r>
            <a:r>
              <a:rPr lang="en-US" dirty="0" smtClean="0"/>
              <a:t>pointers to non-unique </a:t>
            </a:r>
            <a:r>
              <a:rPr lang="en-US" dirty="0"/>
              <a:t>clustered indexes?</a:t>
            </a:r>
          </a:p>
          <a:p>
            <a:r>
              <a:rPr lang="en-US" dirty="0"/>
              <a:t>Pointer </a:t>
            </a:r>
            <a:r>
              <a:rPr lang="en-US" dirty="0" smtClean="0"/>
              <a:t>is also used </a:t>
            </a:r>
            <a:r>
              <a:rPr lang="en-US" dirty="0"/>
              <a:t>for covering </a:t>
            </a:r>
            <a:r>
              <a:rPr lang="en-US" dirty="0" smtClean="0"/>
              <a:t>queries</a:t>
            </a:r>
            <a:endParaRPr lang="en-US" dirty="0"/>
          </a:p>
          <a:p>
            <a:pPr lvl="1"/>
            <a:r>
              <a:rPr lang="en-US" dirty="0"/>
              <a:t>Should I explicitly add </a:t>
            </a:r>
            <a:r>
              <a:rPr lang="en-US" dirty="0" smtClean="0"/>
              <a:t>it to the index definition?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0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Organization</a:t>
            </a:r>
          </a:p>
          <a:p>
            <a:r>
              <a:rPr lang="en-US" dirty="0" smtClean="0"/>
              <a:t>Data Pages</a:t>
            </a:r>
            <a:endParaRPr lang="en-US" dirty="0"/>
          </a:p>
          <a:p>
            <a:r>
              <a:rPr lang="en-US" dirty="0" smtClean="0"/>
              <a:t>Heaps</a:t>
            </a:r>
          </a:p>
          <a:p>
            <a:r>
              <a:rPr lang="en-US" dirty="0" smtClean="0"/>
              <a:t>B-Trees</a:t>
            </a:r>
          </a:p>
          <a:p>
            <a:pPr lvl="1"/>
            <a:r>
              <a:rPr lang="en-US" dirty="0" smtClean="0"/>
              <a:t>Clustered Indexes</a:t>
            </a:r>
          </a:p>
          <a:p>
            <a:pPr lvl="1"/>
            <a:r>
              <a:rPr lang="en-US" dirty="0" smtClean="0"/>
              <a:t>Non Clustered Indexes</a:t>
            </a:r>
          </a:p>
          <a:p>
            <a:r>
              <a:rPr lang="en-US" dirty="0" smtClean="0"/>
              <a:t>Retrieval Queries</a:t>
            </a:r>
          </a:p>
          <a:p>
            <a:r>
              <a:rPr lang="en-US" dirty="0" smtClean="0"/>
              <a:t>Modification Queries</a:t>
            </a:r>
          </a:p>
          <a:p>
            <a:r>
              <a:rPr lang="en-US" dirty="0" smtClean="0"/>
              <a:t>Maintenance</a:t>
            </a:r>
          </a:p>
          <a:p>
            <a:r>
              <a:rPr lang="en-US" dirty="0" smtClean="0"/>
              <a:t>Clustered table </a:t>
            </a:r>
            <a:r>
              <a:rPr lang="en-US" dirty="0" smtClean="0"/>
              <a:t>and </a:t>
            </a:r>
            <a:r>
              <a:rPr lang="en-US" dirty="0" smtClean="0"/>
              <a:t>heap considerations</a:t>
            </a:r>
            <a:endParaRPr lang="en-US" dirty="0" smtClean="0"/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09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</a:t>
            </a:r>
            <a:r>
              <a:rPr lang="en-US" dirty="0" smtClean="0"/>
              <a:t>1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Fetch first IAM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Retrieve all associated extents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Follow pointer to fetch next IAM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Go to 2</a:t>
            </a:r>
          </a:p>
          <a:p>
            <a:r>
              <a:rPr lang="en-US" dirty="0" smtClean="0"/>
              <a:t>Option </a:t>
            </a:r>
            <a:r>
              <a:rPr lang="en-US" dirty="0" smtClean="0"/>
              <a:t>2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Fetch first IAM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Follow pointer to fetch all successive IAMs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Retrieve all associated extents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2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Seek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with a non clustered index of course</a:t>
            </a:r>
          </a:p>
          <a:p>
            <a:r>
              <a:rPr lang="en-US" dirty="0" smtClean="0"/>
              <a:t>Option </a:t>
            </a:r>
            <a:r>
              <a:rPr lang="en-US" dirty="0" smtClean="0"/>
              <a:t>1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Traverse non clustered </a:t>
            </a:r>
            <a:r>
              <a:rPr lang="en-US" dirty="0" smtClean="0"/>
              <a:t>B-Tree</a:t>
            </a:r>
            <a:endParaRPr lang="en-US" i="1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Get next RID pointer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Follow pointer to retrieve row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Go to 2</a:t>
            </a:r>
          </a:p>
          <a:p>
            <a:r>
              <a:rPr lang="en-US" dirty="0" smtClean="0"/>
              <a:t>Option </a:t>
            </a:r>
            <a:r>
              <a:rPr lang="en-US" dirty="0" smtClean="0"/>
              <a:t>2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Traverse non clustered B-Tree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Get all RID pointers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Follow pointers to retrieve all rows</a:t>
            </a:r>
          </a:p>
          <a:p>
            <a:pPr lvl="1"/>
            <a:r>
              <a:rPr lang="en-US" dirty="0" smtClean="0"/>
              <a:t>May be optimized by pre-sorting of RID pointers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2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 Unordered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</a:t>
            </a:r>
            <a:r>
              <a:rPr lang="en-US" dirty="0" smtClean="0"/>
              <a:t>1</a:t>
            </a:r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Fetch first IAM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Retrieve all associated extents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Follow pointer to fetch next IAM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Go to 2</a:t>
            </a:r>
            <a:endParaRPr lang="en-US" dirty="0"/>
          </a:p>
          <a:p>
            <a:r>
              <a:rPr lang="en-US" dirty="0"/>
              <a:t>Option </a:t>
            </a:r>
            <a:r>
              <a:rPr lang="en-US" dirty="0" smtClean="0"/>
              <a:t>2</a:t>
            </a:r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Fetch first IAM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Follow </a:t>
            </a:r>
            <a:r>
              <a:rPr lang="en-US" dirty="0" smtClean="0"/>
              <a:t>pointers </a:t>
            </a:r>
            <a:r>
              <a:rPr lang="en-US" dirty="0"/>
              <a:t>to fetch all successive IAMs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Retrieve all associated </a:t>
            </a:r>
            <a:r>
              <a:rPr lang="en-US" dirty="0" smtClean="0"/>
              <a:t>extents</a:t>
            </a:r>
          </a:p>
          <a:p>
            <a:r>
              <a:rPr lang="en-US" dirty="0" smtClean="0"/>
              <a:t>Rings a bell?</a:t>
            </a:r>
          </a:p>
          <a:p>
            <a:r>
              <a:rPr lang="en-US" dirty="0" smtClean="0"/>
              <a:t>In fact, truly unordered scans </a:t>
            </a:r>
            <a:r>
              <a:rPr lang="en-US" dirty="0" smtClean="0"/>
              <a:t>only </a:t>
            </a:r>
            <a:r>
              <a:rPr lang="en-US" dirty="0" smtClean="0"/>
              <a:t>happen in read uncommitted </a:t>
            </a:r>
            <a:r>
              <a:rPr lang="en-US" dirty="0" smtClean="0"/>
              <a:t>isolation or </a:t>
            </a:r>
            <a:r>
              <a:rPr lang="en-US" dirty="0" smtClean="0"/>
              <a:t>when </a:t>
            </a:r>
            <a:r>
              <a:rPr lang="en-US" dirty="0" smtClean="0"/>
              <a:t>using table 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94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 Ordered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ordered scan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b="1" dirty="0" smtClean="0"/>
              <a:t>Fetch</a:t>
            </a:r>
            <a:r>
              <a:rPr lang="en-US" dirty="0" smtClean="0"/>
              <a:t> first page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Retrieve rows in order using row-offset array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Follow pointer to next page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Go to 2</a:t>
            </a:r>
          </a:p>
          <a:p>
            <a:r>
              <a:rPr lang="en-US" dirty="0" smtClean="0"/>
              <a:t>Reverse ordered scan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b="1" dirty="0" smtClean="0"/>
              <a:t>Find</a:t>
            </a:r>
            <a:r>
              <a:rPr lang="en-US" dirty="0" smtClean="0"/>
              <a:t> last </a:t>
            </a:r>
            <a:r>
              <a:rPr lang="en-US" dirty="0" smtClean="0"/>
              <a:t>page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Retrieve rows in </a:t>
            </a:r>
            <a:r>
              <a:rPr lang="en-US" dirty="0" smtClean="0"/>
              <a:t>reverse order </a:t>
            </a:r>
            <a:r>
              <a:rPr lang="en-US" dirty="0"/>
              <a:t>using row-offset </a:t>
            </a:r>
            <a:r>
              <a:rPr lang="en-US" dirty="0" smtClean="0"/>
              <a:t>array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Follow pointer to previous page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Go to 2</a:t>
            </a:r>
          </a:p>
          <a:p>
            <a:r>
              <a:rPr lang="en-US" dirty="0" smtClean="0"/>
              <a:t>May be optimized with pre-fetch </a:t>
            </a:r>
            <a:r>
              <a:rPr lang="en-US" dirty="0"/>
              <a:t>using intermediate level page pointers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253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 Seek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value seek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Fetch root page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Traverse rows and </a:t>
            </a:r>
            <a:r>
              <a:rPr lang="en-US" dirty="0"/>
              <a:t>find pointer to next level for the seek value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Follow pointer and fetch next level </a:t>
            </a:r>
            <a:r>
              <a:rPr lang="en-US" dirty="0" smtClean="0"/>
              <a:t>page pointer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If leaf level not reached, </a:t>
            </a:r>
            <a:r>
              <a:rPr lang="en-US" dirty="0"/>
              <a:t>g</a:t>
            </a:r>
            <a:r>
              <a:rPr lang="en-US" dirty="0" smtClean="0"/>
              <a:t>o to 2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Retrieve index rows from leaf page where the key equals the seek value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If reached last row on page, follow pointer to next page and go to 5</a:t>
            </a:r>
          </a:p>
        </p:txBody>
      </p:sp>
    </p:spTree>
    <p:extLst>
      <p:ext uri="{BB962C8B-B14F-4D97-AF65-F5344CB8AC3E}">
        <p14:creationId xmlns:p14="http://schemas.microsoft.com/office/powerpoint/2010/main" val="17031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 Seek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Range seek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Fetch </a:t>
            </a:r>
            <a:r>
              <a:rPr lang="en-US" dirty="0"/>
              <a:t>root page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Traverse rows and find pointer to next level for the </a:t>
            </a:r>
            <a:r>
              <a:rPr lang="en-US" dirty="0" smtClean="0"/>
              <a:t>low* range border seek </a:t>
            </a:r>
            <a:r>
              <a:rPr lang="en-US" dirty="0"/>
              <a:t>value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Follow pointer and fetch next level page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If leaf level not reached, </a:t>
            </a:r>
            <a:r>
              <a:rPr lang="en-US" dirty="0" smtClean="0"/>
              <a:t>go to </a:t>
            </a:r>
            <a:r>
              <a:rPr lang="en-US" dirty="0"/>
              <a:t>2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Retrieve </a:t>
            </a:r>
            <a:r>
              <a:rPr lang="en-US" dirty="0" smtClean="0"/>
              <a:t>all index </a:t>
            </a:r>
            <a:r>
              <a:rPr lang="en-US" dirty="0"/>
              <a:t>rows from leaf page </a:t>
            </a:r>
            <a:r>
              <a:rPr lang="en-US" dirty="0" smtClean="0"/>
              <a:t>where the key equals to or higher* than the </a:t>
            </a:r>
            <a:r>
              <a:rPr lang="en-US" dirty="0"/>
              <a:t>seek </a:t>
            </a:r>
            <a:r>
              <a:rPr lang="en-US" dirty="0" smtClean="0"/>
              <a:t>value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If high* border range exceeded then exit</a:t>
            </a:r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If reached last </a:t>
            </a:r>
            <a:r>
              <a:rPr lang="en-US" dirty="0" smtClean="0"/>
              <a:t>row on page</a:t>
            </a:r>
            <a:r>
              <a:rPr lang="en-US" dirty="0"/>
              <a:t>, </a:t>
            </a:r>
            <a:r>
              <a:rPr lang="en-US" dirty="0"/>
              <a:t>follow pointer to next page and </a:t>
            </a:r>
            <a:r>
              <a:rPr lang="en-US" dirty="0" smtClean="0"/>
              <a:t>go to 5</a:t>
            </a:r>
            <a:endParaRPr lang="en-US" dirty="0"/>
          </a:p>
          <a:p>
            <a:pPr marL="274320" lvl="1" indent="0">
              <a:buNone/>
            </a:pPr>
            <a:r>
              <a:rPr lang="en-US" sz="1800" i="1" dirty="0" smtClean="0"/>
              <a:t>*   Assuming an ASC index order, reverse high/low for DESC index order</a:t>
            </a:r>
          </a:p>
        </p:txBody>
      </p:sp>
    </p:spTree>
    <p:extLst>
      <p:ext uri="{BB962C8B-B14F-4D97-AF65-F5344CB8AC3E}">
        <p14:creationId xmlns:p14="http://schemas.microsoft.com/office/powerpoint/2010/main" val="198755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 Seek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Reverse range seek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Fetch root page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Traverse rows and find pointer to next level for the </a:t>
            </a:r>
            <a:r>
              <a:rPr lang="en-US" dirty="0" smtClean="0"/>
              <a:t>high* </a:t>
            </a:r>
            <a:r>
              <a:rPr lang="en-US" dirty="0"/>
              <a:t>range border seek value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Follow pointer and fetch next level page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If leaf level not reached, </a:t>
            </a:r>
            <a:r>
              <a:rPr lang="en-US" dirty="0" smtClean="0"/>
              <a:t>go to 2</a:t>
            </a:r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Retrieve all index rows from leaf page where the key equals to or </a:t>
            </a:r>
            <a:r>
              <a:rPr lang="en-US" dirty="0" smtClean="0"/>
              <a:t>lower* </a:t>
            </a:r>
            <a:r>
              <a:rPr lang="en-US" dirty="0"/>
              <a:t>than the seek value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dirty="0" smtClean="0"/>
              <a:t>low* </a:t>
            </a:r>
            <a:r>
              <a:rPr lang="en-US" dirty="0"/>
              <a:t>border range exceeded then exit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If reached </a:t>
            </a:r>
            <a:r>
              <a:rPr lang="en-US" dirty="0" smtClean="0"/>
              <a:t>first </a:t>
            </a:r>
            <a:r>
              <a:rPr lang="en-US" dirty="0" smtClean="0"/>
              <a:t>row on page</a:t>
            </a:r>
            <a:r>
              <a:rPr lang="en-US" dirty="0"/>
              <a:t>, </a:t>
            </a:r>
            <a:r>
              <a:rPr lang="en-US" dirty="0"/>
              <a:t>follow pointer to </a:t>
            </a:r>
            <a:r>
              <a:rPr lang="en-US" dirty="0" smtClean="0"/>
              <a:t>previous page </a:t>
            </a:r>
            <a:r>
              <a:rPr lang="en-US" dirty="0"/>
              <a:t>and </a:t>
            </a:r>
            <a:r>
              <a:rPr lang="en-US" dirty="0" smtClean="0"/>
              <a:t>go to 5</a:t>
            </a:r>
            <a:endParaRPr lang="en-US" dirty="0"/>
          </a:p>
          <a:p>
            <a:pPr marL="274320" lvl="1" indent="0">
              <a:buNone/>
            </a:pPr>
            <a:r>
              <a:rPr lang="en-US" sz="1800" i="1" dirty="0"/>
              <a:t>*   Assuming an ASC index order, </a:t>
            </a:r>
            <a:r>
              <a:rPr lang="en-US" sz="1800" i="1" dirty="0" smtClean="0"/>
              <a:t>reverse high/low </a:t>
            </a:r>
            <a:r>
              <a:rPr lang="en-US" sz="1800" i="1" dirty="0"/>
              <a:t>for DESC index 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47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</a:t>
            </a:r>
            <a:r>
              <a:rPr lang="en-US" dirty="0" smtClean="0"/>
              <a:t>1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Fetch first IAM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Fetch relevant PFS pages and find the first allocated page with enough free space to accommodate row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If no such page found, fetch next IAM and go to 2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If last IAM reached and still no page found, allocate new extent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INSERT </a:t>
            </a:r>
            <a:r>
              <a:rPr lang="en-US" i="1" dirty="0" smtClean="0"/>
              <a:t>(and update B-Trees per row)</a:t>
            </a:r>
          </a:p>
          <a:p>
            <a:r>
              <a:rPr lang="en-US" dirty="0" smtClean="0"/>
              <a:t>Option </a:t>
            </a:r>
            <a:r>
              <a:rPr lang="en-US" dirty="0" smtClean="0"/>
              <a:t>2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Fetch all IAMs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Fetch </a:t>
            </a:r>
            <a:r>
              <a:rPr lang="en-US" dirty="0" smtClean="0"/>
              <a:t>relevant </a:t>
            </a:r>
            <a:r>
              <a:rPr lang="en-US" dirty="0"/>
              <a:t>PFS pages and find </a:t>
            </a:r>
            <a:r>
              <a:rPr lang="en-US" dirty="0" smtClean="0"/>
              <a:t>allocated pages </a:t>
            </a:r>
            <a:r>
              <a:rPr lang="en-US" dirty="0"/>
              <a:t>with enough free space to accommodate </a:t>
            </a:r>
            <a:r>
              <a:rPr lang="en-US" dirty="0" smtClean="0"/>
              <a:t>rows</a:t>
            </a:r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dirty="0" smtClean="0"/>
              <a:t>no (or not enough) pages </a:t>
            </a:r>
            <a:r>
              <a:rPr lang="en-US" dirty="0"/>
              <a:t>found, allocate new </a:t>
            </a:r>
            <a:r>
              <a:rPr lang="en-US" dirty="0" smtClean="0"/>
              <a:t>extent(s)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Insert </a:t>
            </a:r>
            <a:r>
              <a:rPr lang="en-US" i="1" dirty="0" smtClean="0"/>
              <a:t>(and </a:t>
            </a:r>
            <a:r>
              <a:rPr lang="en-US" i="1" dirty="0"/>
              <a:t>update </a:t>
            </a:r>
            <a:r>
              <a:rPr lang="en-US" i="1" dirty="0" smtClean="0"/>
              <a:t>B-Trees per row or per index)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8629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predicates are not indexed, not searchable or not selective: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Fetch first IAM and all successive IAMs in chain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Scan all allocated extents and delete rows that comply with the delete predicates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Update B-Trees </a:t>
            </a:r>
          </a:p>
          <a:p>
            <a:r>
              <a:rPr lang="en-US" dirty="0" smtClean="0"/>
              <a:t>If predicates are indexed, searchable and selective: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Traverse B-Tree to leaf level according to delete predicates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Retrieve all RID pointers from the B-Tree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Follow each one and delete rows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Update B-Trees</a:t>
            </a:r>
          </a:p>
          <a:p>
            <a:pPr lvl="1"/>
            <a:r>
              <a:rPr lang="en-US" dirty="0" smtClean="0"/>
              <a:t>May be optimized by sorting RID pointers to group deletes per page / extent.</a:t>
            </a:r>
          </a:p>
          <a:p>
            <a:pPr lvl="1"/>
            <a:r>
              <a:rPr lang="en-US" dirty="0" smtClean="0"/>
              <a:t>Residual predicates may be applied during page scan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3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the rows to be updated is similar to delete</a:t>
            </a:r>
          </a:p>
          <a:p>
            <a:r>
              <a:rPr lang="en-US" dirty="0" smtClean="0"/>
              <a:t>In-place update</a:t>
            </a:r>
          </a:p>
          <a:p>
            <a:pPr lvl="1"/>
            <a:r>
              <a:rPr lang="en-US" dirty="0" smtClean="0"/>
              <a:t>All columns are fixed length</a:t>
            </a:r>
          </a:p>
          <a:p>
            <a:pPr lvl="1"/>
            <a:r>
              <a:rPr lang="en-US" dirty="0" smtClean="0"/>
              <a:t>Update does not increase row size</a:t>
            </a:r>
          </a:p>
          <a:p>
            <a:pPr lvl="1"/>
            <a:r>
              <a:rPr lang="en-US" dirty="0" smtClean="0"/>
              <a:t>Update increases row size but there is sufficient place on page</a:t>
            </a:r>
          </a:p>
          <a:p>
            <a:r>
              <a:rPr lang="en-US" dirty="0" smtClean="0"/>
              <a:t>Forwarded rows</a:t>
            </a:r>
          </a:p>
          <a:p>
            <a:pPr lvl="1"/>
            <a:r>
              <a:rPr lang="en-US" dirty="0" smtClean="0"/>
              <a:t>Update increases row size and there is no place on page</a:t>
            </a:r>
          </a:p>
          <a:p>
            <a:pPr lvl="1"/>
            <a:r>
              <a:rPr lang="en-US" dirty="0" smtClean="0"/>
              <a:t>Subsequent updates which require additional forwarding will update original forwarding pointer</a:t>
            </a:r>
          </a:p>
          <a:p>
            <a:r>
              <a:rPr lang="en-US" dirty="0" smtClean="0"/>
              <a:t>Why not just move the row as a simple delete followed by an insert?</a:t>
            </a:r>
          </a:p>
        </p:txBody>
      </p:sp>
    </p:spTree>
    <p:extLst>
      <p:ext uri="{BB962C8B-B14F-4D97-AF65-F5344CB8AC3E}">
        <p14:creationId xmlns:p14="http://schemas.microsoft.com/office/powerpoint/2010/main" val="224392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pic>
        <p:nvPicPr>
          <p:cNvPr id="10242" name="Picture 2" descr="\\yaakov-pc\d$\Libraries\Infragistics\Icons\Software &amp; Computing\Set 1\Database\Database256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2988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3190283" y="1916832"/>
            <a:ext cx="5328592" cy="4464496"/>
            <a:chOff x="3190283" y="1916832"/>
            <a:chExt cx="5328592" cy="4464496"/>
          </a:xfrm>
        </p:grpSpPr>
        <p:sp>
          <p:nvSpPr>
            <p:cNvPr id="4" name="Horizontal Scroll 3"/>
            <p:cNvSpPr/>
            <p:nvPr/>
          </p:nvSpPr>
          <p:spPr>
            <a:xfrm>
              <a:off x="3190283" y="1916832"/>
              <a:ext cx="5328592" cy="864096"/>
            </a:xfrm>
            <a:prstGeom prst="horizontalScroll">
              <a:avLst/>
            </a:prstGeom>
            <a:solidFill>
              <a:schemeClr val="accent5">
                <a:tint val="50000"/>
                <a:shade val="86000"/>
                <a:satMod val="1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Master Data File (</a:t>
              </a:r>
              <a:r>
                <a:rPr lang="en-US" dirty="0" err="1" smtClean="0"/>
                <a:t>mdf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6" name="Horizontal Scroll 5"/>
            <p:cNvSpPr/>
            <p:nvPr/>
          </p:nvSpPr>
          <p:spPr>
            <a:xfrm>
              <a:off x="3190283" y="2876939"/>
              <a:ext cx="5328592" cy="864096"/>
            </a:xfrm>
            <a:prstGeom prst="horizontalScroll">
              <a:avLst/>
            </a:prstGeom>
            <a:solidFill>
              <a:schemeClr val="accent5">
                <a:tint val="50000"/>
                <a:shade val="86000"/>
                <a:satMod val="1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Secondary Data File 1 (</a:t>
              </a:r>
              <a:r>
                <a:rPr lang="en-US" dirty="0" err="1" smtClean="0"/>
                <a:t>ndf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7" name="Horizontal Scroll 6"/>
            <p:cNvSpPr/>
            <p:nvPr/>
          </p:nvSpPr>
          <p:spPr>
            <a:xfrm>
              <a:off x="3190283" y="3837046"/>
              <a:ext cx="5328592" cy="864096"/>
            </a:xfrm>
            <a:prstGeom prst="horizontalScroll">
              <a:avLst/>
            </a:prstGeom>
            <a:solidFill>
              <a:schemeClr val="accent5">
                <a:tint val="50000"/>
                <a:shade val="86000"/>
                <a:satMod val="1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Secondary Data File 2 …</a:t>
              </a:r>
              <a:endParaRPr lang="en-US" dirty="0"/>
            </a:p>
          </p:txBody>
        </p:sp>
        <p:sp>
          <p:nvSpPr>
            <p:cNvPr id="8" name="Horizontal Scroll 7"/>
            <p:cNvSpPr/>
            <p:nvPr/>
          </p:nvSpPr>
          <p:spPr>
            <a:xfrm>
              <a:off x="3190283" y="5517232"/>
              <a:ext cx="5328592" cy="864096"/>
            </a:xfrm>
            <a:prstGeom prst="horizontalScroll">
              <a:avLst/>
            </a:prstGeom>
          </p:spPr>
          <p:style>
            <a:lnRef idx="1">
              <a:schemeClr val="accent5"/>
            </a:lnRef>
            <a:fillRef idx="1001">
              <a:schemeClr val="dk2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Transaction Log Files (</a:t>
              </a:r>
              <a:r>
                <a:rPr lang="en-US" dirty="0" err="1" smtClean="0"/>
                <a:t>ldf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0093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Logical fragmentation does not exist</a:t>
            </a:r>
          </a:p>
          <a:p>
            <a:r>
              <a:rPr lang="en-US" dirty="0" smtClean="0"/>
              <a:t>Non contiguous extent allocations</a:t>
            </a:r>
          </a:p>
          <a:p>
            <a:r>
              <a:rPr lang="en-US" dirty="0" smtClean="0"/>
              <a:t>The space left by rows that are deleted should (ideally) be reclaimed by any subsequent inserts</a:t>
            </a:r>
          </a:p>
          <a:p>
            <a:r>
              <a:rPr lang="en-US" dirty="0" smtClean="0"/>
              <a:t>Forwarding pointers:</a:t>
            </a:r>
          </a:p>
          <a:p>
            <a:pPr lvl="1"/>
            <a:r>
              <a:rPr lang="en-US" dirty="0" smtClean="0"/>
              <a:t>If the row shrinks and the original page still has room, the row will </a:t>
            </a:r>
            <a:r>
              <a:rPr lang="en-US" dirty="0" smtClean="0"/>
              <a:t>move back to the page</a:t>
            </a:r>
            <a:endParaRPr lang="en-US" dirty="0" smtClean="0"/>
          </a:p>
          <a:p>
            <a:pPr lvl="1"/>
            <a:r>
              <a:rPr lang="en-US" dirty="0" smtClean="0"/>
              <a:t>Create (and drop) a clustered index</a:t>
            </a:r>
          </a:p>
          <a:p>
            <a:pPr lvl="1"/>
            <a:r>
              <a:rPr lang="en-US" dirty="0" smtClean="0"/>
              <a:t>Shrink the data file</a:t>
            </a:r>
          </a:p>
          <a:p>
            <a:pPr lvl="1"/>
            <a:r>
              <a:rPr lang="en-US" dirty="0" smtClean="0"/>
              <a:t>Move the data to a new table</a:t>
            </a:r>
          </a:p>
          <a:p>
            <a:pPr lvl="1"/>
            <a:r>
              <a:rPr lang="en-US" dirty="0" smtClean="0"/>
              <a:t>Rebuild a heap (SQL 2008)</a:t>
            </a:r>
          </a:p>
        </p:txBody>
      </p:sp>
    </p:spTree>
    <p:extLst>
      <p:ext uri="{BB962C8B-B14F-4D97-AF65-F5344CB8AC3E}">
        <p14:creationId xmlns:p14="http://schemas.microsoft.com/office/powerpoint/2010/main" val="36271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en-US" dirty="0" smtClean="0"/>
              <a:t>Inserted row must be placed in a specific position</a:t>
            </a:r>
          </a:p>
          <a:p>
            <a:pPr lvl="1"/>
            <a:r>
              <a:rPr lang="en-US" dirty="0" smtClean="0"/>
              <a:t>So there is no use for PFS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Insert process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Fetch root page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Seek B-Tree to find the right page for row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If there is enough space, insert row. If not, split </a:t>
            </a:r>
            <a:r>
              <a:rPr lang="en-US" dirty="0" smtClean="0"/>
              <a:t>(or allocate new) page </a:t>
            </a:r>
            <a:r>
              <a:rPr lang="en-US" dirty="0" smtClean="0"/>
              <a:t>and insert row</a:t>
            </a:r>
          </a:p>
          <a:p>
            <a:r>
              <a:rPr lang="en-US" dirty="0" smtClean="0"/>
              <a:t>Page split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Allocate new page (or new extent)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Move ~half of the rows to the new page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Update </a:t>
            </a:r>
            <a:r>
              <a:rPr lang="en-US" dirty="0" smtClean="0"/>
              <a:t>next/previous page pointers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Insert row</a:t>
            </a:r>
          </a:p>
        </p:txBody>
      </p:sp>
    </p:spTree>
    <p:extLst>
      <p:ext uri="{BB962C8B-B14F-4D97-AF65-F5344CB8AC3E}">
        <p14:creationId xmlns:p14="http://schemas.microsoft.com/office/powerpoint/2010/main" val="428452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</a:t>
            </a:r>
            <a:r>
              <a:rPr lang="en-US" dirty="0" smtClean="0"/>
              <a:t>predicates </a:t>
            </a:r>
            <a:r>
              <a:rPr lang="en-US" dirty="0"/>
              <a:t>are </a:t>
            </a:r>
            <a:r>
              <a:rPr lang="en-US" dirty="0" smtClean="0"/>
              <a:t>not indexed, not searchable or not </a:t>
            </a:r>
            <a:r>
              <a:rPr lang="en-US" dirty="0" smtClean="0"/>
              <a:t>selective</a:t>
            </a:r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Fetch first IAM and all successive IAMs in chain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Scan all allocated extents and </a:t>
            </a:r>
            <a:r>
              <a:rPr lang="en-US" dirty="0" smtClean="0"/>
              <a:t>delete rows </a:t>
            </a:r>
            <a:r>
              <a:rPr lang="en-US" dirty="0"/>
              <a:t>that comply with the delete </a:t>
            </a:r>
            <a:r>
              <a:rPr lang="en-US" dirty="0" smtClean="0"/>
              <a:t>predicates</a:t>
            </a:r>
          </a:p>
          <a:p>
            <a:pPr marL="274320" lvl="1" indent="0">
              <a:buNone/>
            </a:pPr>
            <a:r>
              <a:rPr lang="en-US" dirty="0" smtClean="0"/>
              <a:t>OR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Fetch first page and follow linked chain pointers to scan all pages </a:t>
            </a:r>
            <a:r>
              <a:rPr lang="en-US" dirty="0"/>
              <a:t>and delete rows that comply with the delete </a:t>
            </a:r>
            <a:r>
              <a:rPr lang="en-US" dirty="0" smtClean="0"/>
              <a:t>predicates</a:t>
            </a:r>
            <a:endParaRPr lang="en-US" dirty="0"/>
          </a:p>
          <a:p>
            <a:r>
              <a:rPr lang="en-US" dirty="0" smtClean="0"/>
              <a:t>If predicates </a:t>
            </a:r>
            <a:r>
              <a:rPr lang="en-US" dirty="0"/>
              <a:t>are </a:t>
            </a:r>
            <a:r>
              <a:rPr lang="en-US" dirty="0" smtClean="0"/>
              <a:t>indexed, searchable and </a:t>
            </a:r>
            <a:r>
              <a:rPr lang="en-US" dirty="0" smtClean="0"/>
              <a:t>selective</a:t>
            </a:r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Traverse B-Tree to leaf level according to delete predicates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If search is via a non-clustered index, retrieve all cluster key pointers </a:t>
            </a:r>
            <a:r>
              <a:rPr lang="en-US" dirty="0"/>
              <a:t>from the B-Tree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Follow each one and </a:t>
            </a:r>
            <a:r>
              <a:rPr lang="en-US" dirty="0" smtClean="0"/>
              <a:t>delete rows</a:t>
            </a:r>
          </a:p>
        </p:txBody>
      </p:sp>
    </p:spTree>
    <p:extLst>
      <p:ext uri="{BB962C8B-B14F-4D97-AF65-F5344CB8AC3E}">
        <p14:creationId xmlns:p14="http://schemas.microsoft.com/office/powerpoint/2010/main" val="111422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Finding the rows to be updated is similar to delete</a:t>
            </a:r>
          </a:p>
          <a:p>
            <a:r>
              <a:rPr lang="en-US" dirty="0"/>
              <a:t>In-place update</a:t>
            </a:r>
          </a:p>
          <a:p>
            <a:pPr lvl="1"/>
            <a:r>
              <a:rPr lang="en-US" dirty="0"/>
              <a:t>All columns are fixed length</a:t>
            </a:r>
          </a:p>
          <a:p>
            <a:pPr lvl="1"/>
            <a:r>
              <a:rPr lang="en-US" dirty="0"/>
              <a:t>Update does not increase row size</a:t>
            </a:r>
          </a:p>
          <a:p>
            <a:pPr lvl="1"/>
            <a:r>
              <a:rPr lang="en-US" dirty="0"/>
              <a:t>Update increases row size but there is sufficient place on page</a:t>
            </a:r>
          </a:p>
          <a:p>
            <a:r>
              <a:rPr lang="en-US" dirty="0" smtClean="0"/>
              <a:t>Page Splits</a:t>
            </a:r>
            <a:endParaRPr lang="en-US" dirty="0"/>
          </a:p>
          <a:p>
            <a:pPr lvl="1"/>
            <a:r>
              <a:rPr lang="en-US" dirty="0"/>
              <a:t>Update </a:t>
            </a:r>
            <a:r>
              <a:rPr lang="en-US" dirty="0" smtClean="0"/>
              <a:t>increases </a:t>
            </a:r>
            <a:r>
              <a:rPr lang="en-US" dirty="0"/>
              <a:t>row size and there is no place on </a:t>
            </a:r>
            <a:r>
              <a:rPr lang="en-US" dirty="0" smtClean="0"/>
              <a:t>page</a:t>
            </a:r>
          </a:p>
          <a:p>
            <a:r>
              <a:rPr lang="en-US" dirty="0" smtClean="0"/>
              <a:t>Update to index key value will cause row to move</a:t>
            </a:r>
          </a:p>
          <a:p>
            <a:pPr lvl="1"/>
            <a:r>
              <a:rPr lang="en-US" dirty="0" smtClean="0"/>
              <a:t>Implemented as a delete followed by an insert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33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Logical fragmentation may occur due to page splits</a:t>
            </a:r>
          </a:p>
          <a:p>
            <a:r>
              <a:rPr lang="en-US" dirty="0" smtClean="0"/>
              <a:t>Non contiguous extent allocations</a:t>
            </a:r>
          </a:p>
          <a:p>
            <a:r>
              <a:rPr lang="en-US" dirty="0" smtClean="0"/>
              <a:t>Space left by deleted rows will be reclaimed only when new rows need to be placed on the same page</a:t>
            </a:r>
          </a:p>
          <a:p>
            <a:pPr lvl="1"/>
            <a:r>
              <a:rPr lang="en-US" dirty="0" smtClean="0"/>
              <a:t>Never for artificial keys (unless reseeded)</a:t>
            </a:r>
          </a:p>
          <a:p>
            <a:r>
              <a:rPr lang="en-US" dirty="0" smtClean="0"/>
              <a:t>Rebuilding requires table level exclusive lock for clustered indexes and a shared lock for non clustered unless using the </a:t>
            </a:r>
            <a:r>
              <a:rPr lang="en-US" i="1" dirty="0" smtClean="0"/>
              <a:t>online=on</a:t>
            </a:r>
            <a:r>
              <a:rPr lang="en-US" dirty="0" smtClean="0"/>
              <a:t> option.</a:t>
            </a:r>
          </a:p>
        </p:txBody>
      </p:sp>
    </p:spTree>
    <p:extLst>
      <p:ext uri="{BB962C8B-B14F-4D97-AF65-F5344CB8AC3E}">
        <p14:creationId xmlns:p14="http://schemas.microsoft.com/office/powerpoint/2010/main" val="154218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 for full, non ordered scans</a:t>
            </a:r>
          </a:p>
          <a:p>
            <a:pPr lvl="1"/>
            <a:r>
              <a:rPr lang="en-US" dirty="0" smtClean="0"/>
              <a:t>Very simple use of IAM only – no linked lists to follow</a:t>
            </a:r>
          </a:p>
          <a:p>
            <a:pPr lvl="1"/>
            <a:r>
              <a:rPr lang="en-US" dirty="0" smtClean="0"/>
              <a:t>Extent fetched based on physical order</a:t>
            </a:r>
          </a:p>
          <a:p>
            <a:pPr lvl="1"/>
            <a:r>
              <a:rPr lang="en-US" dirty="0" smtClean="0"/>
              <a:t>Straight-forward extent pre-fetches</a:t>
            </a:r>
          </a:p>
          <a:p>
            <a:r>
              <a:rPr lang="en-US" dirty="0" smtClean="0"/>
              <a:t>Very efficient for singleton lookups</a:t>
            </a:r>
          </a:p>
          <a:p>
            <a:pPr lvl="1"/>
            <a:r>
              <a:rPr lang="en-US" dirty="0" smtClean="0"/>
              <a:t>Direct RID lookup from the leaf level of the non clustered index</a:t>
            </a:r>
          </a:p>
          <a:p>
            <a:r>
              <a:rPr lang="en-US" dirty="0" smtClean="0"/>
              <a:t>Deleted rows space is reclaimed naturally</a:t>
            </a:r>
          </a:p>
          <a:p>
            <a:r>
              <a:rPr lang="en-US" dirty="0" smtClean="0"/>
              <a:t>Inserts use the very efficient PFS chain</a:t>
            </a:r>
          </a:p>
          <a:p>
            <a:pPr lvl="1"/>
            <a:r>
              <a:rPr lang="en-US" dirty="0" smtClean="0"/>
              <a:t>Watch out for PFS resolution anomalies</a:t>
            </a:r>
          </a:p>
          <a:p>
            <a:r>
              <a:rPr lang="en-US" dirty="0" smtClean="0"/>
              <a:t>Updates that move the row do not require non clustered </a:t>
            </a:r>
            <a:r>
              <a:rPr lang="en-US" dirty="0" smtClean="0"/>
              <a:t>index updates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848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logical fragmentation to deal with</a:t>
            </a:r>
          </a:p>
          <a:p>
            <a:r>
              <a:rPr lang="en-US" dirty="0" smtClean="0"/>
              <a:t>Forwarding pointers may cause a significant performance hit for scans</a:t>
            </a:r>
          </a:p>
          <a:p>
            <a:pPr lvl="1"/>
            <a:r>
              <a:rPr lang="en-US" dirty="0" smtClean="0"/>
              <a:t>Forwarding pointers are followed </a:t>
            </a:r>
            <a:r>
              <a:rPr lang="en-US" dirty="0" smtClean="0"/>
              <a:t>synchronously</a:t>
            </a:r>
            <a:endParaRPr lang="en-US" dirty="0" smtClean="0"/>
          </a:p>
          <a:p>
            <a:pPr lvl="1"/>
            <a:r>
              <a:rPr lang="en-US" dirty="0" smtClean="0"/>
              <a:t>Less of an issue for single lookups – maximum 1 extra read</a:t>
            </a:r>
          </a:p>
          <a:p>
            <a:r>
              <a:rPr lang="en-US" dirty="0" smtClean="0"/>
              <a:t>Forwarding pointers are hard to </a:t>
            </a:r>
            <a:r>
              <a:rPr lang="en-US" dirty="0" smtClean="0"/>
              <a:t>get rid of</a:t>
            </a:r>
            <a:endParaRPr lang="en-US" dirty="0" smtClean="0"/>
          </a:p>
          <a:p>
            <a:pPr lvl="1"/>
            <a:r>
              <a:rPr lang="en-US" dirty="0" smtClean="0"/>
              <a:t>All fix methods require significant IO and locks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29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Index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Covers all queries as leaf level holds full rows</a:t>
            </a:r>
          </a:p>
          <a:p>
            <a:pPr lvl="1"/>
            <a:r>
              <a:rPr lang="en-US" dirty="0" smtClean="0"/>
              <a:t>Good for avoiding lookups when filtering on cluster key</a:t>
            </a:r>
          </a:p>
          <a:p>
            <a:pPr lvl="1"/>
            <a:r>
              <a:rPr lang="en-US" dirty="0" smtClean="0"/>
              <a:t>May increase index depth </a:t>
            </a:r>
          </a:p>
          <a:p>
            <a:pPr lvl="1"/>
            <a:r>
              <a:rPr lang="en-US" dirty="0" smtClean="0"/>
              <a:t>May cause more page reads as less rows fit on page</a:t>
            </a:r>
          </a:p>
          <a:p>
            <a:r>
              <a:rPr lang="en-US" dirty="0" smtClean="0"/>
              <a:t>Ideal for wide, ordered, full scans and range seeks on the cluster key</a:t>
            </a:r>
          </a:p>
          <a:p>
            <a:r>
              <a:rPr lang="en-US" dirty="0" smtClean="0"/>
              <a:t>Single row lookups via non clustered indexes need to traverse all levels of the clustered index</a:t>
            </a:r>
          </a:p>
          <a:p>
            <a:r>
              <a:rPr lang="en-US" dirty="0" smtClean="0"/>
              <a:t>Cluster key used as pointer for all non clustered indexes</a:t>
            </a:r>
          </a:p>
          <a:p>
            <a:r>
              <a:rPr lang="en-US" dirty="0" smtClean="0"/>
              <a:t>Page splits may incur a significant performance hit</a:t>
            </a:r>
          </a:p>
          <a:p>
            <a:r>
              <a:rPr lang="en-US" dirty="0" smtClean="0"/>
              <a:t>Logical </a:t>
            </a:r>
            <a:r>
              <a:rPr lang="en-US" dirty="0" smtClean="0"/>
              <a:t>fragmentation impacts index efficiency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57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Index Key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Desired cluster key properties </a:t>
            </a:r>
          </a:p>
          <a:p>
            <a:pPr lvl="1"/>
            <a:r>
              <a:rPr lang="en-US" dirty="0" smtClean="0"/>
              <a:t>Narrow</a:t>
            </a:r>
            <a:endParaRPr lang="en-US" dirty="0" smtClean="0"/>
          </a:p>
          <a:p>
            <a:pPr lvl="1"/>
            <a:r>
              <a:rPr lang="en-US" dirty="0" smtClean="0"/>
              <a:t>Unique</a:t>
            </a:r>
          </a:p>
          <a:p>
            <a:pPr lvl="1"/>
            <a:r>
              <a:rPr lang="en-US" dirty="0" smtClean="0"/>
              <a:t>Static</a:t>
            </a:r>
          </a:p>
          <a:p>
            <a:pPr lvl="1"/>
            <a:r>
              <a:rPr lang="en-US" dirty="0" smtClean="0"/>
              <a:t>Ever </a:t>
            </a:r>
            <a:r>
              <a:rPr lang="en-US" dirty="0" smtClean="0"/>
              <a:t>increasing</a:t>
            </a:r>
          </a:p>
          <a:p>
            <a:pPr lvl="1"/>
            <a:r>
              <a:rPr lang="en-US" dirty="0" smtClean="0"/>
              <a:t>Searched for in </a:t>
            </a:r>
            <a:r>
              <a:rPr lang="en-US" dirty="0" smtClean="0"/>
              <a:t>wide</a:t>
            </a:r>
            <a:r>
              <a:rPr lang="en-US" dirty="0" smtClean="0"/>
              <a:t>, ordered range queries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Do a primary keys satisfy these properties?</a:t>
            </a:r>
          </a:p>
          <a:p>
            <a:pPr lvl="1"/>
            <a:r>
              <a:rPr lang="en-US" dirty="0" smtClean="0"/>
              <a:t>Identity / GUID</a:t>
            </a:r>
            <a:endParaRPr lang="en-US" dirty="0"/>
          </a:p>
          <a:p>
            <a:pPr lvl="1"/>
            <a:r>
              <a:rPr lang="en-US" dirty="0" smtClean="0"/>
              <a:t>Natural keys</a:t>
            </a:r>
          </a:p>
        </p:txBody>
      </p:sp>
    </p:spTree>
    <p:extLst>
      <p:ext uri="{BB962C8B-B14F-4D97-AF65-F5344CB8AC3E}">
        <p14:creationId xmlns:p14="http://schemas.microsoft.com/office/powerpoint/2010/main" val="160394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0337" y="2967335"/>
            <a:ext cx="3363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Demo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287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Files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3624" y="2154560"/>
            <a:ext cx="8229600" cy="254888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1600" y="2473170"/>
            <a:ext cx="0" cy="19116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71700" y="2473170"/>
            <a:ext cx="0" cy="19116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71800" y="2473170"/>
            <a:ext cx="0" cy="19116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71900" y="2473170"/>
            <a:ext cx="0" cy="19116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2473170"/>
            <a:ext cx="0" cy="19116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72100" y="2473170"/>
            <a:ext cx="0" cy="19116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72200" y="2473170"/>
            <a:ext cx="0" cy="19116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272300" y="2473170"/>
            <a:ext cx="0" cy="19116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172400" y="2473170"/>
            <a:ext cx="0" cy="19116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43805" y="2473170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chemeClr val="tx2"/>
                </a:solidFill>
              </a:rPr>
              <a:t>Page </a:t>
            </a:r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19329" y="2473170"/>
            <a:ext cx="1025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chemeClr val="tx2"/>
                </a:solidFill>
              </a:rPr>
              <a:t>Page </a:t>
            </a:r>
            <a:r>
              <a:rPr lang="en-US" sz="2000" b="1" dirty="0" smtClean="0">
                <a:solidFill>
                  <a:schemeClr val="tx2"/>
                </a:solidFill>
              </a:rPr>
              <a:t>3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22722" y="2473170"/>
            <a:ext cx="1025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chemeClr val="tx2"/>
                </a:solidFill>
              </a:rPr>
              <a:t>Page </a:t>
            </a:r>
            <a:r>
              <a:rPr lang="en-US" sz="2000" b="1" dirty="0" smtClean="0">
                <a:solidFill>
                  <a:schemeClr val="tx2"/>
                </a:solidFill>
              </a:rPr>
              <a:t>4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26115" y="2473170"/>
            <a:ext cx="1025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chemeClr val="tx2"/>
                </a:solidFill>
              </a:rPr>
              <a:t>Page </a:t>
            </a:r>
            <a:r>
              <a:rPr lang="en-US" sz="2000" b="1" dirty="0" smtClean="0">
                <a:solidFill>
                  <a:schemeClr val="tx2"/>
                </a:solidFill>
              </a:rPr>
              <a:t>5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29508" y="2473170"/>
            <a:ext cx="1025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chemeClr val="tx2"/>
                </a:solidFill>
              </a:rPr>
              <a:t>Page </a:t>
            </a:r>
            <a:r>
              <a:rPr lang="en-US" sz="2000" b="1" dirty="0" smtClean="0">
                <a:solidFill>
                  <a:schemeClr val="tx2"/>
                </a:solidFill>
              </a:rPr>
              <a:t>6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32901" y="2473170"/>
            <a:ext cx="1025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chemeClr val="tx2"/>
                </a:solidFill>
              </a:rPr>
              <a:t>Page </a:t>
            </a:r>
            <a:r>
              <a:rPr lang="en-US" sz="2000" b="1" dirty="0" smtClean="0">
                <a:solidFill>
                  <a:schemeClr val="tx2"/>
                </a:solidFill>
              </a:rPr>
              <a:t>7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36296" y="2473170"/>
            <a:ext cx="1025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chemeClr val="tx2"/>
                </a:solidFill>
              </a:rPr>
              <a:t>Page </a:t>
            </a:r>
            <a:r>
              <a:rPr lang="en-US" sz="2000" b="1" dirty="0" smtClean="0">
                <a:solidFill>
                  <a:schemeClr val="tx2"/>
                </a:solidFill>
              </a:rPr>
              <a:t>8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40412" y="2473170"/>
            <a:ext cx="1025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chemeClr val="tx2"/>
                </a:solidFill>
              </a:rPr>
              <a:t>Page </a:t>
            </a:r>
            <a:r>
              <a:rPr lang="en-US" sz="2000" b="1" dirty="0" smtClean="0">
                <a:solidFill>
                  <a:schemeClr val="tx2"/>
                </a:solidFill>
              </a:rPr>
              <a:t>1</a:t>
            </a:r>
            <a:endParaRPr lang="en-US" sz="2000" b="1" dirty="0">
              <a:solidFill>
                <a:schemeClr val="tx2"/>
              </a:solidFill>
            </a:endParaRPr>
          </a:p>
        </p:txBody>
      </p:sp>
      <p:pic>
        <p:nvPicPr>
          <p:cNvPr id="11266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202" y="3025563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005" y="3025563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609" y="3025563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213" y="3025563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17" y="3025563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421" y="3025563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025" y="3025563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632" y="3025563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angle 44"/>
          <p:cNvSpPr/>
          <p:nvPr/>
        </p:nvSpPr>
        <p:spPr>
          <a:xfrm>
            <a:off x="1043608" y="3182496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944793" y="3262888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851418" y="3344612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843808" y="3429320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743992" y="3509268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647818" y="3674368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550014" y="3183580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647818" y="3591436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Left Brace 52"/>
          <p:cNvSpPr/>
          <p:nvPr/>
        </p:nvSpPr>
        <p:spPr>
          <a:xfrm rot="16200000">
            <a:off x="4139951" y="1268759"/>
            <a:ext cx="864097" cy="7200799"/>
          </a:xfrm>
          <a:prstGeom prst="leftBrac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450794" y="3264984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349832" y="3345562"/>
            <a:ext cx="756000" cy="235714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800896" y="5517232"/>
            <a:ext cx="154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Extent</a:t>
            </a:r>
            <a:endParaRPr lang="en-US" sz="3600" dirty="0"/>
          </a:p>
        </p:txBody>
      </p:sp>
      <p:sp>
        <p:nvSpPr>
          <p:cNvPr id="65" name="TextBox 64"/>
          <p:cNvSpPr txBox="1"/>
          <p:nvPr/>
        </p:nvSpPr>
        <p:spPr>
          <a:xfrm>
            <a:off x="1074088" y="3978776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8KB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2398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US" dirty="0" smtClean="0"/>
              <a:t>A clustered index may not be the best choice for a primary key</a:t>
            </a:r>
          </a:p>
          <a:p>
            <a:pPr lvl="1"/>
            <a:r>
              <a:rPr lang="en-US" dirty="0" smtClean="0"/>
              <a:t>Especially for artificial keys</a:t>
            </a:r>
          </a:p>
          <a:p>
            <a:r>
              <a:rPr lang="en-US" dirty="0" smtClean="0"/>
              <a:t>Heaps are not evil</a:t>
            </a:r>
          </a:p>
          <a:p>
            <a:pPr lvl="1"/>
            <a:r>
              <a:rPr lang="en-US" dirty="0" smtClean="0"/>
              <a:t>Very effective for narrow lookups and for unordered scans</a:t>
            </a:r>
          </a:p>
          <a:p>
            <a:pPr lvl="1"/>
            <a:r>
              <a:rPr lang="en-US" dirty="0" smtClean="0"/>
              <a:t>May require significantly less maintenance</a:t>
            </a:r>
            <a:endParaRPr lang="en-US" dirty="0"/>
          </a:p>
          <a:p>
            <a:pPr lvl="1"/>
            <a:r>
              <a:rPr lang="en-US" dirty="0"/>
              <a:t>Consider using covering non clustered </a:t>
            </a:r>
            <a:r>
              <a:rPr lang="en-US" dirty="0" smtClean="0"/>
              <a:t>indexes to support wide, ordered range queries as ‘cluster substitutes’</a:t>
            </a:r>
          </a:p>
          <a:p>
            <a:r>
              <a:rPr lang="en-US" dirty="0" smtClean="0"/>
              <a:t>Consider </a:t>
            </a:r>
            <a:r>
              <a:rPr lang="en-US" dirty="0"/>
              <a:t>all aspects before making a decision</a:t>
            </a:r>
          </a:p>
          <a:p>
            <a:pPr lvl="1"/>
            <a:r>
              <a:rPr lang="en-US" dirty="0" smtClean="0"/>
              <a:t>Data retrieval </a:t>
            </a:r>
            <a:r>
              <a:rPr lang="en-US" dirty="0"/>
              <a:t>patterns</a:t>
            </a:r>
          </a:p>
          <a:p>
            <a:pPr lvl="1"/>
            <a:r>
              <a:rPr lang="en-US" dirty="0" smtClean="0"/>
              <a:t>Data modification </a:t>
            </a:r>
            <a:r>
              <a:rPr lang="en-US" dirty="0"/>
              <a:t>patterns</a:t>
            </a:r>
          </a:p>
          <a:p>
            <a:pPr lvl="1"/>
            <a:r>
              <a:rPr lang="en-US" dirty="0"/>
              <a:t>Maintenance constraints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2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Extents</a:t>
            </a:r>
            <a:endParaRPr lang="en-US" dirty="0"/>
          </a:p>
        </p:txBody>
      </p:sp>
      <p:sp>
        <p:nvSpPr>
          <p:cNvPr id="96" name="Content Placeholder 3"/>
          <p:cNvSpPr txBox="1">
            <a:spLocks/>
          </p:cNvSpPr>
          <p:nvPr/>
        </p:nvSpPr>
        <p:spPr>
          <a:xfrm>
            <a:off x="479628" y="1916832"/>
            <a:ext cx="8229600" cy="194421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cxnSp>
        <p:nvCxnSpPr>
          <p:cNvPr id="97" name="Straight Connector 96"/>
          <p:cNvCxnSpPr/>
          <p:nvPr/>
        </p:nvCxnSpPr>
        <p:spPr>
          <a:xfrm>
            <a:off x="979658" y="2165512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1879758" y="2165512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779858" y="2165512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3679958" y="2165512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4580058" y="2165512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5480158" y="2165512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6380258" y="2165512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7280358" y="2165512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>
            <a:off x="8170114" y="2168416"/>
            <a:ext cx="10344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6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59" y="2564904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063" y="2564904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667" y="2564904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271" y="2564904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875" y="2564904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479" y="2564904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083" y="2564904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" name="Rectangle 113"/>
          <p:cNvSpPr/>
          <p:nvPr/>
        </p:nvSpPr>
        <p:spPr>
          <a:xfrm>
            <a:off x="1051666" y="2721837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1952851" y="2802229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2859476" y="2883953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3752050" y="2963116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5558072" y="3125728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4655876" y="3049137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6458852" y="3212976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Content Placeholder 3"/>
          <p:cNvSpPr txBox="1">
            <a:spLocks/>
          </p:cNvSpPr>
          <p:nvPr/>
        </p:nvSpPr>
        <p:spPr>
          <a:xfrm>
            <a:off x="490404" y="4437112"/>
            <a:ext cx="8229600" cy="194421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cxnSp>
        <p:nvCxnSpPr>
          <p:cNvPr id="165" name="Straight Connector 164"/>
          <p:cNvCxnSpPr/>
          <p:nvPr/>
        </p:nvCxnSpPr>
        <p:spPr>
          <a:xfrm>
            <a:off x="990434" y="4685792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1890534" y="4685792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2790634" y="4685792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3690734" y="4685792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4590834" y="4685792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5490934" y="4685792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6391034" y="4685792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7291134" y="4685792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H="1">
            <a:off x="8180890" y="4688696"/>
            <a:ext cx="10344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74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35" y="5085184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5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839" y="5085184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443" y="5085184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047" y="5085184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651" y="5085184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255" y="5085184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0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859" y="5085184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1" name="Rectangle 180"/>
          <p:cNvSpPr/>
          <p:nvPr/>
        </p:nvSpPr>
        <p:spPr>
          <a:xfrm>
            <a:off x="1062442" y="5242117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1963627" y="5322509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2870252" y="5404233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3762826" y="5236820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5568848" y="5651400"/>
            <a:ext cx="756000" cy="159379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4666652" y="5229199"/>
            <a:ext cx="756000" cy="422201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6469628" y="5236820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Uniform Extent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2000" dirty="0" smtClean="0"/>
          </a:p>
          <a:p>
            <a:r>
              <a:rPr lang="en-US" dirty="0" smtClean="0"/>
              <a:t>Mixed Extent</a:t>
            </a:r>
            <a:endParaRPr lang="en-US" dirty="0"/>
          </a:p>
        </p:txBody>
      </p:sp>
      <p:pic>
        <p:nvPicPr>
          <p:cNvPr id="189" name="Picture 2" descr="\\yaakov-pc\d$\Libraries\IconExperience\iconex_v_bundle_png\iconexperience\v_collections_png\business_finance_data\256x256\plain\tabl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404" y="5085184"/>
            <a:ext cx="806874" cy="80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" name="Rectangle 189"/>
          <p:cNvSpPr/>
          <p:nvPr/>
        </p:nvSpPr>
        <p:spPr>
          <a:xfrm>
            <a:off x="7373173" y="5324068"/>
            <a:ext cx="756000" cy="72008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4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Pages</a:t>
            </a:r>
            <a:endParaRPr lang="en-US" dirty="0" smtClean="0"/>
          </a:p>
          <a:p>
            <a:pPr lvl="1"/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Index</a:t>
            </a:r>
          </a:p>
          <a:p>
            <a:pPr lvl="1"/>
            <a:r>
              <a:rPr lang="en-US" dirty="0" smtClean="0"/>
              <a:t>Text/Image 	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i="1" dirty="0" smtClean="0"/>
              <a:t>BLOB and overflow rows</a:t>
            </a:r>
          </a:p>
          <a:p>
            <a:r>
              <a:rPr lang="en-US" dirty="0" smtClean="0"/>
              <a:t>System </a:t>
            </a:r>
            <a:r>
              <a:rPr lang="en-US" dirty="0" smtClean="0"/>
              <a:t>Pages</a:t>
            </a:r>
            <a:endParaRPr lang="en-US" dirty="0" smtClean="0"/>
          </a:p>
          <a:p>
            <a:pPr lvl="1"/>
            <a:r>
              <a:rPr lang="en-US" dirty="0" smtClean="0"/>
              <a:t>GAM/SGAM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i="1" dirty="0" smtClean="0"/>
              <a:t>Extent allocations</a:t>
            </a:r>
          </a:p>
          <a:p>
            <a:pPr lvl="1"/>
            <a:r>
              <a:rPr lang="en-US" dirty="0" smtClean="0"/>
              <a:t>PFS  	 </a:t>
            </a:r>
            <a:r>
              <a:rPr lang="en-US" dirty="0" smtClean="0">
                <a:sym typeface="Symbol"/>
              </a:rPr>
              <a:t> </a:t>
            </a:r>
            <a:r>
              <a:rPr lang="en-US" i="1" dirty="0" smtClean="0"/>
              <a:t>Page </a:t>
            </a:r>
            <a:r>
              <a:rPr lang="en-US" i="1" dirty="0"/>
              <a:t>F</a:t>
            </a:r>
            <a:r>
              <a:rPr lang="en-US" i="1" dirty="0" smtClean="0"/>
              <a:t>ree Space</a:t>
            </a:r>
          </a:p>
          <a:p>
            <a:pPr lvl="1"/>
            <a:r>
              <a:rPr lang="en-US" dirty="0" smtClean="0"/>
              <a:t>IAM		 </a:t>
            </a:r>
            <a:r>
              <a:rPr lang="en-US" dirty="0" smtClean="0">
                <a:sym typeface="Symbol"/>
              </a:rPr>
              <a:t> </a:t>
            </a:r>
            <a:r>
              <a:rPr lang="en-US" i="1" dirty="0" smtClean="0"/>
              <a:t>Index Allocation Map</a:t>
            </a:r>
          </a:p>
          <a:p>
            <a:pPr lvl="1"/>
            <a:r>
              <a:rPr lang="en-US" dirty="0" smtClean="0"/>
              <a:t>BCM 	 </a:t>
            </a:r>
            <a:r>
              <a:rPr lang="en-US" dirty="0" smtClean="0">
                <a:sym typeface="Symbol"/>
              </a:rPr>
              <a:t> </a:t>
            </a:r>
            <a:r>
              <a:rPr lang="en-US" i="1" dirty="0" smtClean="0"/>
              <a:t>Bulk Changed Map</a:t>
            </a:r>
          </a:p>
          <a:p>
            <a:pPr lvl="1"/>
            <a:r>
              <a:rPr lang="en-US" dirty="0" smtClean="0"/>
              <a:t>DCM	 </a:t>
            </a:r>
            <a:r>
              <a:rPr lang="en-US" dirty="0" smtClean="0">
                <a:sym typeface="Symbol"/>
              </a:rPr>
              <a:t> </a:t>
            </a:r>
            <a:r>
              <a:rPr lang="en-US" i="1" dirty="0" smtClean="0"/>
              <a:t>Differential Changed </a:t>
            </a:r>
            <a:r>
              <a:rPr lang="en-US" i="1" dirty="0" smtClean="0"/>
              <a:t>Map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4057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Elbow Connector 66"/>
          <p:cNvCxnSpPr>
            <a:endCxn id="79" idx="1"/>
          </p:cNvCxnSpPr>
          <p:nvPr/>
        </p:nvCxnSpPr>
        <p:spPr>
          <a:xfrm flipV="1">
            <a:off x="2349028" y="4452497"/>
            <a:ext cx="4417121" cy="472554"/>
          </a:xfrm>
          <a:prstGeom prst="bentConnector3">
            <a:avLst>
              <a:gd name="adj1" fmla="val -28"/>
            </a:avLst>
          </a:prstGeom>
          <a:ln>
            <a:tailEnd type="arrow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PFS Byte Map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847207"/>
              </p:ext>
            </p:extLst>
          </p:nvPr>
        </p:nvGraphicFramePr>
        <p:xfrm>
          <a:off x="479628" y="1597940"/>
          <a:ext cx="2880000" cy="2551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</a:tblGrid>
              <a:tr h="2880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3"/>
          <p:cNvSpPr txBox="1">
            <a:spLocks/>
          </p:cNvSpPr>
          <p:nvPr/>
        </p:nvSpPr>
        <p:spPr>
          <a:xfrm>
            <a:off x="479628" y="4725144"/>
            <a:ext cx="8229600" cy="194421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96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797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798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799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800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801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802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2803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8170114" y="4976728"/>
            <a:ext cx="10344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90458" y="5436513"/>
            <a:ext cx="9096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File</a:t>
            </a:r>
          </a:p>
          <a:p>
            <a:pPr algn="ctr"/>
            <a:r>
              <a:rPr lang="en-US" sz="1600" b="1" dirty="0" smtClean="0"/>
              <a:t>Header</a:t>
            </a:r>
            <a:endParaRPr lang="en-US" sz="16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888717" y="5559623"/>
            <a:ext cx="9096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PFS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786976" y="5559623"/>
            <a:ext cx="9096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GAM</a:t>
            </a:r>
            <a:endParaRPr lang="en-US" sz="16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685234" y="5559623"/>
            <a:ext cx="9096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SGAM</a:t>
            </a:r>
            <a:endParaRPr lang="en-US" sz="16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587240" y="5559623"/>
            <a:ext cx="9096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BCM</a:t>
            </a:r>
            <a:endParaRPr lang="en-US" sz="16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485434" y="5559623"/>
            <a:ext cx="9096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DCM</a:t>
            </a:r>
            <a:endParaRPr lang="en-US" sz="1600" b="1" dirty="0"/>
          </a:p>
        </p:txBody>
      </p:sp>
      <p:cxnSp>
        <p:nvCxnSpPr>
          <p:cNvPr id="45" name="Straight Connector 44"/>
          <p:cNvCxnSpPr/>
          <p:nvPr/>
        </p:nvCxnSpPr>
        <p:spPr>
          <a:xfrm flipH="1" flipV="1">
            <a:off x="479628" y="4149080"/>
            <a:ext cx="1405530" cy="824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785258" y="4149080"/>
            <a:ext cx="562606" cy="824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86458" y="4981568"/>
            <a:ext cx="898104" cy="1435160"/>
          </a:xfrm>
          <a:prstGeom prst="rect">
            <a:avLst/>
          </a:prstGeom>
          <a:solidFill>
            <a:srgbClr val="00B05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611560" y="1988840"/>
            <a:ext cx="2630229" cy="298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82784" y="1602512"/>
            <a:ext cx="2868236" cy="288147"/>
          </a:xfrm>
          <a:prstGeom prst="rect">
            <a:avLst/>
          </a:prstGeom>
          <a:solidFill>
            <a:schemeClr val="accent2">
              <a:tint val="50000"/>
              <a:shade val="86000"/>
              <a:satMod val="1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tIns="36000" bIns="36000" rtlCol="0">
            <a:spAutoFit/>
          </a:bodyPr>
          <a:lstStyle/>
          <a:p>
            <a:r>
              <a:rPr lang="en-US" sz="1400" b="1" dirty="0" smtClean="0"/>
              <a:t>Header (104 Bytes)</a:t>
            </a:r>
            <a:endParaRPr lang="en-US" sz="1400" b="1" dirty="0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899592" y="1988840"/>
            <a:ext cx="3235543" cy="29878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1182393" y="1988840"/>
            <a:ext cx="3852501" cy="298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766149" y="4293096"/>
            <a:ext cx="1118219" cy="318801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tIns="36000" bIns="36000" rtlCol="0">
            <a:spAutoFit/>
          </a:bodyPr>
          <a:lstStyle/>
          <a:p>
            <a:pPr algn="ctr"/>
            <a:r>
              <a:rPr lang="en-US" sz="1400" b="1" dirty="0" smtClean="0"/>
              <a:t>Next PFS</a:t>
            </a:r>
            <a:endParaRPr lang="en-US" sz="1400" b="1" dirty="0"/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1445271" y="1988840"/>
            <a:ext cx="4461415" cy="2984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4417098" y="1202751"/>
            <a:ext cx="4680520" cy="299656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bits 0-2: Free space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0x00 is empty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0x01 is 1 to 50% full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0x02 is 51 to 80% full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0x03 is 81 to 95% full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0x04 is 96 to 100% full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bit 3 </a:t>
            </a:r>
            <a:r>
              <a:rPr lang="en-US" sz="1600" dirty="0" smtClean="0"/>
              <a:t>(0x08)</a:t>
            </a:r>
            <a:r>
              <a:rPr lang="en-US" dirty="0" smtClean="0"/>
              <a:t>: Are there ghost records?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bit 4 </a:t>
            </a:r>
            <a:r>
              <a:rPr lang="en-US" sz="1600" dirty="0" smtClean="0"/>
              <a:t>(0x10)</a:t>
            </a:r>
            <a:r>
              <a:rPr lang="en-US" dirty="0" smtClean="0"/>
              <a:t>: Is the page an IAM page?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bit 5 </a:t>
            </a:r>
            <a:r>
              <a:rPr lang="en-US" sz="1600" dirty="0" smtClean="0"/>
              <a:t>(0x20)</a:t>
            </a:r>
            <a:r>
              <a:rPr lang="en-US" dirty="0" smtClean="0"/>
              <a:t>: Is the page extent mixed?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bit 6 </a:t>
            </a:r>
            <a:r>
              <a:rPr lang="en-US" sz="1600" dirty="0" smtClean="0"/>
              <a:t>(0x40)</a:t>
            </a:r>
            <a:r>
              <a:rPr lang="en-US" dirty="0" smtClean="0"/>
              <a:t>: Is the page allocated?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6383438" y="5559623"/>
            <a:ext cx="9096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IAM</a:t>
            </a:r>
            <a:endParaRPr lang="en-US" sz="16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7283812" y="5434942"/>
            <a:ext cx="9096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Data / Index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15500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 / SGAM Bit Maps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45761"/>
              </p:ext>
            </p:extLst>
          </p:nvPr>
        </p:nvGraphicFramePr>
        <p:xfrm>
          <a:off x="479628" y="1597940"/>
          <a:ext cx="2880000" cy="2551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</a:tblGrid>
              <a:tr h="288000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3"/>
          <p:cNvSpPr txBox="1">
            <a:spLocks/>
          </p:cNvSpPr>
          <p:nvPr/>
        </p:nvSpPr>
        <p:spPr>
          <a:xfrm>
            <a:off x="479628" y="4725144"/>
            <a:ext cx="8229600" cy="194421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96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797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798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799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800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801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802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2803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8170114" y="4976728"/>
            <a:ext cx="10344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90458" y="5436513"/>
            <a:ext cx="9096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File</a:t>
            </a:r>
          </a:p>
          <a:p>
            <a:pPr algn="ctr"/>
            <a:r>
              <a:rPr lang="en-US" sz="1600" b="1" dirty="0" smtClean="0"/>
              <a:t>Header</a:t>
            </a:r>
            <a:endParaRPr lang="en-US" sz="16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888717" y="5559623"/>
            <a:ext cx="9096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PFS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786976" y="5559623"/>
            <a:ext cx="9096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GAM</a:t>
            </a:r>
            <a:endParaRPr lang="en-US" sz="16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685234" y="5559623"/>
            <a:ext cx="9096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SGAM</a:t>
            </a:r>
            <a:endParaRPr lang="en-US" sz="16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587240" y="5559623"/>
            <a:ext cx="9096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BCM</a:t>
            </a:r>
            <a:endParaRPr lang="en-US" sz="16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485434" y="5559623"/>
            <a:ext cx="9096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DCM</a:t>
            </a:r>
            <a:endParaRPr lang="en-US" sz="1600" b="1" dirty="0"/>
          </a:p>
        </p:txBody>
      </p:sp>
      <p:cxnSp>
        <p:nvCxnSpPr>
          <p:cNvPr id="45" name="Straight Connector 44"/>
          <p:cNvCxnSpPr/>
          <p:nvPr/>
        </p:nvCxnSpPr>
        <p:spPr>
          <a:xfrm flipH="1" flipV="1">
            <a:off x="479628" y="4149080"/>
            <a:ext cx="2318715" cy="8276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3347864" y="4149080"/>
            <a:ext cx="323041" cy="824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2786940" y="4981568"/>
            <a:ext cx="898104" cy="1435160"/>
          </a:xfrm>
          <a:prstGeom prst="rect">
            <a:avLst/>
          </a:prstGeom>
          <a:solidFill>
            <a:srgbClr val="00B05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482784" y="1602512"/>
            <a:ext cx="2868236" cy="288147"/>
          </a:xfrm>
          <a:prstGeom prst="rect">
            <a:avLst/>
          </a:prstGeom>
          <a:solidFill>
            <a:schemeClr val="accent2">
              <a:tint val="50000"/>
              <a:shade val="86000"/>
              <a:satMod val="1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tIns="36000" bIns="36000" rtlCol="0">
            <a:spAutoFit/>
          </a:bodyPr>
          <a:lstStyle/>
          <a:p>
            <a:r>
              <a:rPr lang="en-US" sz="1400" b="1" dirty="0" smtClean="0"/>
              <a:t>GAM Header</a:t>
            </a:r>
            <a:endParaRPr lang="en-US" sz="14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6766149" y="4293096"/>
            <a:ext cx="1943079" cy="318801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tIns="36000" bIns="36000" rtlCol="0">
            <a:spAutoFit/>
          </a:bodyPr>
          <a:lstStyle/>
          <a:p>
            <a:pPr algn="ctr"/>
            <a:r>
              <a:rPr lang="en-US" sz="1400" b="1" dirty="0" smtClean="0"/>
              <a:t>Next GAM / SGAM</a:t>
            </a:r>
            <a:endParaRPr lang="en-US" sz="1400" b="1" dirty="0"/>
          </a:p>
        </p:txBody>
      </p:sp>
      <p:sp>
        <p:nvSpPr>
          <p:cNvPr id="44" name="Rectangle 43"/>
          <p:cNvSpPr/>
          <p:nvPr/>
        </p:nvSpPr>
        <p:spPr>
          <a:xfrm>
            <a:off x="3689136" y="4979268"/>
            <a:ext cx="898104" cy="1435160"/>
          </a:xfrm>
          <a:prstGeom prst="rect">
            <a:avLst/>
          </a:prstGeom>
          <a:solidFill>
            <a:srgbClr val="00B05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7947848"/>
              </p:ext>
            </p:extLst>
          </p:nvPr>
        </p:nvGraphicFramePr>
        <p:xfrm>
          <a:off x="4140272" y="1598702"/>
          <a:ext cx="2880000" cy="2551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</a:tblGrid>
              <a:tr h="288000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4135264" y="1603274"/>
            <a:ext cx="2868236" cy="288147"/>
          </a:xfrm>
          <a:prstGeom prst="rect">
            <a:avLst/>
          </a:prstGeom>
          <a:solidFill>
            <a:schemeClr val="accent2">
              <a:tint val="50000"/>
              <a:shade val="86000"/>
              <a:satMod val="1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tIns="36000" bIns="36000" rtlCol="0">
            <a:spAutoFit/>
          </a:bodyPr>
          <a:lstStyle/>
          <a:p>
            <a:r>
              <a:rPr lang="en-US" sz="1400" b="1" dirty="0" smtClean="0"/>
              <a:t>SGAM Header</a:t>
            </a:r>
            <a:endParaRPr lang="en-US" sz="1400" b="1" dirty="0"/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3679958" y="4149080"/>
            <a:ext cx="455176" cy="8301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4587240" y="4149080"/>
            <a:ext cx="2424424" cy="8427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3108643" y="4452496"/>
            <a:ext cx="3657506" cy="472554"/>
            <a:chOff x="3108643" y="4452496"/>
            <a:chExt cx="3657506" cy="472554"/>
          </a:xfrm>
        </p:grpSpPr>
        <p:cxnSp>
          <p:nvCxnSpPr>
            <p:cNvPr id="24" name="Straight Connector 23"/>
            <p:cNvCxnSpPr/>
            <p:nvPr/>
          </p:nvCxnSpPr>
          <p:spPr>
            <a:xfrm flipH="1" flipV="1">
              <a:off x="4135134" y="4452496"/>
              <a:ext cx="4913" cy="472554"/>
            </a:xfrm>
            <a:prstGeom prst="line">
              <a:avLst/>
            </a:prstGeom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>
              <a:endCxn id="79" idx="1"/>
            </p:cNvCxnSpPr>
            <p:nvPr/>
          </p:nvCxnSpPr>
          <p:spPr>
            <a:xfrm flipV="1">
              <a:off x="3108643" y="4452497"/>
              <a:ext cx="3657506" cy="472553"/>
            </a:xfrm>
            <a:prstGeom prst="bentConnector3">
              <a:avLst>
                <a:gd name="adj1" fmla="val -1"/>
              </a:avLst>
            </a:prstGeom>
            <a:ln>
              <a:tailEnd type="arrow"/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Left Brace 60"/>
          <p:cNvSpPr/>
          <p:nvPr/>
        </p:nvSpPr>
        <p:spPr>
          <a:xfrm rot="5400000">
            <a:off x="4283967" y="1052736"/>
            <a:ext cx="576064" cy="7200799"/>
          </a:xfrm>
          <a:prstGeom prst="leftBrac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endCxn id="61" idx="1"/>
          </p:cNvCxnSpPr>
          <p:nvPr/>
        </p:nvCxnSpPr>
        <p:spPr>
          <a:xfrm>
            <a:off x="611560" y="2060848"/>
            <a:ext cx="3960439" cy="2304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61" idx="1"/>
          </p:cNvCxnSpPr>
          <p:nvPr/>
        </p:nvCxnSpPr>
        <p:spPr>
          <a:xfrm>
            <a:off x="4283968" y="2060848"/>
            <a:ext cx="288031" cy="2304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64195" y="3251076"/>
            <a:ext cx="1614545" cy="646331"/>
          </a:xfrm>
          <a:prstGeom prst="rect">
            <a:avLst/>
          </a:prstGeom>
          <a:solidFill>
            <a:schemeClr val="accent2">
              <a:tint val="50000"/>
              <a:shade val="86000"/>
              <a:satMod val="1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Allocated = 0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Free = 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716016" y="3252708"/>
            <a:ext cx="2230098" cy="646331"/>
          </a:xfrm>
          <a:prstGeom prst="rect">
            <a:avLst/>
          </a:prstGeom>
          <a:solidFill>
            <a:schemeClr val="accent2">
              <a:tint val="50000"/>
              <a:shade val="86000"/>
              <a:satMod val="1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Uniform or Full = 0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Mixed Free = 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383438" y="5559623"/>
            <a:ext cx="9096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IAM</a:t>
            </a:r>
            <a:endParaRPr lang="en-US" sz="16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7283812" y="5434942"/>
            <a:ext cx="9096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Data / Index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55196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428120"/>
              </p:ext>
            </p:extLst>
          </p:nvPr>
        </p:nvGraphicFramePr>
        <p:xfrm>
          <a:off x="479628" y="1597940"/>
          <a:ext cx="2880000" cy="2551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</a:tblGrid>
              <a:tr h="288000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 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 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 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 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 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 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 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 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3"/>
          <p:cNvSpPr txBox="1">
            <a:spLocks/>
          </p:cNvSpPr>
          <p:nvPr/>
        </p:nvSpPr>
        <p:spPr>
          <a:xfrm>
            <a:off x="479628" y="4725144"/>
            <a:ext cx="8229600" cy="194421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96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797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798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799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800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801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802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280358" y="4973824"/>
            <a:ext cx="10800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8170114" y="4976728"/>
            <a:ext cx="10344" cy="1440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90458" y="5436513"/>
            <a:ext cx="9096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File</a:t>
            </a:r>
          </a:p>
          <a:p>
            <a:pPr algn="ctr"/>
            <a:r>
              <a:rPr lang="en-US" sz="1600" b="1" dirty="0" smtClean="0"/>
              <a:t>Header</a:t>
            </a:r>
            <a:endParaRPr lang="en-US" sz="16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888717" y="5559623"/>
            <a:ext cx="9096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PFS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786976" y="5559623"/>
            <a:ext cx="9096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GAM</a:t>
            </a:r>
            <a:endParaRPr lang="en-US" sz="16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685234" y="5559623"/>
            <a:ext cx="9096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SGAM</a:t>
            </a:r>
            <a:endParaRPr lang="en-US" sz="16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587240" y="5559623"/>
            <a:ext cx="9096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BCM</a:t>
            </a:r>
            <a:endParaRPr lang="en-US" sz="16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485434" y="5559623"/>
            <a:ext cx="9096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DCM</a:t>
            </a:r>
            <a:endParaRPr lang="en-US" sz="1600" b="1" dirty="0"/>
          </a:p>
        </p:txBody>
      </p:sp>
      <p:cxnSp>
        <p:nvCxnSpPr>
          <p:cNvPr id="45" name="Straight Connector 44"/>
          <p:cNvCxnSpPr/>
          <p:nvPr/>
        </p:nvCxnSpPr>
        <p:spPr>
          <a:xfrm flipH="1" flipV="1">
            <a:off x="479629" y="4149080"/>
            <a:ext cx="5906029" cy="8276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3347865" y="4149080"/>
            <a:ext cx="3937579" cy="824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82784" y="1602512"/>
            <a:ext cx="2868236" cy="288147"/>
          </a:xfrm>
          <a:prstGeom prst="rect">
            <a:avLst/>
          </a:prstGeom>
          <a:solidFill>
            <a:schemeClr val="accent2">
              <a:tint val="50000"/>
              <a:shade val="86000"/>
              <a:satMod val="1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tIns="36000" bIns="36000" rtlCol="0">
            <a:spAutoFit/>
          </a:bodyPr>
          <a:lstStyle/>
          <a:p>
            <a:r>
              <a:rPr lang="en-US" sz="1400" b="1" dirty="0" smtClean="0"/>
              <a:t>IAM Header</a:t>
            </a:r>
            <a:endParaRPr lang="en-US" sz="1400" b="1" dirty="0"/>
          </a:p>
        </p:txBody>
      </p:sp>
      <p:sp>
        <p:nvSpPr>
          <p:cNvPr id="44" name="Rectangle 43"/>
          <p:cNvSpPr/>
          <p:nvPr/>
        </p:nvSpPr>
        <p:spPr>
          <a:xfrm>
            <a:off x="6387340" y="4990154"/>
            <a:ext cx="898104" cy="1435160"/>
          </a:xfrm>
          <a:prstGeom prst="rect">
            <a:avLst/>
          </a:prstGeom>
          <a:solidFill>
            <a:srgbClr val="00B05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383438" y="5559623"/>
            <a:ext cx="9096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IAM</a:t>
            </a:r>
            <a:endParaRPr lang="en-US" sz="16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87864" y="1899692"/>
            <a:ext cx="2868236" cy="486000"/>
          </a:xfrm>
          <a:prstGeom prst="rect">
            <a:avLst/>
          </a:prstGeom>
          <a:solidFill>
            <a:schemeClr val="lt2">
              <a:tint val="85000"/>
              <a:satMod val="1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tIns="36000" bIns="36000" rtlCol="0" anchor="ctr">
            <a:noAutofit/>
          </a:bodyPr>
          <a:lstStyle/>
          <a:p>
            <a:r>
              <a:rPr lang="en-US" sz="1400" b="1" dirty="0" smtClean="0"/>
              <a:t>8 </a:t>
            </a:r>
            <a:r>
              <a:rPr lang="en-US" sz="1400" b="1" smtClean="0"/>
              <a:t>First Page </a:t>
            </a:r>
            <a:r>
              <a:rPr lang="en-US" sz="1400" b="1" dirty="0" smtClean="0"/>
              <a:t>Pointers</a:t>
            </a:r>
            <a:endParaRPr lang="en-US" sz="1400" b="1" dirty="0"/>
          </a:p>
        </p:txBody>
      </p:sp>
      <p:graphicFrame>
        <p:nvGraphicFramePr>
          <p:cNvPr id="5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571953"/>
              </p:ext>
            </p:extLst>
          </p:nvPr>
        </p:nvGraphicFramePr>
        <p:xfrm>
          <a:off x="4283968" y="1597940"/>
          <a:ext cx="2880000" cy="2551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</a:tblGrid>
              <a:tr h="288000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4287124" y="1602512"/>
            <a:ext cx="2868236" cy="288147"/>
          </a:xfrm>
          <a:prstGeom prst="rect">
            <a:avLst/>
          </a:prstGeom>
          <a:solidFill>
            <a:schemeClr val="accent2">
              <a:tint val="50000"/>
              <a:shade val="86000"/>
              <a:satMod val="1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tIns="36000" bIns="36000" rtlCol="0">
            <a:spAutoFit/>
          </a:bodyPr>
          <a:lstStyle/>
          <a:p>
            <a:r>
              <a:rPr lang="en-US" sz="1400" b="1" dirty="0" smtClean="0"/>
              <a:t>IAM Header</a:t>
            </a:r>
            <a:endParaRPr lang="en-US" sz="1400" b="1" dirty="0"/>
          </a:p>
        </p:txBody>
      </p:sp>
      <p:cxnSp>
        <p:nvCxnSpPr>
          <p:cNvPr id="57" name="Straight Arrow Connector 56"/>
          <p:cNvCxnSpPr>
            <a:stCxn id="59" idx="3"/>
          </p:cNvCxnSpPr>
          <p:nvPr/>
        </p:nvCxnSpPr>
        <p:spPr>
          <a:xfrm>
            <a:off x="3351020" y="1746586"/>
            <a:ext cx="8609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7167444" y="1748324"/>
            <a:ext cx="8609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283812" y="5434942"/>
            <a:ext cx="9096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Data / Index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428013" y="1403484"/>
            <a:ext cx="783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172429" y="1412776"/>
            <a:ext cx="783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7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19132</TotalTime>
  <Words>2247</Words>
  <Application>Microsoft Office PowerPoint</Application>
  <PresentationFormat>On-screen Show (4:3)</PresentationFormat>
  <Paragraphs>623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Clarity</vt:lpstr>
      <vt:lpstr>A heap of Clusters</vt:lpstr>
      <vt:lpstr>Agenda</vt:lpstr>
      <vt:lpstr>Databases</vt:lpstr>
      <vt:lpstr>Data Files</vt:lpstr>
      <vt:lpstr>Extents</vt:lpstr>
      <vt:lpstr>Page Types</vt:lpstr>
      <vt:lpstr>PFS Byte Map</vt:lpstr>
      <vt:lpstr>GAM / SGAM Bit Maps</vt:lpstr>
      <vt:lpstr>IAM</vt:lpstr>
      <vt:lpstr>Data / Index Page</vt:lpstr>
      <vt:lpstr>Table Organization</vt:lpstr>
      <vt:lpstr>Table Organization</vt:lpstr>
      <vt:lpstr>A Heap</vt:lpstr>
      <vt:lpstr>Heap</vt:lpstr>
      <vt:lpstr>B-Tree</vt:lpstr>
      <vt:lpstr>B-Tree</vt:lpstr>
      <vt:lpstr>B-Tree</vt:lpstr>
      <vt:lpstr>Clustered Indexes</vt:lpstr>
      <vt:lpstr>Non Clustered Indexes</vt:lpstr>
      <vt:lpstr>Heap Scan</vt:lpstr>
      <vt:lpstr>Heap Seek</vt:lpstr>
      <vt:lpstr>B-Tree Unordered Scan</vt:lpstr>
      <vt:lpstr>B-Tree Ordered Scan</vt:lpstr>
      <vt:lpstr>B-Tree Seek</vt:lpstr>
      <vt:lpstr>B-Tree Seek</vt:lpstr>
      <vt:lpstr>B-Tree Seek</vt:lpstr>
      <vt:lpstr>Heap Insert</vt:lpstr>
      <vt:lpstr>Heap Delete</vt:lpstr>
      <vt:lpstr>Heap Update</vt:lpstr>
      <vt:lpstr>Heap maintenance</vt:lpstr>
      <vt:lpstr>B-Tree Insert</vt:lpstr>
      <vt:lpstr>B-Tree Delete</vt:lpstr>
      <vt:lpstr>B-Tree Update</vt:lpstr>
      <vt:lpstr>B-Tree maintenance</vt:lpstr>
      <vt:lpstr>Heap Considerations</vt:lpstr>
      <vt:lpstr>Heap Considerations</vt:lpstr>
      <vt:lpstr>Clustered Index Considerations</vt:lpstr>
      <vt:lpstr>Clustered Index Key Considerations</vt:lpstr>
      <vt:lpstr>PowerPoint Presentation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 Levin</dc:creator>
  <cp:lastModifiedBy>Ami Levin</cp:lastModifiedBy>
  <cp:revision>113</cp:revision>
  <dcterms:created xsi:type="dcterms:W3CDTF">2012-03-11T09:00:49Z</dcterms:created>
  <dcterms:modified xsi:type="dcterms:W3CDTF">2012-03-30T14:03:05Z</dcterms:modified>
</cp:coreProperties>
</file>